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72" r:id="rId4"/>
    <p:sldId id="271" r:id="rId5"/>
    <p:sldId id="274" r:id="rId6"/>
    <p:sldId id="258" r:id="rId7"/>
    <p:sldId id="277" r:id="rId8"/>
    <p:sldId id="275" r:id="rId9"/>
    <p:sldId id="267" r:id="rId10"/>
    <p:sldId id="261" r:id="rId11"/>
    <p:sldId id="278" r:id="rId12"/>
    <p:sldId id="263" r:id="rId13"/>
    <p:sldId id="276" r:id="rId14"/>
    <p:sldId id="279" r:id="rId15"/>
  </p:sldIdLst>
  <p:sldSz cx="9144000" cy="6858000" type="screen4x3"/>
  <p:notesSz cx="6858000" cy="9144000"/>
  <p:embeddedFontLst>
    <p:embeddedFont>
      <p:font typeface="Palatino Linotype" pitchFamily="18" charset="0"/>
      <p:regular r:id="rId17"/>
      <p:bold r:id="rId18"/>
      <p:italic r:id="rId19"/>
      <p:boldItalic r:id="rId20"/>
    </p:embeddedFon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FF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</c:v>
                </c:pt>
                <c:pt idx="1">
                  <c:v>27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4ED94-B756-4BEF-80D6-AE38D70B308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551D2-7F06-443A-B90A-C6DF080E546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</a:rPr>
            <a:t>Повышение квалификации в 2016-17 году</a:t>
          </a:r>
          <a:endParaRPr lang="ru-RU" sz="1600" b="1" dirty="0">
            <a:solidFill>
              <a:srgbClr val="C00000"/>
            </a:solidFill>
          </a:endParaRPr>
        </a:p>
      </dgm:t>
    </dgm:pt>
    <dgm:pt modelId="{A096CDA0-062D-450D-9FB6-9AC2B49C29A9}" type="parTrans" cxnId="{32FB5EE1-1D21-438E-8E7E-98B29F13DFBD}">
      <dgm:prSet/>
      <dgm:spPr/>
      <dgm:t>
        <a:bodyPr/>
        <a:lstStyle/>
        <a:p>
          <a:endParaRPr lang="ru-RU"/>
        </a:p>
      </dgm:t>
    </dgm:pt>
    <dgm:pt modelId="{AD6681D4-2AE2-4012-A49A-CEA7FD758709}" type="sibTrans" cxnId="{32FB5EE1-1D21-438E-8E7E-98B29F13DFBD}">
      <dgm:prSet/>
      <dgm:spPr/>
      <dgm:t>
        <a:bodyPr/>
        <a:lstStyle/>
        <a:p>
          <a:endParaRPr lang="ru-RU"/>
        </a:p>
      </dgm:t>
    </dgm:pt>
    <dgm:pt modelId="{74AD8128-E1A8-4BE0-B52F-ADA30D593AAC}" type="pres">
      <dgm:prSet presAssocID="{63B4ED94-B756-4BEF-80D6-AE38D70B30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83563A-D9F1-4A96-884D-AD7F3982AD9C}" type="pres">
      <dgm:prSet presAssocID="{534551D2-7F06-443A-B90A-C6DF080E5466}" presName="circle1" presStyleLbl="node1" presStyleIdx="0" presStyleCnt="1" custLinFactNeighborX="-11570"/>
      <dgm:spPr/>
    </dgm:pt>
    <dgm:pt modelId="{F5BB3F1A-0C87-4722-809D-0CA9EDDC9011}" type="pres">
      <dgm:prSet presAssocID="{534551D2-7F06-443A-B90A-C6DF080E5466}" presName="space" presStyleCnt="0"/>
      <dgm:spPr/>
    </dgm:pt>
    <dgm:pt modelId="{F65EF9F6-7343-4C12-96EF-CA403117A592}" type="pres">
      <dgm:prSet presAssocID="{534551D2-7F06-443A-B90A-C6DF080E5466}" presName="rect1" presStyleLbl="alignAcc1" presStyleIdx="0" presStyleCnt="1" custScaleX="103058" custLinFactNeighborX="-1284"/>
      <dgm:spPr/>
      <dgm:t>
        <a:bodyPr/>
        <a:lstStyle/>
        <a:p>
          <a:endParaRPr lang="ru-RU"/>
        </a:p>
      </dgm:t>
    </dgm:pt>
    <dgm:pt modelId="{4EE4FD1E-805B-4457-A585-AA707D74B766}" type="pres">
      <dgm:prSet presAssocID="{534551D2-7F06-443A-B90A-C6DF080E546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418E3-6FF4-4212-B763-85EA48A9B9B1}" type="presOf" srcId="{63B4ED94-B756-4BEF-80D6-AE38D70B3084}" destId="{74AD8128-E1A8-4BE0-B52F-ADA30D593AAC}" srcOrd="0" destOrd="0" presId="urn:microsoft.com/office/officeart/2005/8/layout/target3"/>
    <dgm:cxn modelId="{28B95C93-ECBD-4BD7-9AFF-C8E39580075F}" type="presOf" srcId="{534551D2-7F06-443A-B90A-C6DF080E5466}" destId="{F65EF9F6-7343-4C12-96EF-CA403117A592}" srcOrd="0" destOrd="0" presId="urn:microsoft.com/office/officeart/2005/8/layout/target3"/>
    <dgm:cxn modelId="{A2BD668D-6D8B-4E3C-BFE7-608D972624F0}" type="presOf" srcId="{534551D2-7F06-443A-B90A-C6DF080E5466}" destId="{4EE4FD1E-805B-4457-A585-AA707D74B766}" srcOrd="1" destOrd="0" presId="urn:microsoft.com/office/officeart/2005/8/layout/target3"/>
    <dgm:cxn modelId="{32FB5EE1-1D21-438E-8E7E-98B29F13DFBD}" srcId="{63B4ED94-B756-4BEF-80D6-AE38D70B3084}" destId="{534551D2-7F06-443A-B90A-C6DF080E5466}" srcOrd="0" destOrd="0" parTransId="{A096CDA0-062D-450D-9FB6-9AC2B49C29A9}" sibTransId="{AD6681D4-2AE2-4012-A49A-CEA7FD758709}"/>
    <dgm:cxn modelId="{2C2D0072-340D-4C4F-A060-A3A5FDBEE9C2}" type="presParOf" srcId="{74AD8128-E1A8-4BE0-B52F-ADA30D593AAC}" destId="{7083563A-D9F1-4A96-884D-AD7F3982AD9C}" srcOrd="0" destOrd="0" presId="urn:microsoft.com/office/officeart/2005/8/layout/target3"/>
    <dgm:cxn modelId="{D026DD76-5A0A-48D6-BF21-58A70213495E}" type="presParOf" srcId="{74AD8128-E1A8-4BE0-B52F-ADA30D593AAC}" destId="{F5BB3F1A-0C87-4722-809D-0CA9EDDC9011}" srcOrd="1" destOrd="0" presId="urn:microsoft.com/office/officeart/2005/8/layout/target3"/>
    <dgm:cxn modelId="{0DFB5A93-08FD-495A-AA26-392A190DADFB}" type="presParOf" srcId="{74AD8128-E1A8-4BE0-B52F-ADA30D593AAC}" destId="{F65EF9F6-7343-4C12-96EF-CA403117A592}" srcOrd="2" destOrd="0" presId="urn:microsoft.com/office/officeart/2005/8/layout/target3"/>
    <dgm:cxn modelId="{DBF6D23F-0D9D-4060-85E6-D90592B3675B}" type="presParOf" srcId="{74AD8128-E1A8-4BE0-B52F-ADA30D593AAC}" destId="{4EE4FD1E-805B-4457-A585-AA707D74B766}" srcOrd="3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83563A-D9F1-4A96-884D-AD7F3982AD9C}">
      <dsp:nvSpPr>
        <dsp:cNvPr id="0" name=""/>
        <dsp:cNvSpPr/>
      </dsp:nvSpPr>
      <dsp:spPr>
        <a:xfrm>
          <a:off x="-78250" y="0"/>
          <a:ext cx="369332" cy="3693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EF9F6-7343-4C12-96EF-CA403117A592}">
      <dsp:nvSpPr>
        <dsp:cNvPr id="0" name=""/>
        <dsp:cNvSpPr/>
      </dsp:nvSpPr>
      <dsp:spPr>
        <a:xfrm>
          <a:off x="18455" y="0"/>
          <a:ext cx="4788064" cy="369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Повышение квалификации в 2016-17 году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18455" y="0"/>
        <a:ext cx="4788064" cy="36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44776-002F-4BDF-8B78-D0E8DB6F61AF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E5B40-DC7C-488F-9B6D-487EF9B20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4C81-C587-486F-9CF7-2603BC87405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06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830960-12A2-4855-900D-92A21E577FC2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083F46-C7C3-4FE7-919B-B5FC70A60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6.png"/><Relationship Id="rId3" Type="http://schemas.openxmlformats.org/officeDocument/2006/relationships/image" Target="../media/image19.jpeg"/><Relationship Id="rId7" Type="http://schemas.openxmlformats.org/officeDocument/2006/relationships/image" Target="../media/image33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s://fotki.yandex.ru/next/users/arb-uspech/album/168274/view/876342?page=2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hyperlink" Target="https://fotki.yandex.ru/next/users/vlad-gp/album/552898/view/1287479?page=2" TargetMode="External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otki.yandex.ru/next/users/arb-uspech/album/168274/view/876342?page=2" TargetMode="External"/><Relationship Id="rId3" Type="http://schemas.openxmlformats.org/officeDocument/2006/relationships/hyperlink" Target="https://fotki.yandex.ru/next/users/vlad-gp/album/552898/view/1287479?page=2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Kcy;&amp;acy;&amp;rcy;&amp;tcy;&amp;icy;&amp;ncy;&amp;kcy;&amp;icy; &amp;pcy;&amp;ocy; &amp;zcy;&amp;acy;&amp;pcy;&amp;rcy;&amp;ocy;&amp;scy;&amp;ucy; &amp;kcy;&amp;acy;&amp;rcy;&amp;tcy;&amp;icy;&amp;ncy;&amp;kcy;&amp;icy; &amp;pcy;&amp;ocy;&amp;iecy;&amp;zcy;&amp;dcy;&amp;ocy;&amp;v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574"/>
            <a:ext cx="9144000" cy="51156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1"/>
            <a:ext cx="9138563" cy="5486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885154"/>
            <a:ext cx="9144000" cy="19728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504" y="12045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www.chemk.org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5229200"/>
            <a:ext cx="885698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Межрегиональный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центр компетенций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–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как локомотив развития системы СПО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849" y="2572188"/>
            <a:ext cx="3312368" cy="534758"/>
          </a:xfrm>
          <a:prstGeom prst="rect">
            <a:avLst/>
          </a:prstGeom>
        </p:spPr>
      </p:pic>
      <p:sp>
        <p:nvSpPr>
          <p:cNvPr id="19460" name="AutoShape 4" descr="&amp;Kcy;&amp;acy;&amp;rcy;&amp;tcy;&amp;icy;&amp;ncy;&amp;kcy;&amp;icy; &amp;pcy;&amp;ocy; &amp;zcy;&amp;acy;&amp;pcy;&amp;rcy;&amp;ocy;&amp;scy;&amp;ucy; &amp;CHcy;&amp;ucy;&amp;vcy;&amp;acy;&amp;sh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&amp;Kcy;&amp;acy;&amp;rcy;&amp;tcy;&amp;icy;&amp;ncy;&amp;kcy;&amp;icy; &amp;pcy;&amp;ocy; &amp;zcy;&amp;acy;&amp;pcy;&amp;rcy;&amp;ocy;&amp;scy;&amp;ucy; &amp;CHcy;&amp;ucy;&amp;vcy;&amp;acy;&amp;sh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&amp;Kcy;&amp;acy;&amp;rcy;&amp;tcy;&amp;icy;&amp;ncy;&amp;kcy;&amp;icy; &amp;pcy;&amp;ocy; &amp;zcy;&amp;acy;&amp;pcy;&amp;rcy;&amp;ocy;&amp;scy;&amp;ucy; &amp;CHcy;&amp;ucy;&amp;vcy;&amp;acy;&amp;shcy;&amp;icy;&amp;yacy;"/>
          <p:cNvPicPr>
            <a:picLocks noChangeAspect="1" noChangeArrowheads="1"/>
          </p:cNvPicPr>
          <p:nvPr/>
        </p:nvPicPr>
        <p:blipFill>
          <a:blip r:embed="rId4" cstate="print">
            <a:lum bright="30000" contrast="-14000"/>
          </a:blip>
          <a:srcRect/>
          <a:stretch>
            <a:fillRect/>
          </a:stretch>
        </p:blipFill>
        <p:spPr bwMode="auto">
          <a:xfrm>
            <a:off x="7092280" y="692696"/>
            <a:ext cx="1907704" cy="13640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20272" y="1166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АПРЕЛЯ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2018 г.</a:t>
            </a:r>
            <a:endParaRPr lang="en-US" sz="1400" b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01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с одним вырезанным углом 41"/>
          <p:cNvSpPr/>
          <p:nvPr/>
        </p:nvSpPr>
        <p:spPr>
          <a:xfrm>
            <a:off x="1375024" y="5350535"/>
            <a:ext cx="1612799" cy="72064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latin typeface="+mj-lt"/>
              </a:rPr>
              <a:t>54 человека</a:t>
            </a:r>
            <a:br>
              <a:rPr lang="ru-RU" sz="1200" b="1" dirty="0" smtClean="0">
                <a:latin typeface="+mj-lt"/>
              </a:rPr>
            </a:br>
            <a:r>
              <a:rPr lang="ru-RU" sz="1200" b="1" dirty="0">
                <a:latin typeface="+mj-lt"/>
              </a:rPr>
              <a:t>6</a:t>
            </a:r>
            <a:r>
              <a:rPr lang="ru-RU" sz="1200" b="1" dirty="0" smtClean="0">
                <a:latin typeface="+mj-lt"/>
              </a:rPr>
              <a:t> субъектов РФ</a:t>
            </a:r>
            <a:endParaRPr lang="ru-RU" sz="12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СЕТЕВОЕ ВЗАИМОДЕЙСТВИЕ И ТРАНСЛЯЦИЯ ЛУЧШИХ ПРАКТИК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65648" y="1374711"/>
            <a:ext cx="4438600" cy="313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994472" y="1196751"/>
            <a:ext cx="2145479" cy="133008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55576" y="1146260"/>
            <a:ext cx="1238897" cy="1193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60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317756"/>
            <a:ext cx="2512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Участников ОК</a:t>
            </a:r>
            <a:endParaRPr lang="ru-RU" sz="1600" b="1" dirty="0">
              <a:latin typeface="+mj-l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5451" y="2934282"/>
            <a:ext cx="995669" cy="95879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55" y="3882534"/>
            <a:ext cx="143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СПО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18701" y="2920022"/>
            <a:ext cx="995669" cy="95879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005" y="3872943"/>
            <a:ext cx="143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ВПО</a:t>
            </a:r>
          </a:p>
        </p:txBody>
      </p:sp>
      <p:sp>
        <p:nvSpPr>
          <p:cNvPr id="18" name="Овал 17"/>
          <p:cNvSpPr/>
          <p:nvPr/>
        </p:nvSpPr>
        <p:spPr>
          <a:xfrm>
            <a:off x="7221535" y="1124744"/>
            <a:ext cx="1238897" cy="11930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267264"/>
            <a:ext cx="206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Регионов РФ</a:t>
            </a:r>
            <a:endParaRPr lang="ru-RU" sz="1600" b="1" dirty="0"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308304" y="2780928"/>
            <a:ext cx="1008112" cy="100811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7" y="3789040"/>
            <a:ext cx="2477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Федеральных округов РФ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1196752"/>
            <a:ext cx="2145479" cy="1456404"/>
          </a:xfrm>
          <a:prstGeom prst="rect">
            <a:avLst/>
          </a:prstGeom>
        </p:spPr>
      </p:pic>
      <p:sp>
        <p:nvSpPr>
          <p:cNvPr id="34" name="Прямоугольник с двумя вырезанными противолежащими углами 33"/>
          <p:cNvSpPr/>
          <p:nvPr/>
        </p:nvSpPr>
        <p:spPr>
          <a:xfrm>
            <a:off x="556422" y="5346112"/>
            <a:ext cx="1008112" cy="72008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6236" y="6073551"/>
            <a:ext cx="143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СЕМИНАРЫ</a:t>
            </a:r>
            <a:endParaRPr lang="ru-RU" sz="1400" b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49342" y="6066192"/>
            <a:ext cx="2431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ВЕБИНАРЫ</a:t>
            </a:r>
            <a:endParaRPr lang="ru-RU" sz="14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29031" y="6096750"/>
            <a:ext cx="2431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ПУБЛИЧНЫЕ ВЫСТУПЛЕНИЯ</a:t>
            </a:r>
            <a:endParaRPr lang="ru-RU" sz="1200" b="1" dirty="0">
              <a:latin typeface="+mj-lt"/>
            </a:endParaRPr>
          </a:p>
        </p:txBody>
      </p:sp>
      <p:sp>
        <p:nvSpPr>
          <p:cNvPr id="43" name="Прямоугольник с одним вырезанным углом 42"/>
          <p:cNvSpPr/>
          <p:nvPr/>
        </p:nvSpPr>
        <p:spPr>
          <a:xfrm>
            <a:off x="4067944" y="5350535"/>
            <a:ext cx="1612799" cy="72064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latin typeface="+mj-lt"/>
              </a:rPr>
              <a:t>&gt;200</a:t>
            </a:r>
            <a:r>
              <a:rPr lang="ru-RU" sz="1200" b="1" dirty="0" smtClean="0">
                <a:latin typeface="+mj-lt"/>
              </a:rPr>
              <a:t> человек</a:t>
            </a:r>
            <a:br>
              <a:rPr lang="ru-RU" sz="1200" b="1" dirty="0" smtClean="0">
                <a:latin typeface="+mj-lt"/>
              </a:rPr>
            </a:br>
            <a:r>
              <a:rPr lang="en-US" sz="1200" b="1" dirty="0" smtClean="0">
                <a:latin typeface="+mj-lt"/>
              </a:rPr>
              <a:t>5</a:t>
            </a:r>
            <a:r>
              <a:rPr lang="ru-RU" sz="1200" b="1" dirty="0" smtClean="0">
                <a:latin typeface="+mj-lt"/>
              </a:rPr>
              <a:t> субъектов РФ</a:t>
            </a:r>
            <a:endParaRPr lang="ru-RU" sz="1200" b="1" dirty="0">
              <a:latin typeface="+mj-lt"/>
            </a:endParaRPr>
          </a:p>
        </p:txBody>
      </p:sp>
      <p:sp>
        <p:nvSpPr>
          <p:cNvPr id="44" name="Прямоугольник с двумя вырезанными противолежащими углами 43"/>
          <p:cNvSpPr/>
          <p:nvPr/>
        </p:nvSpPr>
        <p:spPr>
          <a:xfrm>
            <a:off x="3249342" y="5346112"/>
            <a:ext cx="1008112" cy="72008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>
            <a:off x="6847633" y="5370271"/>
            <a:ext cx="1612799" cy="720643"/>
          </a:xfrm>
          <a:prstGeom prst="snip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50" b="1" dirty="0" smtClean="0">
                <a:latin typeface="+mj-lt"/>
              </a:rPr>
              <a:t>СЕССИЯ ММСО-2017 - </a:t>
            </a:r>
            <a:r>
              <a:rPr lang="en-US" sz="1050" b="1" dirty="0" smtClean="0">
                <a:latin typeface="+mj-lt"/>
              </a:rPr>
              <a:t>&gt;200</a:t>
            </a:r>
            <a:r>
              <a:rPr lang="ru-RU" sz="1050" b="1" dirty="0" smtClean="0">
                <a:latin typeface="+mj-lt"/>
              </a:rPr>
              <a:t>чел.</a:t>
            </a:r>
            <a:br>
              <a:rPr lang="ru-RU" sz="1050" b="1" dirty="0" smtClean="0">
                <a:latin typeface="+mj-lt"/>
              </a:rPr>
            </a:br>
            <a:r>
              <a:rPr lang="ru-RU" sz="1050" b="1" dirty="0" smtClean="0">
                <a:latin typeface="+mj-lt"/>
              </a:rPr>
              <a:t>МИА «Россия сегодня»</a:t>
            </a:r>
            <a:endParaRPr lang="ru-RU" sz="1050" b="1" dirty="0">
              <a:latin typeface="+mj-lt"/>
            </a:endParaRPr>
          </a:p>
        </p:txBody>
      </p:sp>
      <p:sp>
        <p:nvSpPr>
          <p:cNvPr id="46" name="Прямоугольник с двумя вырезанными противолежащими углами 45"/>
          <p:cNvSpPr/>
          <p:nvPr/>
        </p:nvSpPr>
        <p:spPr>
          <a:xfrm>
            <a:off x="6029031" y="5365848"/>
            <a:ext cx="1008112" cy="72008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4602614"/>
            <a:ext cx="3403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</a:rPr>
              <a:t>7 регионов, </a:t>
            </a:r>
            <a:r>
              <a:rPr lang="en-US" sz="1600" b="1" dirty="0" smtClean="0">
                <a:solidFill>
                  <a:srgbClr val="C00000"/>
                </a:solidFill>
              </a:rPr>
              <a:t>&gt;</a:t>
            </a:r>
            <a:r>
              <a:rPr lang="ru-RU" sz="1600" b="1" dirty="0" smtClean="0">
                <a:solidFill>
                  <a:srgbClr val="C00000"/>
                </a:solidFill>
              </a:rPr>
              <a:t>25</a:t>
            </a:r>
            <a:r>
              <a:rPr lang="en-US" sz="1600" b="1" dirty="0" smtClean="0">
                <a:solidFill>
                  <a:srgbClr val="C00000"/>
                </a:solidFill>
              </a:rPr>
              <a:t>00</a:t>
            </a:r>
            <a:r>
              <a:rPr lang="ru-RU" sz="1600" b="1" dirty="0" smtClean="0">
                <a:solidFill>
                  <a:srgbClr val="C00000"/>
                </a:solidFill>
              </a:rPr>
              <a:t> чел, 155 ПОО</a:t>
            </a:r>
          </a:p>
        </p:txBody>
      </p: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="" xmlns:p14="http://schemas.microsoft.com/office/powerpoint/2010/main" val="1334014211"/>
              </p:ext>
            </p:extLst>
          </p:nvPr>
        </p:nvGraphicFramePr>
        <p:xfrm>
          <a:off x="533432" y="4581128"/>
          <a:ext cx="483065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" name="Овал 39"/>
          <p:cNvSpPr/>
          <p:nvPr/>
        </p:nvSpPr>
        <p:spPr>
          <a:xfrm>
            <a:off x="2483768" y="2924944"/>
            <a:ext cx="995669" cy="95879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7744" y="3861048"/>
            <a:ext cx="143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МСП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9041" y="980728"/>
            <a:ext cx="5581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ОБРАЗОВАТЕЛЬНЫЙ КОНСОРЦИУМ</a:t>
            </a:r>
            <a:endParaRPr lang="ru-RU" sz="1050" b="1" dirty="0">
              <a:latin typeface="+mj-lt"/>
            </a:endParaRP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96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0_251b93_c844c365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92605"/>
            <a:ext cx="3096344" cy="209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9725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083" y="4404463"/>
            <a:ext cx="3148781" cy="207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2" name="Picture 2" descr="0_251b89_20d2444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92605"/>
            <a:ext cx="30598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1" name="Picture 3" descr="D:\МЦК-ЧЭМК-WSR\Апробация 2017\Фото\Королев\IMG_20171117_1231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517" y="2204864"/>
            <a:ext cx="38404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2" name="Picture 4" descr="D:\МЦК-ЧЭМК-WSR\Апробация 2017\Фото\Химтехникум\IMG_20170422_0857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276872"/>
            <a:ext cx="3672408" cy="206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 descr="0_251b37_60eda9d2_or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339" y="233147"/>
            <a:ext cx="3074517" cy="204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0_251b4a_36c7f219_or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0728" y="308514"/>
            <a:ext cx="3069464" cy="204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AM_9879.JP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748558" cy="198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4" name="Picture 6" descr="&amp;Mcy;&amp;TScy;&amp;Kcy;-&amp;CHcy;&amp;Ecy;&amp;Mcy;&amp;Kcy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2780928"/>
            <a:ext cx="1224136" cy="122413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6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Kcy;&amp;acy;&amp;rcy;&amp;tcy;&amp;icy;&amp;ncy;&amp;kcy;&amp;icy; &amp;pcy;&amp;ocy; &amp;zcy;&amp;acy;&amp;pcy;&amp;rcy;&amp;ocy;&amp;scy;&amp;ucy; &amp;vcy;&amp;ocy;&amp;rcy;&amp;lcy;&amp;dcy;&amp;scy;&amp;kcy;&amp;icy;&amp;lcy;&amp;l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6408712" cy="430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МЦК В ДВИЖЕНИИ WORLDSKILLS RUSSIA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95536" y="2564904"/>
            <a:ext cx="3384376" cy="504056"/>
          </a:xfrm>
          <a:prstGeom prst="snip2Diag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2017 гг.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0" name="AutoShape 2" descr="&amp;Kcy;&amp;acy;&amp;rcy;&amp;tcy;&amp;icy;&amp;ncy;&amp;kcy;&amp;icy; &amp;pcy;&amp;ocy; &amp;zcy;&amp;acy;&amp;pcy;&amp;rcy;&amp;ocy;&amp;scy;&amp;ucy; &amp;vcy;&amp;ocy;&amp;rcy;&amp;lcy;&amp;dcy;&amp;scy;&amp;kcy;&amp;icy;&amp;lcy;&amp;l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с двумя вырезанными противолежащими углами 33"/>
          <p:cNvSpPr/>
          <p:nvPr/>
        </p:nvSpPr>
        <p:spPr>
          <a:xfrm>
            <a:off x="2987824" y="3717032"/>
            <a:ext cx="1008112" cy="720080"/>
          </a:xfrm>
          <a:prstGeom prst="snip2Diag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37890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</a:rPr>
              <a:t>Создание РКЦ на базе ЧЭМК</a:t>
            </a:r>
            <a:endParaRPr lang="ru-RU" sz="1400" b="1" dirty="0">
              <a:latin typeface="+mj-lt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95536" y="1207785"/>
            <a:ext cx="1008112" cy="1008112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547664" y="1207785"/>
            <a:ext cx="1008112" cy="1008112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&gt;400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699792" y="1207785"/>
            <a:ext cx="1008112" cy="1008112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520" y="228790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Чемпионатов</a:t>
            </a:r>
            <a:endParaRPr lang="ru-RU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03648" y="228790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Участников </a:t>
            </a:r>
            <a:endParaRPr lang="ru-RU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55776" y="228790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Компетенции</a:t>
            </a:r>
            <a:endParaRPr lang="ru-RU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Прямоугольник с двумя вырезанными противолежащими углами 46"/>
          <p:cNvSpPr/>
          <p:nvPr/>
        </p:nvSpPr>
        <p:spPr>
          <a:xfrm>
            <a:off x="4499992" y="2060848"/>
            <a:ext cx="1008112" cy="504056"/>
          </a:xfrm>
          <a:prstGeom prst="snip2DiagRect">
            <a:avLst/>
          </a:prstGeom>
          <a:solidFill>
            <a:srgbClr val="0070C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2017г.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56176" y="33569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+mj-lt"/>
              </a:rPr>
              <a:t>Чемпионат</a:t>
            </a:r>
            <a:endParaRPr lang="en-US" sz="1400" b="1" dirty="0" smtClean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JuniorSkills</a:t>
            </a:r>
            <a:endParaRPr lang="ru-RU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444208" y="1196752"/>
            <a:ext cx="1008112" cy="1008112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0192" y="22768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j-lt"/>
              </a:rPr>
              <a:t>Компетенции</a:t>
            </a:r>
            <a:endParaRPr lang="ru-RU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7668344" y="1196752"/>
            <a:ext cx="1008112" cy="1008112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24328" y="227687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+mj-lt"/>
              </a:rPr>
              <a:t>Участников</a:t>
            </a:r>
            <a:endParaRPr lang="ru-RU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668344" y="2636912"/>
            <a:ext cx="1008112" cy="1008112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4328" y="371703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+mj-lt"/>
              </a:rPr>
              <a:t>Компетенции</a:t>
            </a:r>
            <a:endParaRPr lang="ru-RU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99992" y="14127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Отборочные соревнования</a:t>
            </a:r>
            <a:endParaRPr lang="ru-RU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6" name="Прямоугольник с двумя вырезанными противолежащими углами 55"/>
          <p:cNvSpPr/>
          <p:nvPr/>
        </p:nvSpPr>
        <p:spPr>
          <a:xfrm>
            <a:off x="6228184" y="2708920"/>
            <a:ext cx="1008112" cy="504056"/>
          </a:xfrm>
          <a:prstGeom prst="snip2Diag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2016г.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7" name="Прямоугольник с двумя вырезанными противолежащими углами 56"/>
          <p:cNvSpPr/>
          <p:nvPr/>
        </p:nvSpPr>
        <p:spPr>
          <a:xfrm>
            <a:off x="6372200" y="4221088"/>
            <a:ext cx="1008112" cy="504056"/>
          </a:xfrm>
          <a:prstGeom prst="snip2Diag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668344" y="4149080"/>
            <a:ext cx="1008112" cy="1008112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28184" y="5229200"/>
            <a:ext cx="2627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+mj-lt"/>
              </a:rPr>
              <a:t>Тренировки Национальной</a:t>
            </a:r>
            <a:br>
              <a:rPr lang="ru-RU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ru-RU" sz="1400" b="1" dirty="0" smtClean="0">
                <a:solidFill>
                  <a:schemeClr val="accent1"/>
                </a:solidFill>
                <a:latin typeface="+mj-lt"/>
              </a:rPr>
              <a:t> сборной команды РФ по компетенции «Электроника»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50638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МЦК В ДВИЖЕНИИ WORLDSKILLS RUSSIA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2852936"/>
            <a:ext cx="2257182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ТРЕНИРОВОЧНЫЙ ПОЛИГОН</a:t>
            </a:r>
            <a:endParaRPr lang="ru-RU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4797152"/>
            <a:ext cx="2664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Достижения МЦК-ЧЭМК: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3 место </a:t>
            </a:r>
            <a:r>
              <a:rPr lang="en-US" sz="1400" b="1" dirty="0" smtClean="0">
                <a:solidFill>
                  <a:srgbClr val="002060"/>
                </a:solidFill>
                <a:latin typeface="+mj-lt"/>
              </a:rPr>
              <a:t>V </a:t>
            </a:r>
            <a:r>
              <a:rPr lang="ru-RU" sz="1400" b="1" dirty="0" err="1" smtClean="0">
                <a:solidFill>
                  <a:srgbClr val="002060"/>
                </a:solidFill>
                <a:latin typeface="+mj-lt"/>
              </a:rPr>
              <a:t>Нацфинала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 чемпионата «Молодые профессионалы (WorldSkills Russia)» 2017 по компетенции «Электроника»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2339752" y="1055454"/>
            <a:ext cx="1008112" cy="72008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25286" y="1847726"/>
            <a:ext cx="251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Экспертов демонстрационных экзаменов</a:t>
            </a:r>
            <a:endParaRPr lang="ru-RU" sz="1600" b="1" dirty="0">
              <a:latin typeface="+mj-lt"/>
            </a:endParaRPr>
          </a:p>
        </p:txBody>
      </p:sp>
      <p:sp>
        <p:nvSpPr>
          <p:cNvPr id="31" name="Прямоугольник с двумя вырезанными противолежащими углами 30"/>
          <p:cNvSpPr/>
          <p:nvPr/>
        </p:nvSpPr>
        <p:spPr>
          <a:xfrm>
            <a:off x="4451962" y="1055454"/>
            <a:ext cx="1008112" cy="72008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7904" y="1847726"/>
            <a:ext cx="265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</a:rPr>
              <a:t>С</a:t>
            </a:r>
            <a:r>
              <a:rPr lang="ru-RU" sz="1600" b="1" dirty="0" smtClean="0">
                <a:latin typeface="+mj-lt"/>
              </a:rPr>
              <a:t>ертифицированный эксперт </a:t>
            </a:r>
            <a:r>
              <a:rPr lang="en-US" sz="1600" b="1" dirty="0" err="1" smtClean="0">
                <a:latin typeface="+mj-lt"/>
              </a:rPr>
              <a:t>WorldSkills</a:t>
            </a:r>
            <a:r>
              <a:rPr lang="en-US" sz="1600" b="1" dirty="0" smtClean="0">
                <a:latin typeface="+mj-lt"/>
              </a:rPr>
              <a:t> Russia</a:t>
            </a:r>
            <a:r>
              <a:rPr lang="ru-RU" sz="1600" b="1" dirty="0" smtClean="0">
                <a:latin typeface="+mj-lt"/>
              </a:rPr>
              <a:t> («Электроника»)</a:t>
            </a:r>
            <a:endParaRPr lang="ru-RU" sz="1600" b="1" dirty="0">
              <a:latin typeface="+mj-lt"/>
            </a:endParaRPr>
          </a:p>
        </p:txBody>
      </p:sp>
      <p:sp>
        <p:nvSpPr>
          <p:cNvPr id="35" name="Прямоугольник с двумя вырезанными противолежащими углами 34"/>
          <p:cNvSpPr/>
          <p:nvPr/>
        </p:nvSpPr>
        <p:spPr>
          <a:xfrm>
            <a:off x="467544" y="1052736"/>
            <a:ext cx="1008112" cy="72008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252536" y="1845008"/>
            <a:ext cx="251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Экспертов регионального чемпионата</a:t>
            </a:r>
            <a:endParaRPr lang="ru-RU" sz="1600" b="1" dirty="0">
              <a:latin typeface="+mj-lt"/>
            </a:endParaRPr>
          </a:p>
        </p:txBody>
      </p:sp>
      <p:pic>
        <p:nvPicPr>
          <p:cNvPr id="39" name="Picture 7" descr="0_251b98_6ccff72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8"/>
            <a:ext cx="3385211" cy="226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6" descr="D:\Олимпиады, WSR, конкурсы\История успеха Никитчук\Краснодар 3.jpg"/>
          <p:cNvPicPr>
            <a:picLocks noChangeAspect="1" noChangeArrowheads="1"/>
          </p:cNvPicPr>
          <p:nvPr/>
        </p:nvPicPr>
        <p:blipFill>
          <a:blip r:embed="rId3" cstate="print"/>
          <a:srcRect l="20000"/>
          <a:stretch>
            <a:fillRect/>
          </a:stretch>
        </p:blipFill>
        <p:spPr bwMode="auto">
          <a:xfrm>
            <a:off x="3059930" y="4437112"/>
            <a:ext cx="267859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с одним вырезанным углом 27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vcy;&amp;ocy;&amp;rcy;&amp;lcy;&amp;dcy;&amp;scy;&amp;kcy;&amp;icy;&amp;lcy;&amp;lcy;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80928"/>
            <a:ext cx="285527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Овал 26"/>
          <p:cNvSpPr/>
          <p:nvPr/>
        </p:nvSpPr>
        <p:spPr>
          <a:xfrm>
            <a:off x="395536" y="3645024"/>
            <a:ext cx="931066" cy="9361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4</a:t>
            </a:r>
            <a:endParaRPr lang="ru-RU" sz="32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1600" y="37890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Компетенции Ворлдскиллс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7" name="Picture 3" descr="D:\Олимпиады, WSR, конкурсы\WorldSkills Russia отборка Чебоксары 27.03-03.04 2017\Фото сайт\Электроника\IMG_9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80728"/>
            <a:ext cx="2808312" cy="187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Олимпиады, WSR, конкурсы\WorldSkills Russia отборка Чебоксары 27.03-03.04 2017\Фото сайт\29.03.17\DSC_0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013176"/>
            <a:ext cx="2448272" cy="16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638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76056" y="116632"/>
            <a:ext cx="3888432" cy="648072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272325" y="5157192"/>
            <a:ext cx="5688632" cy="1080120"/>
            <a:chOff x="2843808" y="5033185"/>
            <a:chExt cx="5688632" cy="108012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421414" y="6380289"/>
            <a:ext cx="622863" cy="2886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2016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6380288"/>
            <a:ext cx="627267" cy="2886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2017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810094" y="6380287"/>
            <a:ext cx="627267" cy="288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201</a:t>
            </a:r>
            <a:r>
              <a:rPr lang="en-US" sz="1200" dirty="0" smtClean="0"/>
              <a:t>8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9646" y="6380286"/>
            <a:ext cx="627267" cy="2886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201</a:t>
            </a:r>
            <a:r>
              <a:rPr lang="en-US" sz="1200" dirty="0" smtClean="0"/>
              <a:t>9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94959" y="6380285"/>
            <a:ext cx="627267" cy="2886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2020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819"/>
          <a:stretch/>
        </p:blipFill>
        <p:spPr>
          <a:xfrm>
            <a:off x="6156176" y="5033515"/>
            <a:ext cx="2279973" cy="12037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48064" y="335699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ech" pitchFamily="50" charset="0"/>
              </a:rPr>
              <a:t>Благодарю за внимание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8064" y="404664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Сайт: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www.chemk.org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E-mail: mail@chemk.org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Адрес: 428000 Чувашская Республика, г.Чебоксары, пр. Ленина, дом 9.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Тел./факс: (8352) 22-43-82, 62-04-46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23097" t="8984" r="23645" b="6054"/>
          <a:stretch>
            <a:fillRect/>
          </a:stretch>
        </p:blipFill>
        <p:spPr bwMode="auto">
          <a:xfrm>
            <a:off x="179512" y="404664"/>
            <a:ext cx="4775671" cy="428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6598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ПОСЛАНИЯ ПРЕЗИДЕНТА ФЕДЕРАЛЬНОМУ СОБРАНИЮ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614691295"/>
              </p:ext>
            </p:extLst>
          </p:nvPr>
        </p:nvGraphicFramePr>
        <p:xfrm>
          <a:off x="3953063" y="1031319"/>
          <a:ext cx="1463830" cy="138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79512" y="321297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  Сегодня </a:t>
            </a:r>
            <a:r>
              <a:rPr lang="ru-RU" b="1" dirty="0" smtClean="0">
                <a:solidFill>
                  <a:srgbClr val="C00000"/>
                </a:solidFill>
              </a:rPr>
              <a:t>важнейшим конкурентным преимуществом </a:t>
            </a:r>
            <a:r>
              <a:rPr lang="ru-RU" b="1" dirty="0" smtClean="0">
                <a:solidFill>
                  <a:srgbClr val="002060"/>
                </a:solidFill>
              </a:rPr>
              <a:t>являются знания, технологии, компетенции. Это </a:t>
            </a:r>
            <a:r>
              <a:rPr lang="ru-RU" b="1" dirty="0" smtClean="0">
                <a:solidFill>
                  <a:srgbClr val="C00000"/>
                </a:solidFill>
              </a:rPr>
              <a:t>ключ</a:t>
            </a:r>
            <a:r>
              <a:rPr lang="ru-RU" b="1" dirty="0" smtClean="0">
                <a:solidFill>
                  <a:srgbClr val="002060"/>
                </a:solidFill>
              </a:rPr>
              <a:t> к настоящему прорыву, к повышению качества жизни.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  Добиться </a:t>
            </a:r>
            <a:r>
              <a:rPr lang="ru-RU" b="1" dirty="0" smtClean="0">
                <a:solidFill>
                  <a:srgbClr val="C00000"/>
                </a:solidFill>
              </a:rPr>
              <a:t>качественных</a:t>
            </a:r>
            <a:r>
              <a:rPr lang="ru-RU" b="1" dirty="0" smtClean="0">
                <a:solidFill>
                  <a:srgbClr val="002060"/>
                </a:solidFill>
              </a:rPr>
              <a:t> изменений в подготовке </a:t>
            </a:r>
            <a:r>
              <a:rPr lang="ru-RU" b="1" dirty="0" smtClean="0">
                <a:solidFill>
                  <a:srgbClr val="C00000"/>
                </a:solidFill>
              </a:rPr>
              <a:t>студентов</a:t>
            </a:r>
            <a:r>
              <a:rPr lang="ru-RU" b="1" dirty="0" smtClean="0">
                <a:solidFill>
                  <a:srgbClr val="002060"/>
                </a:solidFill>
              </a:rPr>
              <a:t>, в том числе по </a:t>
            </a:r>
            <a:r>
              <a:rPr lang="ru-RU" b="1" dirty="0" smtClean="0">
                <a:solidFill>
                  <a:srgbClr val="C00000"/>
                </a:solidFill>
              </a:rPr>
              <a:t>передовым</a:t>
            </a:r>
            <a:r>
              <a:rPr lang="ru-RU" b="1" dirty="0" smtClean="0">
                <a:solidFill>
                  <a:srgbClr val="002060"/>
                </a:solidFill>
              </a:rPr>
              <a:t> направлениям технологического развития.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  Создать центры </a:t>
            </a:r>
            <a:r>
              <a:rPr lang="ru-RU" b="1" dirty="0" smtClean="0">
                <a:solidFill>
                  <a:srgbClr val="C00000"/>
                </a:solidFill>
              </a:rPr>
              <a:t>опережающей</a:t>
            </a:r>
            <a:r>
              <a:rPr lang="ru-RU" b="1" dirty="0" smtClean="0">
                <a:solidFill>
                  <a:srgbClr val="002060"/>
                </a:solidFill>
              </a:rPr>
              <a:t> переподготовки для </a:t>
            </a:r>
            <a:r>
              <a:rPr lang="ru-RU" b="1" dirty="0" smtClean="0">
                <a:solidFill>
                  <a:srgbClr val="C00000"/>
                </a:solidFill>
              </a:rPr>
              <a:t>работающих</a:t>
            </a:r>
            <a:r>
              <a:rPr lang="ru-RU" b="1" dirty="0" smtClean="0">
                <a:solidFill>
                  <a:srgbClr val="002060"/>
                </a:solidFill>
              </a:rPr>
              <a:t> граждан.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ru-RU" b="1" dirty="0" smtClean="0">
                <a:solidFill>
                  <a:srgbClr val="002060"/>
                </a:solidFill>
              </a:rPr>
              <a:t> нового учебного года будет запущен </a:t>
            </a:r>
            <a:r>
              <a:rPr lang="ru-RU" b="1" dirty="0" smtClean="0">
                <a:solidFill>
                  <a:srgbClr val="C00000"/>
                </a:solidFill>
              </a:rPr>
              <a:t>проект ранней профориентации</a:t>
            </a:r>
            <a:r>
              <a:rPr lang="ru-RU" b="1" dirty="0" smtClean="0">
                <a:solidFill>
                  <a:srgbClr val="002060"/>
                </a:solidFill>
              </a:rPr>
              <a:t> школьников - </a:t>
            </a:r>
            <a:r>
              <a:rPr lang="ru-RU" b="1" dirty="0" smtClean="0">
                <a:solidFill>
                  <a:srgbClr val="C00000"/>
                </a:solidFill>
              </a:rPr>
              <a:t>«Билет в будущее».</a:t>
            </a:r>
          </a:p>
        </p:txBody>
      </p:sp>
      <p:pic>
        <p:nvPicPr>
          <p:cNvPr id="18438" name="Picture 6" descr="&amp;Pcy;&amp;ocy;&amp;scy;&amp;lcy;&amp;acy;&amp;ncy;&amp;icy;&amp;iecy; &amp;Pcy;&amp;rcy;&amp;iecy;&amp;zcy;&amp;icy;&amp;dcy;&amp;iecy;&amp;ncy;&amp;tcy;&amp;acy; &amp;Fcy;&amp;iecy;&amp;dcy;&amp;iecy;&amp;rcy;&amp;acy;&amp;lcy;&amp;softcy;&amp;ncy;&amp;ocy;&amp;mcy;&amp;ucy; &amp;Scy;&amp;ocy;&amp;bcy;&amp;rcy;&amp;acy;&amp;ncy;&amp;icy;&amp;yu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3960440" cy="244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55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ПОСЛАНИЯ ГЛАВЫ ЧУВАШСКОЙ РЕСПУБЛИКИ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ГОСУДАРСТВЕННОМУ СОВЕТУ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614691295"/>
              </p:ext>
            </p:extLst>
          </p:nvPr>
        </p:nvGraphicFramePr>
        <p:xfrm>
          <a:off x="3953063" y="1031319"/>
          <a:ext cx="1463830" cy="138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6" name="Picture 4" descr="&amp;Kcy;&amp;acy;&amp;rcy;&amp;tcy;&amp;icy;&amp;ncy;&amp;kcy;&amp;icy; &amp;pcy;&amp;ocy; &amp;zcy;&amp;acy;&amp;pcy;&amp;rcy;&amp;ocy;&amp;scy;&amp;ucy; &amp;pcy;&amp;ocy;&amp;scy;&amp;lcy;&amp;acy;&amp;ncy;&amp;icy;&amp;iecy; &amp;gcy;&amp;lcy;&amp;acy;&amp;vcy;&amp;ycy; &amp;rcy;&amp;iecy;&amp;scy;&amp;pcy;&amp;ucy;&amp;bcy;&amp;lcy;&amp;icy;&amp;kcy;&amp;icy; &amp;chcy;&amp;ucy;&amp;vcy;&amp;acy;&amp;shcy;&amp;icy;&amp;yacy;"/>
          <p:cNvPicPr>
            <a:picLocks noChangeAspect="1" noChangeArrowheads="1"/>
          </p:cNvPicPr>
          <p:nvPr/>
        </p:nvPicPr>
        <p:blipFill>
          <a:blip r:embed="rId3" cstate="print"/>
          <a:srcRect t="28636"/>
          <a:stretch>
            <a:fillRect/>
          </a:stretch>
        </p:blipFill>
        <p:spPr bwMode="auto">
          <a:xfrm>
            <a:off x="1763688" y="980728"/>
            <a:ext cx="5328592" cy="224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179512" y="3284984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  Подготовка рабочих кадров для высокотехнологичных производств - </a:t>
            </a:r>
            <a:r>
              <a:rPr lang="ru-RU" b="1" dirty="0" smtClean="0">
                <a:solidFill>
                  <a:srgbClr val="C00000"/>
                </a:solidFill>
              </a:rPr>
              <a:t>приоритетная задача для системы образования</a:t>
            </a:r>
            <a:r>
              <a:rPr lang="ru-RU" b="1" dirty="0" smtClean="0">
                <a:solidFill>
                  <a:srgbClr val="002060"/>
                </a:solidFill>
              </a:rPr>
              <a:t>. По индексу образовательной инфраструктуры республика – </a:t>
            </a:r>
            <a:r>
              <a:rPr lang="ru-RU" b="1" dirty="0" smtClean="0">
                <a:solidFill>
                  <a:srgbClr val="C00000"/>
                </a:solidFill>
              </a:rPr>
              <a:t>лидер</a:t>
            </a:r>
            <a:r>
              <a:rPr lang="ru-RU" b="1" dirty="0" smtClean="0">
                <a:solidFill>
                  <a:srgbClr val="002060"/>
                </a:solidFill>
              </a:rPr>
              <a:t> в сфере среднего профессионального образования.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  В республике должна быть создана</a:t>
            </a:r>
            <a:r>
              <a:rPr lang="ru-RU" b="1" dirty="0" smtClean="0">
                <a:solidFill>
                  <a:srgbClr val="C00000"/>
                </a:solidFill>
              </a:rPr>
              <a:t> сеть специализированных центров компетенций</a:t>
            </a:r>
            <a:r>
              <a:rPr lang="ru-RU" b="1" dirty="0" smtClean="0">
                <a:solidFill>
                  <a:srgbClr val="002060"/>
                </a:solidFill>
              </a:rPr>
              <a:t>, аккредитованных по международным стандартам. 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Образованные</a:t>
            </a:r>
            <a:r>
              <a:rPr lang="ru-RU" b="1" dirty="0" smtClean="0">
                <a:solidFill>
                  <a:srgbClr val="002060"/>
                </a:solidFill>
              </a:rPr>
              <a:t> люди, преданные России, – это </a:t>
            </a:r>
            <a:r>
              <a:rPr lang="ru-RU" b="1" dirty="0" smtClean="0">
                <a:solidFill>
                  <a:srgbClr val="C00000"/>
                </a:solidFill>
              </a:rPr>
              <a:t>основа</a:t>
            </a:r>
            <a:r>
              <a:rPr lang="ru-RU" b="1" dirty="0" smtClean="0">
                <a:solidFill>
                  <a:srgbClr val="002060"/>
                </a:solidFill>
              </a:rPr>
              <a:t> формирования новой экономики, создания высокопроизводительных рабочих мест с достойной заработной платой.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5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159816" y="2794652"/>
            <a:ext cx="3651043" cy="49163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1500 АБИТУРИЕНТОВ</a:t>
            </a:r>
            <a:endParaRPr lang="ru-RU" sz="12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52970" y="1297945"/>
            <a:ext cx="3651043" cy="49163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25 ПРОФЕССИЙ </a:t>
            </a:r>
            <a:r>
              <a:rPr lang="ru-RU" sz="1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И СПЕЦИАЛЬНОСТЕЙ</a:t>
            </a:r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/>
            </a:r>
            <a:b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</a:br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8000 </a:t>
            </a:r>
            <a:r>
              <a:rPr lang="ru-RU" sz="1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ОБУЧАЮЩИХСЯ</a:t>
            </a:r>
            <a:endParaRPr lang="ru-RU" sz="12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521530">
            <a:off x="1768301" y="1811482"/>
            <a:ext cx="2336966" cy="14795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80309">
            <a:off x="1659730" y="873570"/>
            <a:ext cx="2336966" cy="1479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020" y="1601897"/>
            <a:ext cx="1883108" cy="1344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РОЛЬ МЦК В КАДРОВОМ ОБЕСПЕЧЕНИИ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ПРОМЫШЛЕННОГО РОСТА ЧУВАШСКОЙ РЕСПУБЛИКИ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2665" r="-781"/>
          <a:stretch/>
        </p:blipFill>
        <p:spPr>
          <a:xfrm>
            <a:off x="400442" y="1071791"/>
            <a:ext cx="1664654" cy="1271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029" y="1789579"/>
            <a:ext cx="1188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28575">
                  <a:solidFill>
                    <a:srgbClr val="FFFFFF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27</a:t>
            </a:r>
            <a:endParaRPr lang="ru-RU" sz="6600" b="1" dirty="0">
              <a:ln w="28575">
                <a:solidFill>
                  <a:srgbClr val="FFFFFF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42" y="291027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+mj-lt"/>
              </a:rPr>
              <a:t>ПРОФФЕССИОНАЛЬНЫХ ОБРАЗОВАТЕЛЬНЫХ</a:t>
            </a:r>
            <a:br>
              <a:rPr lang="ru-RU" sz="1200" b="1" dirty="0" smtClean="0">
                <a:latin typeface="+mj-lt"/>
              </a:rPr>
            </a:br>
            <a:r>
              <a:rPr lang="ru-RU" sz="1200" b="1" dirty="0" smtClean="0">
                <a:latin typeface="+mj-lt"/>
              </a:rPr>
              <a:t>ОРГАНИЗАЦИЙ ЧУВАШИИ</a:t>
            </a:r>
            <a:endParaRPr lang="ru-RU" sz="1200" b="1" dirty="0">
              <a:latin typeface="+mj-l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614691295"/>
              </p:ext>
            </p:extLst>
          </p:nvPr>
        </p:nvGraphicFramePr>
        <p:xfrm>
          <a:off x="3953063" y="836712"/>
          <a:ext cx="1463830" cy="138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44858" y="1267168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FFFFFF"/>
                  </a:solidFill>
                </a:ln>
                <a:effectLst/>
                <a:latin typeface="+mj-lt"/>
              </a:rPr>
              <a:t>85%</a:t>
            </a:r>
            <a:endParaRPr lang="ru-RU" sz="2800" b="1" dirty="0">
              <a:ln w="19050">
                <a:solidFill>
                  <a:srgbClr val="FFFFFF"/>
                </a:solidFill>
              </a:ln>
              <a:effectLst/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7332" y="1746492"/>
            <a:ext cx="2335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ПРОФЕССИИ ТОП-50</a:t>
            </a:r>
            <a:endParaRPr lang="ru-RU" sz="1200" b="1" dirty="0">
              <a:latin typeface="+mj-lt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806841043"/>
              </p:ext>
            </p:extLst>
          </p:nvPr>
        </p:nvGraphicFramePr>
        <p:xfrm>
          <a:off x="4011767" y="2332473"/>
          <a:ext cx="1463830" cy="138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03562" y="2762929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FFFFFF"/>
                  </a:solidFill>
                </a:ln>
                <a:effectLst/>
                <a:latin typeface="+mj-lt"/>
              </a:rPr>
              <a:t>63%</a:t>
            </a:r>
            <a:endParaRPr lang="ru-RU" sz="2800" b="1" dirty="0">
              <a:ln w="19050">
                <a:solidFill>
                  <a:srgbClr val="FFFFFF"/>
                </a:solidFill>
              </a:ln>
              <a:effectLst/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6762" y="324542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</a:rPr>
              <a:t>ПОДГОТОВКА ПО ФГОС</a:t>
            </a:r>
            <a:endParaRPr lang="ru-RU" sz="1200" b="1" dirty="0">
              <a:latin typeface="+mj-lt"/>
            </a:endParaRPr>
          </a:p>
        </p:txBody>
      </p:sp>
      <p:sp>
        <p:nvSpPr>
          <p:cNvPr id="26" name="Прямоугольник с одним вырезанным углом 25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540284" y="3645024"/>
            <a:ext cx="1238897" cy="1193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1600" y="495330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СПЕЦИАЛЬНОСТЕЙ</a:t>
            </a:r>
            <a:endParaRPr lang="ru-RU" sz="1600" b="1" dirty="0">
              <a:latin typeface="+mj-lt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4132572" y="3656531"/>
            <a:ext cx="1238897" cy="1193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63888" y="496481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ПРОФЕССИИ</a:t>
            </a:r>
            <a:endParaRPr lang="ru-RU" sz="1600" b="1" dirty="0">
              <a:latin typeface="+mj-lt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612202" y="3656531"/>
            <a:ext cx="1238897" cy="1193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43518" y="4953308"/>
            <a:ext cx="2560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НАПРАВЛЕНИЙ ПОДГОТОВКИ И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ПОВЫШЕНИЯ КВАЛИФИКАЦИИ</a:t>
            </a:r>
            <a:endParaRPr lang="ru-RU" sz="1600" b="1" dirty="0">
              <a:latin typeface="+mj-lt"/>
            </a:endParaRPr>
          </a:p>
        </p:txBody>
      </p:sp>
      <p:sp>
        <p:nvSpPr>
          <p:cNvPr id="64" name="Нашивка 63"/>
          <p:cNvSpPr/>
          <p:nvPr/>
        </p:nvSpPr>
        <p:spPr>
          <a:xfrm>
            <a:off x="3009553" y="4001009"/>
            <a:ext cx="504056" cy="504056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Нашивка 64"/>
          <p:cNvSpPr/>
          <p:nvPr/>
        </p:nvSpPr>
        <p:spPr>
          <a:xfrm>
            <a:off x="3347864" y="4001009"/>
            <a:ext cx="504056" cy="504056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>
            <a:off x="5601841" y="4041778"/>
            <a:ext cx="504056" cy="504056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Нашивка 66"/>
          <p:cNvSpPr/>
          <p:nvPr/>
        </p:nvSpPr>
        <p:spPr>
          <a:xfrm>
            <a:off x="5940152" y="4041778"/>
            <a:ext cx="504056" cy="504056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771800" y="5301208"/>
            <a:ext cx="1296144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600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43608" y="5661248"/>
            <a:ext cx="1911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ЕЖЕГОДНЫЙ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 ВЫПУСК</a:t>
            </a:r>
            <a:endParaRPr lang="ru-RU" sz="1600" b="1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67944" y="5733256"/>
            <a:ext cx="143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СТУДЕНТОВ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5555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РОЛЬ МЦК В КАДРОВОМ ОБЕСПЕЧЕНИИ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ПРОМЫШЛЕННОГО РОСТА ЧУВАШСКОЙ РЕСПУБЛИКИ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614691295"/>
              </p:ext>
            </p:extLst>
          </p:nvPr>
        </p:nvGraphicFramePr>
        <p:xfrm>
          <a:off x="3953063" y="836712"/>
          <a:ext cx="1463830" cy="138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Прямоугольник с одним вырезанным углом 25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&amp;TScy;&amp;iecy;&amp;ncy;&amp;tcy;&amp;rcy; &amp;ocy;&amp;bcy;&amp;ucy;&amp;chcy;&amp;iecy;&amp;ncy;&amp;icy;&amp;yacy; &amp;vcy;&amp;zcy;&amp;rcy;&amp;ocy;&amp;scy;&amp;lcy;&amp;ycy;&amp;khcy; &amp;Mcy;&amp;TScy;&amp;Kcy;-&amp;CHcy;&amp;Ecy;&amp;M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2409090" cy="1728192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3347864" y="278092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1995-2018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9" name="Вертикальный свиток 48"/>
          <p:cNvSpPr/>
          <p:nvPr/>
        </p:nvSpPr>
        <p:spPr>
          <a:xfrm>
            <a:off x="179512" y="3717032"/>
            <a:ext cx="3024336" cy="2880320"/>
          </a:xfrm>
          <a:prstGeom prst="verticalScroll">
            <a:avLst/>
          </a:prstGeom>
          <a:solidFill>
            <a:srgbClr val="CC3300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Обучение, переподготовка и повышение квалификации взрослого населения: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&gt;</a:t>
            </a:r>
            <a:r>
              <a:rPr lang="ru-RU" b="1" dirty="0" smtClean="0">
                <a:solidFill>
                  <a:schemeClr val="tx2"/>
                </a:solidFill>
              </a:rPr>
              <a:t>25</a:t>
            </a:r>
            <a:r>
              <a:rPr lang="en-US" b="1" dirty="0" smtClean="0">
                <a:solidFill>
                  <a:schemeClr val="tx2"/>
                </a:solidFill>
              </a:rPr>
              <a:t> 000 </a:t>
            </a:r>
            <a:r>
              <a:rPr lang="ru-RU" b="1" dirty="0" smtClean="0">
                <a:solidFill>
                  <a:schemeClr val="tx2"/>
                </a:solidFill>
              </a:rPr>
              <a:t>человек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&gt; 100 </a:t>
            </a:r>
            <a:r>
              <a:rPr lang="ru-RU" b="1" dirty="0" smtClean="0">
                <a:solidFill>
                  <a:schemeClr val="tx2"/>
                </a:solidFill>
              </a:rPr>
              <a:t>образовательных программ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50" name="Вертикальный свиток 49"/>
          <p:cNvSpPr/>
          <p:nvPr/>
        </p:nvSpPr>
        <p:spPr>
          <a:xfrm>
            <a:off x="2987824" y="3717032"/>
            <a:ext cx="3024336" cy="2880320"/>
          </a:xfrm>
          <a:prstGeom prst="verticalScroll">
            <a:avLst/>
          </a:prstGeom>
          <a:solidFill>
            <a:srgbClr val="0070C0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Дополнительные образовательные услуги для обучающихся: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&gt; </a:t>
            </a:r>
            <a:r>
              <a:rPr lang="ru-RU" b="1" dirty="0" smtClean="0">
                <a:solidFill>
                  <a:schemeClr val="tx2"/>
                </a:solidFill>
              </a:rPr>
              <a:t>7 000 человек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&gt; 50 </a:t>
            </a:r>
            <a:r>
              <a:rPr lang="ru-RU" b="1" dirty="0" smtClean="0">
                <a:solidFill>
                  <a:schemeClr val="tx2"/>
                </a:solidFill>
              </a:rPr>
              <a:t>образовательных программ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1" name="Вертикальный свиток 50"/>
          <p:cNvSpPr/>
          <p:nvPr/>
        </p:nvSpPr>
        <p:spPr>
          <a:xfrm>
            <a:off x="5796136" y="3717032"/>
            <a:ext cx="3024336" cy="2880320"/>
          </a:xfrm>
          <a:prstGeom prst="verticalScroll">
            <a:avLst/>
          </a:prstGeom>
          <a:solidFill>
            <a:srgbClr val="00B050">
              <a:alpha val="61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Локальный центр тестирования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для иностранных граждан, желающих получить: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</a:rPr>
              <a:t>разрешения на работу или местный патент;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</a:rPr>
              <a:t>разрешение на временное проживание;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</a:rPr>
              <a:t>вид на жительство;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</a:rPr>
              <a:t>гражданство РФ</a:t>
            </a:r>
            <a:endParaRPr lang="en-US" sz="1400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&gt; 1</a:t>
            </a:r>
            <a:r>
              <a:rPr lang="ru-RU" b="1" dirty="0" smtClean="0">
                <a:solidFill>
                  <a:schemeClr val="tx2"/>
                </a:solidFill>
              </a:rPr>
              <a:t>500 человек</a:t>
            </a: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1382334" cy="35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1419870" cy="73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4939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80728"/>
            <a:ext cx="1283147" cy="75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5541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1989692" cy="55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6"/>
            <a:ext cx="1832173" cy="55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44824"/>
            <a:ext cx="1550367" cy="5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55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0_251b93_c844c36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47388"/>
            <a:ext cx="3096344" cy="209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28274" y="980728"/>
            <a:ext cx="1238897" cy="1193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54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590" y="213285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ЛАБОРАТОРИИ</a:t>
            </a:r>
            <a:endParaRPr lang="ru-RU" sz="1600" b="1" dirty="0"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20562" y="992235"/>
            <a:ext cx="1238897" cy="1193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1878" y="215434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МАСТЕРСКИЕ</a:t>
            </a:r>
            <a:endParaRPr lang="ru-RU" sz="1600" b="1" dirty="0"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00192" y="992235"/>
            <a:ext cx="1238897" cy="1193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648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2154342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ОБЩЕЕ ЧИСЛО РАБОЧИХ МЕСТ</a:t>
            </a:r>
            <a:endParaRPr lang="ru-RU" sz="1600" b="1" dirty="0">
              <a:latin typeface="+mj-lt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2697543" y="1336713"/>
            <a:ext cx="504056" cy="504056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035854" y="1336713"/>
            <a:ext cx="504056" cy="504056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5289831" y="1377482"/>
            <a:ext cx="504056" cy="504056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5628142" y="1377482"/>
            <a:ext cx="504056" cy="504056"/>
          </a:xfrm>
          <a:prstGeom prst="chevron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0014" y="2492896"/>
            <a:ext cx="397246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ТРЕНИРОВОЧНЫЙ ПОЛИГОН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877" y="2492896"/>
            <a:ext cx="386706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УЧЕБНЫЙ ЦЕНТР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ОСНАЩЕНИЕ МЦК ДЛЯ ОБЕСПЕЧЕНИЯ КАЧЕСТВА 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Рисунок 21" descr="IMG_9725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664994"/>
            <a:ext cx="3148781" cy="207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0_251b89_20d2444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653136"/>
            <a:ext cx="30598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 descr="D:\МЦК-ЧЭМК-WSR\Апробация 2017\Фото\Королев\IMG_20171117_123112.jpg"/>
          <p:cNvPicPr>
            <a:picLocks noChangeAspect="1" noChangeArrowheads="1"/>
          </p:cNvPicPr>
          <p:nvPr/>
        </p:nvPicPr>
        <p:blipFill>
          <a:blip r:embed="rId6" cstate="print"/>
          <a:srcRect l="13750" r="9375"/>
          <a:stretch>
            <a:fillRect/>
          </a:stretch>
        </p:blipFill>
        <p:spPr bwMode="auto">
          <a:xfrm>
            <a:off x="6228184" y="2780928"/>
            <a:ext cx="2736304" cy="194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0_251b4a_36c7f219_or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56786"/>
            <a:ext cx="3069464" cy="204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SAM_9879.JP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952328" cy="198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с одним вырезанным углом 28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36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9029027"/>
              </p:ext>
            </p:extLst>
          </p:nvPr>
        </p:nvGraphicFramePr>
        <p:xfrm>
          <a:off x="215516" y="1000108"/>
          <a:ext cx="8642764" cy="5568147"/>
        </p:xfrm>
        <a:graphic>
          <a:graphicData uri="http://schemas.openxmlformats.org/drawingml/2006/table">
            <a:tbl>
              <a:tblPr/>
              <a:tblGrid>
                <a:gridCol w="436503"/>
                <a:gridCol w="3317424"/>
                <a:gridCol w="4888837"/>
              </a:tblGrid>
              <a:tr h="538724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Профессия/специальность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ТОП-50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ФГОС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ТОП-50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69387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Сборщик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электронных систем (Специалист по электронным приборам и устройствам)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11.02.16 Монтаж, техническое обслуживание и ремонт электронных приборов и устройств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897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Специалист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области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контрольно-измерительных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приборов и автоматики (по отраслям)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15.01.31 Мастер по контрольно-измерительным приборам и автоматики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3875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Техник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автоматизированным системам управления технологическими процессами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15.02.14 Оснащение средствами автоматизации технологических процессов и производств (по отраслям)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9590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Метролог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27.02.06 Контроль работы измерительных приборов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938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Специалист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техническому контролю качества продукции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27.02.07 Управление качеством продукции, процессов и услуг (по отраслям)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917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Техник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 биотехническим и медицинским аппаратам и системам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12.02.10 Монтаж, техническое обслуживание и ремонт биотехнических и медицинских аппаратов и систем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583"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Оптик-механик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12.01.09 Мастер по изготовлению и сборке деталей и узлов оптических и оптико-электронных приборов и систем </a:t>
                      </a: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583"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Специалист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неразрушающему контролю (</a:t>
                      </a:r>
                      <a:r>
                        <a:rPr lang="ru-RU" sz="12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дефектоскопист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15.01.36 Дефектоскопист</a:t>
                      </a: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9383"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Лаборант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химического анализа</a:t>
                      </a: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18.02.12 Технология аналитического контроля химических соединений</a:t>
                      </a:r>
                    </a:p>
                  </a:txBody>
                  <a:tcPr marL="13265" marR="13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251937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рофессии/специальности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ТОП-50,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входящие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 область подготовки МЦК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ОБЛАСТЬ ПОДГОТОВКИ МЦК-ЧЭМК ПО ФГОС ТОП-50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1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3820164"/>
            <a:ext cx="1238897" cy="1193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18020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СОШ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И</a:t>
            </a:r>
            <a:endParaRPr lang="en-US" sz="16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ГИМНАЗИЙ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96336" y="3861048"/>
            <a:ext cx="12961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2800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365104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УЧАШИХСЯ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75656" y="5157192"/>
            <a:ext cx="1238897" cy="1193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5445224"/>
            <a:ext cx="154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КОЛЛЕДЖ-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КЛАССОВ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88640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ПРОФОРИЕНТАЦИОННАЯ РАБОТА МЦК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Прямоугольник с одним вырезанным углом 28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980728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+mj-lt"/>
              </a:rPr>
              <a:t>ПРОФИЛЬНОЕ ОБУЧЕНИЯ УЧЕНИКОВ СОШ:</a:t>
            </a:r>
          </a:p>
          <a:p>
            <a:endParaRPr lang="ru-RU" sz="1600" b="1" dirty="0" smtClean="0">
              <a:latin typeface="+mj-lt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ЭКОНОМИЧЕСКИЙ ПРОФИЛЬ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МАШИНОСТРОЕНИЕ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ВЫЧИСЛИТЕЛЬНАЯ ТЕХНИКА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РАДИОЭЛЕКТРОНИКА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СВАРОЧНЫЕ РАБОТЫ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ИНФОРМАЦИОННЫЕ ТЕХНОЛОГИИ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ЭЛЕКТРОТЕХНИКА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РОБОТОТЕХНИКА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ПРОГРАММИРОВАНИЕ 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ARDUINO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4578" name="Picture 2" descr="profor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4005064"/>
            <a:ext cx="366728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proforie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918198" cy="261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Овал 27"/>
          <p:cNvSpPr/>
          <p:nvPr/>
        </p:nvSpPr>
        <p:spPr>
          <a:xfrm>
            <a:off x="6372200" y="5157192"/>
            <a:ext cx="1152128" cy="115212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&gt;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250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0312" y="5334307"/>
            <a:ext cx="16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ЕЖЕГОДНО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ПОСТУПАЕТ В КОЛЛЕДЖ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36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flipH="1">
            <a:off x="8388424" y="6309320"/>
            <a:ext cx="648072" cy="432048"/>
          </a:xfrm>
          <a:prstGeom prst="snip1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\\Emk.ru\teachers\Фотогалерея\2016-02-04 - Открытие ЦМИТ 1 корпус\2 Фотоаппарат\DSC_5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42849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Emk.ru\teachers\Фотогалерея\2016-03-15 - Городской конкурс учащихся IT Professional 2016\DSC_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464495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Emk.ru\teachers\Фотогалерея\2016-02-25 - День открытых дверей\На сайт\DSC_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389376" cy="283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\\Emk.ru\teachers\Фотогалерея\2016-02-25 - День открытых дверей\На сайт\DSC_0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4320480" cy="280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3140968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Открытие ЦМИТ на базе МЦК-ЧЭМК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06896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Городской конкурс учащихся СОШ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« 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IT-Professional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»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63093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Дни открытых дверей в МЦК-ЧЭМК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260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660</TotalTime>
  <Words>627</Words>
  <Application>Microsoft Office PowerPoint</Application>
  <PresentationFormat>Экран (4:3)</PresentationFormat>
  <Paragraphs>208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Palatino Linotype</vt:lpstr>
      <vt:lpstr>Century Gothic</vt:lpstr>
      <vt:lpstr>Times New Roman</vt:lpstr>
      <vt:lpstr>Calibri</vt:lpstr>
      <vt:lpstr>Mech</vt:lpstr>
      <vt:lpstr>Courier New</vt:lpstr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МЦК-ЧЭМК Минобразования Чувашии - Координационный совет</dc:title>
  <dc:creator>Дизайн и верстка: Васильев Юрий петрович;Редактура: Иванов Павел Витальевич</dc:creator>
  <cp:keywords>МЦК-ЧЭМК Минобразования Чувашии</cp:keywords>
  <cp:lastModifiedBy>Павел Витальевич</cp:lastModifiedBy>
  <cp:revision>99</cp:revision>
  <dcterms:created xsi:type="dcterms:W3CDTF">2017-12-08T19:22:37Z</dcterms:created>
  <dcterms:modified xsi:type="dcterms:W3CDTF">2018-04-12T15:27:40Z</dcterms:modified>
</cp:coreProperties>
</file>