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28"/>
  </p:notesMasterIdLst>
  <p:sldIdLst>
    <p:sldId id="256" r:id="rId3"/>
    <p:sldId id="269" r:id="rId4"/>
    <p:sldId id="268" r:id="rId5"/>
    <p:sldId id="272" r:id="rId6"/>
    <p:sldId id="271" r:id="rId7"/>
    <p:sldId id="279" r:id="rId8"/>
    <p:sldId id="258" r:id="rId9"/>
    <p:sldId id="259" r:id="rId10"/>
    <p:sldId id="260" r:id="rId11"/>
    <p:sldId id="261" r:id="rId12"/>
    <p:sldId id="275" r:id="rId13"/>
    <p:sldId id="274" r:id="rId14"/>
    <p:sldId id="276" r:id="rId15"/>
    <p:sldId id="262" r:id="rId16"/>
    <p:sldId id="263" r:id="rId17"/>
    <p:sldId id="264" r:id="rId18"/>
    <p:sldId id="265" r:id="rId19"/>
    <p:sldId id="266" r:id="rId20"/>
    <p:sldId id="257" r:id="rId21"/>
    <p:sldId id="273" r:id="rId22"/>
    <p:sldId id="277" r:id="rId23"/>
    <p:sldId id="278" r:id="rId24"/>
    <p:sldId id="280" r:id="rId25"/>
    <p:sldId id="281" r:id="rId26"/>
    <p:sldId id="267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7FAA0-BF73-4BF3-B250-BA45F3C07D7E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244F18B-90DC-4237-80AE-6B97AC9358C8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Общесистемные требования</a:t>
          </a:r>
        </a:p>
      </dgm:t>
    </dgm:pt>
    <dgm:pt modelId="{32013E44-049C-48D4-8D56-3A1896E23E0B}" type="parTrans" cxnId="{63B6218F-A7AF-4D67-8673-4A3507D1BE6F}">
      <dgm:prSet/>
      <dgm:spPr/>
      <dgm:t>
        <a:bodyPr/>
        <a:lstStyle/>
        <a:p>
          <a:endParaRPr lang="ru-RU"/>
        </a:p>
      </dgm:t>
    </dgm:pt>
    <dgm:pt modelId="{8983480D-9384-4AE5-B42C-1D7B8F0CC8E2}" type="sibTrans" cxnId="{63B6218F-A7AF-4D67-8673-4A3507D1BE6F}">
      <dgm:prSet/>
      <dgm:spPr/>
      <dgm:t>
        <a:bodyPr/>
        <a:lstStyle/>
        <a:p>
          <a:endParaRPr lang="ru-RU"/>
        </a:p>
      </dgm:t>
    </dgm:pt>
    <dgm:pt modelId="{A4E85A12-1D7B-4A9E-BFB1-C7B6E633072A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материал.-техническому обеспечению</a:t>
          </a:r>
        </a:p>
      </dgm:t>
    </dgm:pt>
    <dgm:pt modelId="{22AF1AB0-3694-4310-9249-6FB804A09D15}" type="parTrans" cxnId="{464A58C1-D37C-4AD5-B5CF-144905F8F324}">
      <dgm:prSet/>
      <dgm:spPr/>
      <dgm:t>
        <a:bodyPr/>
        <a:lstStyle/>
        <a:p>
          <a:endParaRPr lang="ru-RU"/>
        </a:p>
      </dgm:t>
    </dgm:pt>
    <dgm:pt modelId="{26CDBC9B-4ADC-4D32-8400-375EAE2111E8}" type="sibTrans" cxnId="{464A58C1-D37C-4AD5-B5CF-144905F8F324}">
      <dgm:prSet/>
      <dgm:spPr/>
      <dgm:t>
        <a:bodyPr/>
        <a:lstStyle/>
        <a:p>
          <a:endParaRPr lang="ru-RU"/>
        </a:p>
      </dgm:t>
    </dgm:pt>
    <dgm:pt modelId="{A8A8F2FB-CAC2-4E79-B899-D81C34A60ADA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кадровым условиям</a:t>
          </a:r>
        </a:p>
      </dgm:t>
    </dgm:pt>
    <dgm:pt modelId="{02CCB1FD-90E1-4E17-A001-D5A36536BADD}" type="parTrans" cxnId="{3C5F91C3-1931-452F-BAB0-102F7B928B2B}">
      <dgm:prSet/>
      <dgm:spPr/>
      <dgm:t>
        <a:bodyPr/>
        <a:lstStyle/>
        <a:p>
          <a:endParaRPr lang="ru-RU"/>
        </a:p>
      </dgm:t>
    </dgm:pt>
    <dgm:pt modelId="{A10082C9-6B31-4702-8012-A99620C4B7EA}" type="sibTrans" cxnId="{3C5F91C3-1931-452F-BAB0-102F7B928B2B}">
      <dgm:prSet/>
      <dgm:spPr/>
      <dgm:t>
        <a:bodyPr/>
        <a:lstStyle/>
        <a:p>
          <a:endParaRPr lang="ru-RU"/>
        </a:p>
      </dgm:t>
    </dgm:pt>
    <dgm:pt modelId="{A14755BC-1DA4-4C98-9731-CB536644BB26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финансовым условиям</a:t>
          </a:r>
        </a:p>
      </dgm:t>
    </dgm:pt>
    <dgm:pt modelId="{718A63A8-3BDA-4DCB-B52C-135A57270D99}" type="parTrans" cxnId="{24B1D3F2-3C2C-4CDC-98D0-8556E514D801}">
      <dgm:prSet/>
      <dgm:spPr/>
      <dgm:t>
        <a:bodyPr/>
        <a:lstStyle/>
        <a:p>
          <a:endParaRPr lang="ru-RU"/>
        </a:p>
      </dgm:t>
    </dgm:pt>
    <dgm:pt modelId="{D31EF886-BF9E-4CCD-8CCA-690488BEC243}" type="sibTrans" cxnId="{24B1D3F2-3C2C-4CDC-98D0-8556E514D801}">
      <dgm:prSet/>
      <dgm:spPr/>
      <dgm:t>
        <a:bodyPr/>
        <a:lstStyle/>
        <a:p>
          <a:endParaRPr lang="ru-RU"/>
        </a:p>
      </dgm:t>
    </dgm:pt>
    <dgm:pt modelId="{6907B5B4-2C47-472A-9404-C4FC2A8BD5A6}">
      <dgm:prSet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учебно-методическому обеспечению </a:t>
          </a:r>
        </a:p>
      </dgm:t>
    </dgm:pt>
    <dgm:pt modelId="{7B3FC967-1BFF-4286-BC8A-6CBBFD4B502A}" type="parTrans" cxnId="{DAE4F838-187E-4491-9B07-CCC035B59212}">
      <dgm:prSet/>
      <dgm:spPr/>
      <dgm:t>
        <a:bodyPr/>
        <a:lstStyle/>
        <a:p>
          <a:endParaRPr lang="ru-RU"/>
        </a:p>
      </dgm:t>
    </dgm:pt>
    <dgm:pt modelId="{987D835A-D7A9-42AD-945D-6EFD7B433725}" type="sibTrans" cxnId="{DAE4F838-187E-4491-9B07-CCC035B59212}">
      <dgm:prSet/>
      <dgm:spPr/>
      <dgm:t>
        <a:bodyPr/>
        <a:lstStyle/>
        <a:p>
          <a:endParaRPr lang="ru-RU"/>
        </a:p>
      </dgm:t>
    </dgm:pt>
    <dgm:pt modelId="{050A57E7-FB91-4AC3-9902-49D0811C0868}" type="pres">
      <dgm:prSet presAssocID="{3807FAA0-BF73-4BF3-B250-BA45F3C07D7E}" presName="diagram" presStyleCnt="0">
        <dgm:presLayoutVars>
          <dgm:dir/>
          <dgm:resizeHandles val="exact"/>
        </dgm:presLayoutVars>
      </dgm:prSet>
      <dgm:spPr/>
    </dgm:pt>
    <dgm:pt modelId="{CEAA57BE-3BC4-431E-91F0-ACF09D5E6642}" type="pres">
      <dgm:prSet presAssocID="{F244F18B-90DC-4237-80AE-6B97AC9358C8}" presName="node" presStyleLbl="node1" presStyleIdx="0" presStyleCnt="5">
        <dgm:presLayoutVars>
          <dgm:bulletEnabled val="1"/>
        </dgm:presLayoutVars>
      </dgm:prSet>
      <dgm:spPr/>
    </dgm:pt>
    <dgm:pt modelId="{1332774C-D466-4BEF-85FB-C88BF214BE54}" type="pres">
      <dgm:prSet presAssocID="{8983480D-9384-4AE5-B42C-1D7B8F0CC8E2}" presName="sibTrans" presStyleCnt="0"/>
      <dgm:spPr/>
    </dgm:pt>
    <dgm:pt modelId="{EC634B19-B05B-48B5-B72F-735AC541ECF3}" type="pres">
      <dgm:prSet presAssocID="{A4E85A12-1D7B-4A9E-BFB1-C7B6E633072A}" presName="node" presStyleLbl="node1" presStyleIdx="1" presStyleCnt="5">
        <dgm:presLayoutVars>
          <dgm:bulletEnabled val="1"/>
        </dgm:presLayoutVars>
      </dgm:prSet>
      <dgm:spPr/>
    </dgm:pt>
    <dgm:pt modelId="{EE5BB91F-6409-40E3-9E6D-AAEA09F234CB}" type="pres">
      <dgm:prSet presAssocID="{26CDBC9B-4ADC-4D32-8400-375EAE2111E8}" presName="sibTrans" presStyleCnt="0"/>
      <dgm:spPr/>
    </dgm:pt>
    <dgm:pt modelId="{BD39D062-5DD2-4AFD-AE45-A6868B9F7475}" type="pres">
      <dgm:prSet presAssocID="{6907B5B4-2C47-472A-9404-C4FC2A8BD5A6}" presName="node" presStyleLbl="node1" presStyleIdx="2" presStyleCnt="5">
        <dgm:presLayoutVars>
          <dgm:bulletEnabled val="1"/>
        </dgm:presLayoutVars>
      </dgm:prSet>
      <dgm:spPr/>
    </dgm:pt>
    <dgm:pt modelId="{8EAE2EE1-302B-4B9F-8B55-B0E1522E3F5B}" type="pres">
      <dgm:prSet presAssocID="{987D835A-D7A9-42AD-945D-6EFD7B433725}" presName="sibTrans" presStyleCnt="0"/>
      <dgm:spPr/>
    </dgm:pt>
    <dgm:pt modelId="{93B11727-994E-4230-AF12-1E05F852D63B}" type="pres">
      <dgm:prSet presAssocID="{A8A8F2FB-CAC2-4E79-B899-D81C34A60ADA}" presName="node" presStyleLbl="node1" presStyleIdx="3" presStyleCnt="5" custLinFactNeighborY="-3476">
        <dgm:presLayoutVars>
          <dgm:bulletEnabled val="1"/>
        </dgm:presLayoutVars>
      </dgm:prSet>
      <dgm:spPr/>
    </dgm:pt>
    <dgm:pt modelId="{54605B77-D5FB-4783-93E7-DDA1BED9FB78}" type="pres">
      <dgm:prSet presAssocID="{A10082C9-6B31-4702-8012-A99620C4B7EA}" presName="sibTrans" presStyleCnt="0"/>
      <dgm:spPr/>
    </dgm:pt>
    <dgm:pt modelId="{E7ADFC4D-C987-4D48-9BBE-811B8078C4B7}" type="pres">
      <dgm:prSet presAssocID="{A14755BC-1DA4-4C98-9731-CB536644BB26}" presName="node" presStyleLbl="node1" presStyleIdx="4" presStyleCnt="5">
        <dgm:presLayoutVars>
          <dgm:bulletEnabled val="1"/>
        </dgm:presLayoutVars>
      </dgm:prSet>
      <dgm:spPr/>
    </dgm:pt>
  </dgm:ptLst>
  <dgm:cxnLst>
    <dgm:cxn modelId="{DAE4F838-187E-4491-9B07-CCC035B59212}" srcId="{3807FAA0-BF73-4BF3-B250-BA45F3C07D7E}" destId="{6907B5B4-2C47-472A-9404-C4FC2A8BD5A6}" srcOrd="2" destOrd="0" parTransId="{7B3FC967-1BFF-4286-BC8A-6CBBFD4B502A}" sibTransId="{987D835A-D7A9-42AD-945D-6EFD7B433725}"/>
    <dgm:cxn modelId="{B859CB3F-E5CD-41A8-A0B0-2EED3202AA42}" type="presOf" srcId="{A4E85A12-1D7B-4A9E-BFB1-C7B6E633072A}" destId="{EC634B19-B05B-48B5-B72F-735AC541ECF3}" srcOrd="0" destOrd="0" presId="urn:microsoft.com/office/officeart/2005/8/layout/default#1"/>
    <dgm:cxn modelId="{8913A36C-AE99-4C56-9261-9C552B6451D3}" type="presOf" srcId="{6907B5B4-2C47-472A-9404-C4FC2A8BD5A6}" destId="{BD39D062-5DD2-4AFD-AE45-A6868B9F7475}" srcOrd="0" destOrd="0" presId="urn:microsoft.com/office/officeart/2005/8/layout/default#1"/>
    <dgm:cxn modelId="{63B6218F-A7AF-4D67-8673-4A3507D1BE6F}" srcId="{3807FAA0-BF73-4BF3-B250-BA45F3C07D7E}" destId="{F244F18B-90DC-4237-80AE-6B97AC9358C8}" srcOrd="0" destOrd="0" parTransId="{32013E44-049C-48D4-8D56-3A1896E23E0B}" sibTransId="{8983480D-9384-4AE5-B42C-1D7B8F0CC8E2}"/>
    <dgm:cxn modelId="{8307A9B2-22D1-4871-B1D6-B6B0B41A33C3}" type="presOf" srcId="{A8A8F2FB-CAC2-4E79-B899-D81C34A60ADA}" destId="{93B11727-994E-4230-AF12-1E05F852D63B}" srcOrd="0" destOrd="0" presId="urn:microsoft.com/office/officeart/2005/8/layout/default#1"/>
    <dgm:cxn modelId="{464A58C1-D37C-4AD5-B5CF-144905F8F324}" srcId="{3807FAA0-BF73-4BF3-B250-BA45F3C07D7E}" destId="{A4E85A12-1D7B-4A9E-BFB1-C7B6E633072A}" srcOrd="1" destOrd="0" parTransId="{22AF1AB0-3694-4310-9249-6FB804A09D15}" sibTransId="{26CDBC9B-4ADC-4D32-8400-375EAE2111E8}"/>
    <dgm:cxn modelId="{3C5F91C3-1931-452F-BAB0-102F7B928B2B}" srcId="{3807FAA0-BF73-4BF3-B250-BA45F3C07D7E}" destId="{A8A8F2FB-CAC2-4E79-B899-D81C34A60ADA}" srcOrd="3" destOrd="0" parTransId="{02CCB1FD-90E1-4E17-A001-D5A36536BADD}" sibTransId="{A10082C9-6B31-4702-8012-A99620C4B7EA}"/>
    <dgm:cxn modelId="{CCEC75D2-25C0-4AAD-A817-C9B3AC747942}" type="presOf" srcId="{3807FAA0-BF73-4BF3-B250-BA45F3C07D7E}" destId="{050A57E7-FB91-4AC3-9902-49D0811C0868}" srcOrd="0" destOrd="0" presId="urn:microsoft.com/office/officeart/2005/8/layout/default#1"/>
    <dgm:cxn modelId="{26E413E2-3ED9-43C0-89F6-852EFC2B3F2A}" type="presOf" srcId="{F244F18B-90DC-4237-80AE-6B97AC9358C8}" destId="{CEAA57BE-3BC4-431E-91F0-ACF09D5E6642}" srcOrd="0" destOrd="0" presId="urn:microsoft.com/office/officeart/2005/8/layout/default#1"/>
    <dgm:cxn modelId="{EA0FFAEA-55A2-42E0-B022-FEEBE709C4DF}" type="presOf" srcId="{A14755BC-1DA4-4C98-9731-CB536644BB26}" destId="{E7ADFC4D-C987-4D48-9BBE-811B8078C4B7}" srcOrd="0" destOrd="0" presId="urn:microsoft.com/office/officeart/2005/8/layout/default#1"/>
    <dgm:cxn modelId="{24B1D3F2-3C2C-4CDC-98D0-8556E514D801}" srcId="{3807FAA0-BF73-4BF3-B250-BA45F3C07D7E}" destId="{A14755BC-1DA4-4C98-9731-CB536644BB26}" srcOrd="4" destOrd="0" parTransId="{718A63A8-3BDA-4DCB-B52C-135A57270D99}" sibTransId="{D31EF886-BF9E-4CCD-8CCA-690488BEC243}"/>
    <dgm:cxn modelId="{BE37E9B2-EC97-4B75-A588-95CBB73B6AA3}" type="presParOf" srcId="{050A57E7-FB91-4AC3-9902-49D0811C0868}" destId="{CEAA57BE-3BC4-431E-91F0-ACF09D5E6642}" srcOrd="0" destOrd="0" presId="urn:microsoft.com/office/officeart/2005/8/layout/default#1"/>
    <dgm:cxn modelId="{979C148E-B983-4CE5-A347-BCCC11534EF0}" type="presParOf" srcId="{050A57E7-FB91-4AC3-9902-49D0811C0868}" destId="{1332774C-D466-4BEF-85FB-C88BF214BE54}" srcOrd="1" destOrd="0" presId="urn:microsoft.com/office/officeart/2005/8/layout/default#1"/>
    <dgm:cxn modelId="{0791BB18-6EAC-4DD7-A96A-EA7DD2DC3F9A}" type="presParOf" srcId="{050A57E7-FB91-4AC3-9902-49D0811C0868}" destId="{EC634B19-B05B-48B5-B72F-735AC541ECF3}" srcOrd="2" destOrd="0" presId="urn:microsoft.com/office/officeart/2005/8/layout/default#1"/>
    <dgm:cxn modelId="{5A5D99FD-0DE1-4F0C-8BE0-0F71B018F32D}" type="presParOf" srcId="{050A57E7-FB91-4AC3-9902-49D0811C0868}" destId="{EE5BB91F-6409-40E3-9E6D-AAEA09F234CB}" srcOrd="3" destOrd="0" presId="urn:microsoft.com/office/officeart/2005/8/layout/default#1"/>
    <dgm:cxn modelId="{5AD69F3B-2802-424D-9F84-1208CAF864EB}" type="presParOf" srcId="{050A57E7-FB91-4AC3-9902-49D0811C0868}" destId="{BD39D062-5DD2-4AFD-AE45-A6868B9F7475}" srcOrd="4" destOrd="0" presId="urn:microsoft.com/office/officeart/2005/8/layout/default#1"/>
    <dgm:cxn modelId="{977491E8-AE70-45E1-BE84-4688A968189F}" type="presParOf" srcId="{050A57E7-FB91-4AC3-9902-49D0811C0868}" destId="{8EAE2EE1-302B-4B9F-8B55-B0E1522E3F5B}" srcOrd="5" destOrd="0" presId="urn:microsoft.com/office/officeart/2005/8/layout/default#1"/>
    <dgm:cxn modelId="{10B07509-6F2E-4995-9D74-D6F727E989B2}" type="presParOf" srcId="{050A57E7-FB91-4AC3-9902-49D0811C0868}" destId="{93B11727-994E-4230-AF12-1E05F852D63B}" srcOrd="6" destOrd="0" presId="urn:microsoft.com/office/officeart/2005/8/layout/default#1"/>
    <dgm:cxn modelId="{553E46EE-A55A-4BDF-A898-7A66B11F8EE0}" type="presParOf" srcId="{050A57E7-FB91-4AC3-9902-49D0811C0868}" destId="{54605B77-D5FB-4783-93E7-DDA1BED9FB78}" srcOrd="7" destOrd="0" presId="urn:microsoft.com/office/officeart/2005/8/layout/default#1"/>
    <dgm:cxn modelId="{00390CB9-31B1-4C68-8FB5-3F60008270D0}" type="presParOf" srcId="{050A57E7-FB91-4AC3-9902-49D0811C0868}" destId="{E7ADFC4D-C987-4D48-9BBE-811B8078C4B7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252081-0A43-4281-958B-821421508725}" type="doc">
      <dgm:prSet loTypeId="urn:microsoft.com/office/officeart/2005/8/layout/radial4" loCatId="relationship" qsTypeId="urn:microsoft.com/office/officeart/2005/8/quickstyle/3d3" qsCatId="3D" csTypeId="urn:microsoft.com/office/officeart/2005/8/colors/colorful1#21" csCatId="colorful" phldr="1"/>
      <dgm:spPr/>
      <dgm:t>
        <a:bodyPr/>
        <a:lstStyle/>
        <a:p>
          <a:endParaRPr lang="ru-RU"/>
        </a:p>
      </dgm:t>
    </dgm:pt>
    <dgm:pt modelId="{B0D0FE94-EC40-4389-A054-FBEC62310B7D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Рабочее время педагогических работников </a:t>
          </a:r>
        </a:p>
      </dgm:t>
    </dgm:pt>
    <dgm:pt modelId="{7BDCAA27-5FC5-409D-9F0A-6102C247DC94}" type="parTrans" cxnId="{43DE8B82-FCB7-4473-BA6D-99BC1E695526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C718A9-CA68-44DA-8B59-30103D1F160D}" type="sibTrans" cxnId="{43DE8B82-FCB7-4473-BA6D-99BC1E695526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08F6FE-3137-4962-A2D9-9A77F9828A80}">
      <dgm:prSet phldrT="[Текст]"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Учебная (преподавательская) работа</a:t>
          </a:r>
        </a:p>
      </dgm:t>
    </dgm:pt>
    <dgm:pt modelId="{0A380190-D62F-4817-BDB5-30671A905940}" type="parTrans" cxnId="{AEB50D55-6D87-4AC5-BD21-F550CAA366F4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7AE745-CB93-42F1-9971-80052F1E4D1B}" type="sibTrans" cxnId="{AEB50D55-6D87-4AC5-BD21-F550CAA366F4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32E397-82C3-4CBC-9601-9B6202A4410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Исследовательская работа</a:t>
          </a:r>
        </a:p>
      </dgm:t>
    </dgm:pt>
    <dgm:pt modelId="{3A7837D4-6548-45F9-818C-FF3262F53306}" type="parTrans" cxnId="{E5BFD385-E11D-49F7-85ED-04146309FA5E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ED3AB7-1843-4AC4-991F-E89FCDE61A99}" type="sibTrans" cxnId="{E5BFD385-E11D-49F7-85ED-04146309FA5E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0A4256-2D72-4566-9EB3-42C8EB88A677}">
      <dgm:prSet phldrT="[Текст]"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Индивидуальная работа с обучающимися</a:t>
          </a:r>
        </a:p>
      </dgm:t>
    </dgm:pt>
    <dgm:pt modelId="{DEDBEF1A-6E79-48FD-A472-E323AD1699EF}" type="parTrans" cxnId="{03C763AC-8582-4D55-91EC-66EF5E9E3840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2F4546-F60A-4ADC-A474-BD4F5F7C1728}" type="sibTrans" cxnId="{03C763AC-8582-4D55-91EC-66EF5E9E3840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2A918-88AE-4063-9C3B-0CD5378E4FF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Воспитательная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работа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46F924-2FC7-450D-9481-CF133DF7C98C}" type="parTrans" cxnId="{3404B571-B630-4718-8EFD-B99EB25DE02C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BFE7E6-1BED-4686-BA2A-90953C2DA664}" type="sibTrans" cxnId="{3404B571-B630-4718-8EFD-B99EB25DE02C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A73427-A87A-41E2-8FC9-615A2C32C758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Творческая работа</a:t>
          </a:r>
        </a:p>
      </dgm:t>
    </dgm:pt>
    <dgm:pt modelId="{EC53737D-6C8A-4CFE-BE60-BDF24CA471FB}" type="parTrans" cxnId="{3F1D132A-BC8B-4EEC-8DAB-B922A9AA4D6A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638713-F539-4A92-96F4-86C5C14AB903}" type="sibTrans" cxnId="{3F1D132A-BC8B-4EEC-8DAB-B922A9AA4D6A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99F15D-C5FF-43FD-B446-C3AB9C12CD0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Иная работа, предусмотренная  трудовыми (должностными) обязанностями и (или) индивидуальным планом</a:t>
          </a:r>
        </a:p>
      </dgm:t>
    </dgm:pt>
    <dgm:pt modelId="{1F270F01-0646-4E62-81B3-65D799BA1C40}" type="parTrans" cxnId="{75C1A2DB-C9CD-4A55-8DD6-0F6D1FB03C8E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E268B2-B9D3-4ECF-AA76-3B2E99A5D3C5}" type="sibTrans" cxnId="{75C1A2DB-C9CD-4A55-8DD6-0F6D1FB03C8E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C8D161-E5FF-42F4-B33F-BB2D1790B3D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Научная работа</a:t>
          </a:r>
        </a:p>
      </dgm:t>
    </dgm:pt>
    <dgm:pt modelId="{64E8EFA7-DC9D-46F8-9C81-17C57BA8337A}" type="parTrans" cxnId="{49385E30-8D5A-4E5F-9FF3-E13BC4D0B403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83FD39-EDF7-4969-A77F-A98C915FF495}" type="sibTrans" cxnId="{49385E30-8D5A-4E5F-9FF3-E13BC4D0B403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E15A2A-7CF0-47CC-A2C8-51209752277B}">
      <dgm:prSet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Практическая подготовка обучающихся</a:t>
          </a:r>
        </a:p>
      </dgm:t>
    </dgm:pt>
    <dgm:pt modelId="{9A55AD5D-21E8-4698-BF55-5DA87C834A6E}" type="parTrans" cxnId="{A0E28F78-675F-412F-A232-E44A4DA27C66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0F5E68-75CF-4F37-A83E-448484EA4E85}" type="sibTrans" cxnId="{A0E28F78-675F-412F-A232-E44A4DA27C66}">
      <dgm:prSet/>
      <dgm:spPr/>
      <dgm:t>
        <a:bodyPr/>
        <a:lstStyle/>
        <a:p>
          <a:endParaRPr lang="ru-RU" sz="14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54E28A-97B0-4E1B-853B-079C73F7CF50}" type="pres">
      <dgm:prSet presAssocID="{C3252081-0A43-4281-958B-82142150872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F7BD63E-238B-4A3B-990F-5D6E4602A0DF}" type="pres">
      <dgm:prSet presAssocID="{B0D0FE94-EC40-4389-A054-FBEC62310B7D}" presName="centerShape" presStyleLbl="node0" presStyleIdx="0" presStyleCnt="1" custScaleY="96345"/>
      <dgm:spPr/>
    </dgm:pt>
    <dgm:pt modelId="{44B83396-A38F-4929-A520-92FF55F8D561}" type="pres">
      <dgm:prSet presAssocID="{0A380190-D62F-4817-BDB5-30671A905940}" presName="parTrans" presStyleLbl="bgSibTrans2D1" presStyleIdx="0" presStyleCnt="8"/>
      <dgm:spPr/>
    </dgm:pt>
    <dgm:pt modelId="{DF86AB9D-60FA-43A1-A020-3B0F598ED05F}" type="pres">
      <dgm:prSet presAssocID="{1508F6FE-3137-4962-A2D9-9A77F9828A80}" presName="node" presStyleLbl="node1" presStyleIdx="0" presStyleCnt="8" custScaleX="144896">
        <dgm:presLayoutVars>
          <dgm:bulletEnabled val="1"/>
        </dgm:presLayoutVars>
      </dgm:prSet>
      <dgm:spPr/>
    </dgm:pt>
    <dgm:pt modelId="{99B2698B-7A47-4BCE-8863-E713F15D80C4}" type="pres">
      <dgm:prSet presAssocID="{3A7837D4-6548-45F9-818C-FF3262F53306}" presName="parTrans" presStyleLbl="bgSibTrans2D1" presStyleIdx="1" presStyleCnt="8"/>
      <dgm:spPr/>
    </dgm:pt>
    <dgm:pt modelId="{66FB14A9-D84E-46E8-837C-C44357D69B8B}" type="pres">
      <dgm:prSet presAssocID="{E332E397-82C3-4CBC-9601-9B6202A44108}" presName="node" presStyleLbl="node1" presStyleIdx="1" presStyleCnt="8" custScaleX="169271" custRadScaleRad="109889" custRadScaleInc="-9306">
        <dgm:presLayoutVars>
          <dgm:bulletEnabled val="1"/>
        </dgm:presLayoutVars>
      </dgm:prSet>
      <dgm:spPr/>
    </dgm:pt>
    <dgm:pt modelId="{B5FB1B0A-127C-4E2C-B864-758E488708B7}" type="pres">
      <dgm:prSet presAssocID="{DEDBEF1A-6E79-48FD-A472-E323AD1699EF}" presName="parTrans" presStyleLbl="bgSibTrans2D1" presStyleIdx="2" presStyleCnt="8"/>
      <dgm:spPr/>
    </dgm:pt>
    <dgm:pt modelId="{A762DEE1-4557-4BCD-B93A-A4418C1F58D0}" type="pres">
      <dgm:prSet presAssocID="{640A4256-2D72-4566-9EB3-42C8EB88A677}" presName="node" presStyleLbl="node1" presStyleIdx="2" presStyleCnt="8" custScaleX="129420" custScaleY="79171" custRadScaleRad="130112" custRadScaleInc="-31479">
        <dgm:presLayoutVars>
          <dgm:bulletEnabled val="1"/>
        </dgm:presLayoutVars>
      </dgm:prSet>
      <dgm:spPr/>
    </dgm:pt>
    <dgm:pt modelId="{7DA0A625-5965-4CDA-933C-CF0F4AEE7696}" type="pres">
      <dgm:prSet presAssocID="{A946F924-2FC7-450D-9481-CF133DF7C98C}" presName="parTrans" presStyleLbl="bgSibTrans2D1" presStyleIdx="3" presStyleCnt="8"/>
      <dgm:spPr/>
    </dgm:pt>
    <dgm:pt modelId="{93AB4A86-4C66-4461-99BC-A14722CE04BE}" type="pres">
      <dgm:prSet presAssocID="{E662A918-88AE-4063-9C3B-0CD5378E4FF6}" presName="node" presStyleLbl="node1" presStyleIdx="3" presStyleCnt="8" custScaleX="169580" custScaleY="76335" custRadScaleRad="101206" custRadScaleInc="-15903">
        <dgm:presLayoutVars>
          <dgm:bulletEnabled val="1"/>
        </dgm:presLayoutVars>
      </dgm:prSet>
      <dgm:spPr/>
    </dgm:pt>
    <dgm:pt modelId="{75790031-DDAC-4638-BC77-93DE66F3025A}" type="pres">
      <dgm:prSet presAssocID="{EC53737D-6C8A-4CFE-BE60-BDF24CA471FB}" presName="parTrans" presStyleLbl="bgSibTrans2D1" presStyleIdx="4" presStyleCnt="8"/>
      <dgm:spPr/>
    </dgm:pt>
    <dgm:pt modelId="{795410F3-024D-4049-9F1A-8EC17BAFCE64}" type="pres">
      <dgm:prSet presAssocID="{42A73427-A87A-41E2-8FC9-615A2C32C758}" presName="node" presStyleLbl="node1" presStyleIdx="4" presStyleCnt="8" custScaleX="117527" custRadScaleRad="101000" custRadScaleInc="31544">
        <dgm:presLayoutVars>
          <dgm:bulletEnabled val="1"/>
        </dgm:presLayoutVars>
      </dgm:prSet>
      <dgm:spPr/>
    </dgm:pt>
    <dgm:pt modelId="{26460663-7A35-414A-BFA3-B62CFB966964}" type="pres">
      <dgm:prSet presAssocID="{1F270F01-0646-4E62-81B3-65D799BA1C40}" presName="parTrans" presStyleLbl="bgSibTrans2D1" presStyleIdx="5" presStyleCnt="8" custLinFactNeighborX="-7076" custLinFactNeighborY="-5700"/>
      <dgm:spPr/>
    </dgm:pt>
    <dgm:pt modelId="{031B516D-FC7D-4292-8FB3-17872B9F451A}" type="pres">
      <dgm:prSet presAssocID="{1999F15D-C5FF-43FD-B446-C3AB9C12CD0F}" presName="node" presStyleLbl="node1" presStyleIdx="5" presStyleCnt="8" custScaleX="221436" custScaleY="132414" custRadScaleRad="127808" custRadScaleInc="55256">
        <dgm:presLayoutVars>
          <dgm:bulletEnabled val="1"/>
        </dgm:presLayoutVars>
      </dgm:prSet>
      <dgm:spPr/>
    </dgm:pt>
    <dgm:pt modelId="{3843B9CF-51FB-4A25-ADED-5A26BE0E1FB0}" type="pres">
      <dgm:prSet presAssocID="{9A55AD5D-21E8-4698-BF55-5DA87C834A6E}" presName="parTrans" presStyleLbl="bgSibTrans2D1" presStyleIdx="6" presStyleCnt="8"/>
      <dgm:spPr/>
    </dgm:pt>
    <dgm:pt modelId="{264A9250-37E2-4575-9B19-9E9F0194769A}" type="pres">
      <dgm:prSet presAssocID="{7BE15A2A-7CF0-47CC-A2C8-51209752277B}" presName="node" presStyleLbl="node1" presStyleIdx="6" presStyleCnt="8" custScaleX="226130" custScaleY="89057" custRadScaleRad="111525" custRadScaleInc="25474">
        <dgm:presLayoutVars>
          <dgm:bulletEnabled val="1"/>
        </dgm:presLayoutVars>
      </dgm:prSet>
      <dgm:spPr/>
    </dgm:pt>
    <dgm:pt modelId="{7B0A05E2-67C7-44AB-AC06-9E8A451539AB}" type="pres">
      <dgm:prSet presAssocID="{64E8EFA7-DC9D-46F8-9C81-17C57BA8337A}" presName="parTrans" presStyleLbl="bgSibTrans2D1" presStyleIdx="7" presStyleCnt="8"/>
      <dgm:spPr/>
    </dgm:pt>
    <dgm:pt modelId="{42990489-90F7-4B39-8AC3-56C7F7564F0A}" type="pres">
      <dgm:prSet presAssocID="{2FC8D161-E5FF-42F4-B33F-BB2D1790B3D5}" presName="node" presStyleLbl="node1" presStyleIdx="7" presStyleCnt="8" custScaleX="131812" custScaleY="110171">
        <dgm:presLayoutVars>
          <dgm:bulletEnabled val="1"/>
        </dgm:presLayoutVars>
      </dgm:prSet>
      <dgm:spPr/>
    </dgm:pt>
  </dgm:ptLst>
  <dgm:cxnLst>
    <dgm:cxn modelId="{3F1D132A-BC8B-4EEC-8DAB-B922A9AA4D6A}" srcId="{B0D0FE94-EC40-4389-A054-FBEC62310B7D}" destId="{42A73427-A87A-41E2-8FC9-615A2C32C758}" srcOrd="4" destOrd="0" parTransId="{EC53737D-6C8A-4CFE-BE60-BDF24CA471FB}" sibTransId="{E1638713-F539-4A92-96F4-86C5C14AB903}"/>
    <dgm:cxn modelId="{9F6AAC2C-DF15-42C2-A0C3-15A67FC27BD8}" type="presOf" srcId="{DEDBEF1A-6E79-48FD-A472-E323AD1699EF}" destId="{B5FB1B0A-127C-4E2C-B864-758E488708B7}" srcOrd="0" destOrd="0" presId="urn:microsoft.com/office/officeart/2005/8/layout/radial4"/>
    <dgm:cxn modelId="{C7567D2E-4FB3-4095-A3C1-9D6800BCD2D0}" type="presOf" srcId="{42A73427-A87A-41E2-8FC9-615A2C32C758}" destId="{795410F3-024D-4049-9F1A-8EC17BAFCE64}" srcOrd="0" destOrd="0" presId="urn:microsoft.com/office/officeart/2005/8/layout/radial4"/>
    <dgm:cxn modelId="{49385E30-8D5A-4E5F-9FF3-E13BC4D0B403}" srcId="{B0D0FE94-EC40-4389-A054-FBEC62310B7D}" destId="{2FC8D161-E5FF-42F4-B33F-BB2D1790B3D5}" srcOrd="7" destOrd="0" parTransId="{64E8EFA7-DC9D-46F8-9C81-17C57BA8337A}" sibTransId="{3383FD39-EDF7-4969-A77F-A98C915FF495}"/>
    <dgm:cxn modelId="{1D291131-E814-4E2F-AAAA-1D854A97F88D}" type="presOf" srcId="{C3252081-0A43-4281-958B-821421508725}" destId="{1454E28A-97B0-4E1B-853B-079C73F7CF50}" srcOrd="0" destOrd="0" presId="urn:microsoft.com/office/officeart/2005/8/layout/radial4"/>
    <dgm:cxn modelId="{5F148338-8DB1-4188-85C3-757158D79CAC}" type="presOf" srcId="{1F270F01-0646-4E62-81B3-65D799BA1C40}" destId="{26460663-7A35-414A-BFA3-B62CFB966964}" srcOrd="0" destOrd="0" presId="urn:microsoft.com/office/officeart/2005/8/layout/radial4"/>
    <dgm:cxn modelId="{1156AB5F-3156-4173-B8B8-DEA9B97F27C5}" type="presOf" srcId="{A946F924-2FC7-450D-9481-CF133DF7C98C}" destId="{7DA0A625-5965-4CDA-933C-CF0F4AEE7696}" srcOrd="0" destOrd="0" presId="urn:microsoft.com/office/officeart/2005/8/layout/radial4"/>
    <dgm:cxn modelId="{961C6260-7339-40C5-BCFB-161AB9A3969C}" type="presOf" srcId="{E662A918-88AE-4063-9C3B-0CD5378E4FF6}" destId="{93AB4A86-4C66-4461-99BC-A14722CE04BE}" srcOrd="0" destOrd="0" presId="urn:microsoft.com/office/officeart/2005/8/layout/radial4"/>
    <dgm:cxn modelId="{A9422541-2344-45F6-AC74-57872FB6B60A}" type="presOf" srcId="{B0D0FE94-EC40-4389-A054-FBEC62310B7D}" destId="{AF7BD63E-238B-4A3B-990F-5D6E4602A0DF}" srcOrd="0" destOrd="0" presId="urn:microsoft.com/office/officeart/2005/8/layout/radial4"/>
    <dgm:cxn modelId="{4F7A7B48-4748-489D-BADE-696AC4038148}" type="presOf" srcId="{0A380190-D62F-4817-BDB5-30671A905940}" destId="{44B83396-A38F-4929-A520-92FF55F8D561}" srcOrd="0" destOrd="0" presId="urn:microsoft.com/office/officeart/2005/8/layout/radial4"/>
    <dgm:cxn modelId="{72032349-0C22-4878-8070-0524911EBBE8}" type="presOf" srcId="{7BE15A2A-7CF0-47CC-A2C8-51209752277B}" destId="{264A9250-37E2-4575-9B19-9E9F0194769A}" srcOrd="0" destOrd="0" presId="urn:microsoft.com/office/officeart/2005/8/layout/radial4"/>
    <dgm:cxn modelId="{93BE996E-7513-4325-84CB-9C1BA9792E45}" type="presOf" srcId="{64E8EFA7-DC9D-46F8-9C81-17C57BA8337A}" destId="{7B0A05E2-67C7-44AB-AC06-9E8A451539AB}" srcOrd="0" destOrd="0" presId="urn:microsoft.com/office/officeart/2005/8/layout/radial4"/>
    <dgm:cxn modelId="{FD6F6B51-AED6-4470-A494-B1CE13E4FAD9}" type="presOf" srcId="{3A7837D4-6548-45F9-818C-FF3262F53306}" destId="{99B2698B-7A47-4BCE-8863-E713F15D80C4}" srcOrd="0" destOrd="0" presId="urn:microsoft.com/office/officeart/2005/8/layout/radial4"/>
    <dgm:cxn modelId="{3404B571-B630-4718-8EFD-B99EB25DE02C}" srcId="{B0D0FE94-EC40-4389-A054-FBEC62310B7D}" destId="{E662A918-88AE-4063-9C3B-0CD5378E4FF6}" srcOrd="3" destOrd="0" parTransId="{A946F924-2FC7-450D-9481-CF133DF7C98C}" sibTransId="{91BFE7E6-1BED-4686-BA2A-90953C2DA664}"/>
    <dgm:cxn modelId="{AEB50D55-6D87-4AC5-BD21-F550CAA366F4}" srcId="{B0D0FE94-EC40-4389-A054-FBEC62310B7D}" destId="{1508F6FE-3137-4962-A2D9-9A77F9828A80}" srcOrd="0" destOrd="0" parTransId="{0A380190-D62F-4817-BDB5-30671A905940}" sibTransId="{C17AE745-CB93-42F1-9971-80052F1E4D1B}"/>
    <dgm:cxn modelId="{A0E28F78-675F-412F-A232-E44A4DA27C66}" srcId="{B0D0FE94-EC40-4389-A054-FBEC62310B7D}" destId="{7BE15A2A-7CF0-47CC-A2C8-51209752277B}" srcOrd="6" destOrd="0" parTransId="{9A55AD5D-21E8-4698-BF55-5DA87C834A6E}" sibTransId="{520F5E68-75CF-4F37-A83E-448484EA4E85}"/>
    <dgm:cxn modelId="{9813BF79-E409-4F5E-9AEC-2CB091777ED8}" type="presOf" srcId="{640A4256-2D72-4566-9EB3-42C8EB88A677}" destId="{A762DEE1-4557-4BCD-B93A-A4418C1F58D0}" srcOrd="0" destOrd="0" presId="urn:microsoft.com/office/officeart/2005/8/layout/radial4"/>
    <dgm:cxn modelId="{43DE8B82-FCB7-4473-BA6D-99BC1E695526}" srcId="{C3252081-0A43-4281-958B-821421508725}" destId="{B0D0FE94-EC40-4389-A054-FBEC62310B7D}" srcOrd="0" destOrd="0" parTransId="{7BDCAA27-5FC5-409D-9F0A-6102C247DC94}" sibTransId="{B1C718A9-CA68-44DA-8B59-30103D1F160D}"/>
    <dgm:cxn modelId="{E5BFD385-E11D-49F7-85ED-04146309FA5E}" srcId="{B0D0FE94-EC40-4389-A054-FBEC62310B7D}" destId="{E332E397-82C3-4CBC-9601-9B6202A44108}" srcOrd="1" destOrd="0" parTransId="{3A7837D4-6548-45F9-818C-FF3262F53306}" sibTransId="{56ED3AB7-1843-4AC4-991F-E89FCDE61A99}"/>
    <dgm:cxn modelId="{BC506887-5A86-4959-A23B-3F3969205255}" type="presOf" srcId="{E332E397-82C3-4CBC-9601-9B6202A44108}" destId="{66FB14A9-D84E-46E8-837C-C44357D69B8B}" srcOrd="0" destOrd="0" presId="urn:microsoft.com/office/officeart/2005/8/layout/radial4"/>
    <dgm:cxn modelId="{2CF1EC87-628A-44E4-96A9-E3CC249D9BA4}" type="presOf" srcId="{9A55AD5D-21E8-4698-BF55-5DA87C834A6E}" destId="{3843B9CF-51FB-4A25-ADED-5A26BE0E1FB0}" srcOrd="0" destOrd="0" presId="urn:microsoft.com/office/officeart/2005/8/layout/radial4"/>
    <dgm:cxn modelId="{19B6F598-488A-4A2B-90E5-98AB726AC93F}" type="presOf" srcId="{1508F6FE-3137-4962-A2D9-9A77F9828A80}" destId="{DF86AB9D-60FA-43A1-A020-3B0F598ED05F}" srcOrd="0" destOrd="0" presId="urn:microsoft.com/office/officeart/2005/8/layout/radial4"/>
    <dgm:cxn modelId="{9BC576A1-E7C6-4742-91C2-529D4D62C399}" type="presOf" srcId="{EC53737D-6C8A-4CFE-BE60-BDF24CA471FB}" destId="{75790031-DDAC-4638-BC77-93DE66F3025A}" srcOrd="0" destOrd="0" presId="urn:microsoft.com/office/officeart/2005/8/layout/radial4"/>
    <dgm:cxn modelId="{0113C5A4-3811-4900-8528-F19E71AC8904}" type="presOf" srcId="{2FC8D161-E5FF-42F4-B33F-BB2D1790B3D5}" destId="{42990489-90F7-4B39-8AC3-56C7F7564F0A}" srcOrd="0" destOrd="0" presId="urn:microsoft.com/office/officeart/2005/8/layout/radial4"/>
    <dgm:cxn modelId="{03C763AC-8582-4D55-91EC-66EF5E9E3840}" srcId="{B0D0FE94-EC40-4389-A054-FBEC62310B7D}" destId="{640A4256-2D72-4566-9EB3-42C8EB88A677}" srcOrd="2" destOrd="0" parTransId="{DEDBEF1A-6E79-48FD-A472-E323AD1699EF}" sibTransId="{DF2F4546-F60A-4ADC-A474-BD4F5F7C1728}"/>
    <dgm:cxn modelId="{94F1EAC9-F553-4F56-B0FA-BD87BD63AFFD}" type="presOf" srcId="{1999F15D-C5FF-43FD-B446-C3AB9C12CD0F}" destId="{031B516D-FC7D-4292-8FB3-17872B9F451A}" srcOrd="0" destOrd="0" presId="urn:microsoft.com/office/officeart/2005/8/layout/radial4"/>
    <dgm:cxn modelId="{75C1A2DB-C9CD-4A55-8DD6-0F6D1FB03C8E}" srcId="{B0D0FE94-EC40-4389-A054-FBEC62310B7D}" destId="{1999F15D-C5FF-43FD-B446-C3AB9C12CD0F}" srcOrd="5" destOrd="0" parTransId="{1F270F01-0646-4E62-81B3-65D799BA1C40}" sibTransId="{38E268B2-B9D3-4ECF-AA76-3B2E99A5D3C5}"/>
    <dgm:cxn modelId="{1BA22DCC-950C-4494-9850-541C8CFBABED}" type="presParOf" srcId="{1454E28A-97B0-4E1B-853B-079C73F7CF50}" destId="{AF7BD63E-238B-4A3B-990F-5D6E4602A0DF}" srcOrd="0" destOrd="0" presId="urn:microsoft.com/office/officeart/2005/8/layout/radial4"/>
    <dgm:cxn modelId="{55CE2BB7-E86E-48F4-B99D-342DD6FB1FCB}" type="presParOf" srcId="{1454E28A-97B0-4E1B-853B-079C73F7CF50}" destId="{44B83396-A38F-4929-A520-92FF55F8D561}" srcOrd="1" destOrd="0" presId="urn:microsoft.com/office/officeart/2005/8/layout/radial4"/>
    <dgm:cxn modelId="{2E8EF1AF-EEF9-4DB1-BE99-DDBFE0FE925B}" type="presParOf" srcId="{1454E28A-97B0-4E1B-853B-079C73F7CF50}" destId="{DF86AB9D-60FA-43A1-A020-3B0F598ED05F}" srcOrd="2" destOrd="0" presId="urn:microsoft.com/office/officeart/2005/8/layout/radial4"/>
    <dgm:cxn modelId="{3643075C-D42B-456B-A06C-516ECA0B93BC}" type="presParOf" srcId="{1454E28A-97B0-4E1B-853B-079C73F7CF50}" destId="{99B2698B-7A47-4BCE-8863-E713F15D80C4}" srcOrd="3" destOrd="0" presId="urn:microsoft.com/office/officeart/2005/8/layout/radial4"/>
    <dgm:cxn modelId="{809DDA82-48BE-4440-A196-1E3BEC17E64A}" type="presParOf" srcId="{1454E28A-97B0-4E1B-853B-079C73F7CF50}" destId="{66FB14A9-D84E-46E8-837C-C44357D69B8B}" srcOrd="4" destOrd="0" presId="urn:microsoft.com/office/officeart/2005/8/layout/radial4"/>
    <dgm:cxn modelId="{DD84EC09-A89B-473C-84B1-AF97B3967D00}" type="presParOf" srcId="{1454E28A-97B0-4E1B-853B-079C73F7CF50}" destId="{B5FB1B0A-127C-4E2C-B864-758E488708B7}" srcOrd="5" destOrd="0" presId="urn:microsoft.com/office/officeart/2005/8/layout/radial4"/>
    <dgm:cxn modelId="{D949780E-0055-45B9-B096-C750289F3728}" type="presParOf" srcId="{1454E28A-97B0-4E1B-853B-079C73F7CF50}" destId="{A762DEE1-4557-4BCD-B93A-A4418C1F58D0}" srcOrd="6" destOrd="0" presId="urn:microsoft.com/office/officeart/2005/8/layout/radial4"/>
    <dgm:cxn modelId="{BFDD3688-E515-43BB-BA20-AADF2CBF923A}" type="presParOf" srcId="{1454E28A-97B0-4E1B-853B-079C73F7CF50}" destId="{7DA0A625-5965-4CDA-933C-CF0F4AEE7696}" srcOrd="7" destOrd="0" presId="urn:microsoft.com/office/officeart/2005/8/layout/radial4"/>
    <dgm:cxn modelId="{DAEC5A8B-00FD-4860-B7AD-0F92594CF5E4}" type="presParOf" srcId="{1454E28A-97B0-4E1B-853B-079C73F7CF50}" destId="{93AB4A86-4C66-4461-99BC-A14722CE04BE}" srcOrd="8" destOrd="0" presId="urn:microsoft.com/office/officeart/2005/8/layout/radial4"/>
    <dgm:cxn modelId="{9035C59A-1C92-4F62-B010-FEA61F0366DB}" type="presParOf" srcId="{1454E28A-97B0-4E1B-853B-079C73F7CF50}" destId="{75790031-DDAC-4638-BC77-93DE66F3025A}" srcOrd="9" destOrd="0" presId="urn:microsoft.com/office/officeart/2005/8/layout/radial4"/>
    <dgm:cxn modelId="{76E38FB6-435D-4263-82DA-3065E95A415C}" type="presParOf" srcId="{1454E28A-97B0-4E1B-853B-079C73F7CF50}" destId="{795410F3-024D-4049-9F1A-8EC17BAFCE64}" srcOrd="10" destOrd="0" presId="urn:microsoft.com/office/officeart/2005/8/layout/radial4"/>
    <dgm:cxn modelId="{C2FFC765-98A4-4842-97A3-2D142AF2EEF8}" type="presParOf" srcId="{1454E28A-97B0-4E1B-853B-079C73F7CF50}" destId="{26460663-7A35-414A-BFA3-B62CFB966964}" srcOrd="11" destOrd="0" presId="urn:microsoft.com/office/officeart/2005/8/layout/radial4"/>
    <dgm:cxn modelId="{A85AF73B-2506-43D4-8044-A13AEB12EA14}" type="presParOf" srcId="{1454E28A-97B0-4E1B-853B-079C73F7CF50}" destId="{031B516D-FC7D-4292-8FB3-17872B9F451A}" srcOrd="12" destOrd="0" presId="urn:microsoft.com/office/officeart/2005/8/layout/radial4"/>
    <dgm:cxn modelId="{C5E40163-8FEC-4EA6-8FDC-1CBF7288CBBB}" type="presParOf" srcId="{1454E28A-97B0-4E1B-853B-079C73F7CF50}" destId="{3843B9CF-51FB-4A25-ADED-5A26BE0E1FB0}" srcOrd="13" destOrd="0" presId="urn:microsoft.com/office/officeart/2005/8/layout/radial4"/>
    <dgm:cxn modelId="{FE76F9E2-3967-4376-91C6-64E953F57704}" type="presParOf" srcId="{1454E28A-97B0-4E1B-853B-079C73F7CF50}" destId="{264A9250-37E2-4575-9B19-9E9F0194769A}" srcOrd="14" destOrd="0" presId="urn:microsoft.com/office/officeart/2005/8/layout/radial4"/>
    <dgm:cxn modelId="{89EBC8FC-EBBE-410B-99AC-FEA9E1E75770}" type="presParOf" srcId="{1454E28A-97B0-4E1B-853B-079C73F7CF50}" destId="{7B0A05E2-67C7-44AB-AC06-9E8A451539AB}" srcOrd="15" destOrd="0" presId="urn:microsoft.com/office/officeart/2005/8/layout/radial4"/>
    <dgm:cxn modelId="{3EFF3D35-66DD-4415-BE16-6AC6943F2332}" type="presParOf" srcId="{1454E28A-97B0-4E1B-853B-079C73F7CF50}" destId="{42990489-90F7-4B39-8AC3-56C7F7564F0A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BD379-91D2-41C7-9E51-C02A218F0B4F}" type="doc">
      <dgm:prSet loTypeId="urn:microsoft.com/office/officeart/2005/8/layout/bProcess3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D734298-45D9-43FB-B1CE-691E0394BDAE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ОБРАЗОВАТЕЛЬНАЯ ДЕЯТЕЛЬНОСТЬ</a:t>
          </a:r>
        </a:p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•Контингент, прием, выпуск, в </a:t>
          </a:r>
          <a:r>
            <a:rPr lang="ru-RU" sz="1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т.ч</a:t>
          </a:r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по ТОП-50 </a:t>
          </a:r>
        </a:p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•Целевое обучение </a:t>
          </a:r>
        </a:p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•Дуальное обучение  </a:t>
          </a:r>
        </a:p>
      </dgm:t>
    </dgm:pt>
    <dgm:pt modelId="{8BD54384-F93F-4AC8-A4B9-D654C6951B8A}" type="parTrans" cxnId="{61B0B315-E38B-452A-9001-3127801BD366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9238B5-1A89-4D96-89D3-613CEE94CE78}" type="sibTrans" cxnId="{61B0B315-E38B-452A-9001-3127801BD366}">
      <dgm:prSet custT="1"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B3FBCC-8199-4457-BCA3-473634634AB6}">
      <dgm:prSet phldrT="[Текст]" custT="1"/>
      <dgm:spPr/>
      <dgm:t>
        <a:bodyPr/>
        <a:lstStyle/>
        <a:p>
          <a:endParaRPr lang="ru-RU" sz="11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143A64-C7FF-47D9-AB14-6991F188B022}" type="parTrans" cxnId="{2CB5B98B-7616-43AC-9EE0-B265A0988DAC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744E0-4FF9-4A2D-AF57-5B8E69CDDF16}" type="sibTrans" cxnId="{2CB5B98B-7616-43AC-9EE0-B265A0988DAC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E4E735-B8EF-4289-ADE9-F20E65C04723}">
      <dgm:prSet phldrT="[Текст]" custT="1"/>
      <dgm:spPr/>
      <dgm:t>
        <a:bodyPr/>
        <a:lstStyle/>
        <a:p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ИНФРАСТРУКТУРА</a:t>
          </a:r>
        </a:p>
        <a:p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•Базовые кафедры на предприятиях </a:t>
          </a:r>
        </a:p>
        <a:p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•Обновление материально-технической базы</a:t>
          </a:r>
        </a:p>
        <a:p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•Общежития, пункты общественного питания  </a:t>
          </a:r>
        </a:p>
      </dgm:t>
    </dgm:pt>
    <dgm:pt modelId="{0510FF6C-C48C-4F25-B853-B37B1266F37E}" type="parTrans" cxnId="{6C77A701-99C2-409D-8013-5F54C4E13CA8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0FBB19-6995-449B-9B4A-284BC20DF898}" type="sibTrans" cxnId="{6C77A701-99C2-409D-8013-5F54C4E13CA8}">
      <dgm:prSet custT="1"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F877DC-8430-4A07-81CF-66DE3BD9A19D}">
      <dgm:prSet phldrT="[Текст]" custT="1"/>
      <dgm:spPr/>
      <dgm:t>
        <a:bodyPr/>
        <a:lstStyle/>
        <a:p>
          <a:endParaRPr lang="ru-RU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89D68F-880D-4AA8-A65A-172870E60CEE}" type="parTrans" cxnId="{4AAADEE0-CC39-474C-A50F-0D7BEFA5510F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DF2626-53F1-4D44-A498-59D8C0234625}" type="sibTrans" cxnId="{4AAADEE0-CC39-474C-A50F-0D7BEFA5510F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FD799D-C75C-4CA8-B9E2-45B50E05BD95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ТРУДОУСТРОЙСТВО ВЫПУСКНИКОВ ОБРАЗОВАТЕЛЬНЫХ ПРОГРАММ СПО</a:t>
          </a:r>
        </a:p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•Трудоустройство выпускников, их средняя заработная плата  </a:t>
          </a:r>
        </a:p>
      </dgm:t>
    </dgm:pt>
    <dgm:pt modelId="{2A32D3F9-3F8D-4F11-A1F9-5DE599934E19}" type="parTrans" cxnId="{162748B1-7F03-446E-9865-D0603DBD33BB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348EFF-5795-40C1-89B2-BFB389410FDC}" type="sibTrans" cxnId="{162748B1-7F03-446E-9865-D0603DBD33BB}">
      <dgm:prSet custT="1"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8F5EA4-18D8-4625-8643-D9B5AB70158A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МЕЖДУНАРОДНАЯ ДЕЯТЕЛЬНОСТЬ</a:t>
          </a:r>
        </a:p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•Стажировки студентов за рубежом </a:t>
          </a:r>
        </a:p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•Обучение иностранных студентов  </a:t>
          </a:r>
        </a:p>
      </dgm:t>
    </dgm:pt>
    <dgm:pt modelId="{C18B6E22-9D2B-4565-BBF3-F8588851F0B5}" type="parTrans" cxnId="{201EC75A-F34F-458C-B516-A8E193B40E64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AF05C5-0B5E-4006-93BB-4CA2A5E3D666}" type="sibTrans" cxnId="{201EC75A-F34F-458C-B516-A8E193B40E64}">
      <dgm:prSet custT="1"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EE9672-FDCA-4283-98B8-A98C882EC6B8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КАЧЕСТВО ПОДГОТОВКИ ВЫПУСКНИКОВ ОБРАЗОВАТЕЛЬНЫХ ПРОГРАММ СПО</a:t>
          </a:r>
        </a:p>
        <a:p>
          <a:r>
            <a:rPr lang="ru-RU" sz="1200" b="1" dirty="0">
              <a:solidFill>
                <a:schemeClr val="tx1"/>
              </a:solidFill>
              <a:effectLst/>
            </a:rPr>
            <a:t> •  Победители и призеры WS, региональных и всероссийских чемпионатов и олимпиад</a:t>
          </a:r>
        </a:p>
        <a:p>
          <a:r>
            <a:rPr lang="ru-RU" sz="1200" b="1" dirty="0">
              <a:solidFill>
                <a:schemeClr val="tx1"/>
              </a:solidFill>
              <a:effectLst/>
            </a:rPr>
            <a:t> • Сертификаты в независимых центрах оценки квалификаций, медали профессионализма  </a:t>
          </a:r>
        </a:p>
      </dgm:t>
    </dgm:pt>
    <dgm:pt modelId="{961140E0-A1B8-4EB2-993A-457070E31DD7}" type="parTrans" cxnId="{D7C641AA-5C80-4678-A0E8-325F5327D916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B004D6-23AC-46DB-9432-E84367CEC2C4}" type="sibTrans" cxnId="{D7C641AA-5C80-4678-A0E8-325F5327D916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23D116-1F10-421E-A288-69CD0045FD2B}">
      <dgm:prSet custT="1"/>
      <dgm:spPr/>
      <dgm:t>
        <a:bodyPr/>
        <a:lstStyle/>
        <a:p>
          <a:pPr algn="ctr"/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ФИНАНСОВО-ЭКОНОМИЧЕСКАЯ ДЕЯТЕЛЬНОСТЬ</a:t>
          </a:r>
        </a:p>
        <a:p>
          <a:pPr algn="l"/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•Объем внебюджетных средств •Заработная плата педагогических работников</a:t>
          </a:r>
        </a:p>
        <a:p>
          <a:pPr algn="l"/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•Объем доходов от образовательной деятельности •Деятельность МИП        </a:t>
          </a:r>
        </a:p>
      </dgm:t>
    </dgm:pt>
    <dgm:pt modelId="{95B54EC9-BEF6-4797-B1BB-203D5FF6327D}" type="parTrans" cxnId="{1F6F5D65-352D-451C-B979-3C5798D2BE40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11BB13-6481-40E6-B939-6E3D5237B633}" type="sibTrans" cxnId="{1F6F5D65-352D-451C-B979-3C5798D2BE40}">
      <dgm:prSet custT="1"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CED747-C848-4847-93F7-AFE6EC0C9AAA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КАДРОВЫЙ СОСТАВ</a:t>
          </a:r>
        </a:p>
        <a:p>
          <a:pPr algn="l"/>
          <a:r>
            <a:rPr lang="ru-RU" sz="1200" b="1" dirty="0">
              <a:solidFill>
                <a:schemeClr val="tx1"/>
              </a:solidFill>
              <a:effectLst/>
            </a:rPr>
            <a:t> •ДПО, преподавателей и мастеров ПО</a:t>
          </a:r>
        </a:p>
        <a:p>
          <a:pPr algn="l"/>
          <a:r>
            <a:rPr lang="ru-RU" sz="1200" b="1" dirty="0">
              <a:solidFill>
                <a:schemeClr val="tx1"/>
              </a:solidFill>
              <a:effectLst/>
            </a:rPr>
            <a:t> •Преподаватели и мастера ПО из числа работников профильных предприятий – совместителей</a:t>
          </a:r>
        </a:p>
        <a:p>
          <a:pPr algn="l"/>
          <a:r>
            <a:rPr lang="ru-RU" sz="1200" b="1" dirty="0">
              <a:solidFill>
                <a:schemeClr val="tx1"/>
              </a:solidFill>
              <a:effectLst/>
            </a:rPr>
            <a:t> •Преподаватели и мастера ПО, имеющие сертификат эксперта WS  </a:t>
          </a:r>
        </a:p>
      </dgm:t>
    </dgm:pt>
    <dgm:pt modelId="{12F9FAD2-8B87-400A-9959-1751048C9018}" type="parTrans" cxnId="{1F8C87C5-5D63-4226-9705-98BD228B72EA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FE76C4-8C38-4EEC-9996-E8FE2D123CAC}" type="sibTrans" cxnId="{1F8C87C5-5D63-4226-9705-98BD228B72EA}">
      <dgm:prSet custT="1"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075C2E-EDF8-4181-9C22-EF5FF4F36939}">
      <dgm:prSet custT="1"/>
      <dgm:spPr/>
      <dgm:t>
        <a:bodyPr/>
        <a:lstStyle/>
        <a:p>
          <a:pPr algn="l"/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РЕАЛИЗАЦИЯ ПРОГРАММ ДПО</a:t>
          </a:r>
        </a:p>
        <a:p>
          <a:pPr algn="l"/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/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•Подготовка по программам ДПП •Подготовка по программам профессионального   обучения   </a:t>
          </a:r>
        </a:p>
      </dgm:t>
    </dgm:pt>
    <dgm:pt modelId="{B1689C95-9343-40DF-8B04-04529F257C94}" type="parTrans" cxnId="{6E028A13-A588-4AAE-8D46-16C46B8AA3E4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62F60A-BE8E-4D64-8665-017F61A41CD4}" type="sibTrans" cxnId="{6E028A13-A588-4AAE-8D46-16C46B8AA3E4}">
      <dgm:prSet/>
      <dgm:spPr/>
      <dgm:t>
        <a:bodyPr/>
        <a:lstStyle/>
        <a:p>
          <a:endParaRPr lang="ru-RU" sz="11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5DE3AA-D419-4D05-BD0F-14F23D5629F3}" type="pres">
      <dgm:prSet presAssocID="{5F8BD379-91D2-41C7-9E51-C02A218F0B4F}" presName="Name0" presStyleCnt="0">
        <dgm:presLayoutVars>
          <dgm:dir/>
          <dgm:resizeHandles val="exact"/>
        </dgm:presLayoutVars>
      </dgm:prSet>
      <dgm:spPr/>
    </dgm:pt>
    <dgm:pt modelId="{27FCA209-153A-44C4-BDF6-CA6B33E3C02E}" type="pres">
      <dgm:prSet presAssocID="{2D734298-45D9-43FB-B1CE-691E0394BDAE}" presName="node" presStyleLbl="node1" presStyleIdx="0" presStyleCnt="8" custScaleY="100000" custLinFactNeighborX="2385" custLinFactNeighborY="-1138">
        <dgm:presLayoutVars>
          <dgm:bulletEnabled val="1"/>
        </dgm:presLayoutVars>
      </dgm:prSet>
      <dgm:spPr/>
    </dgm:pt>
    <dgm:pt modelId="{0AE56947-8973-4A6C-9EB4-BBC72A8139E2}" type="pres">
      <dgm:prSet presAssocID="{789238B5-1A89-4D96-89D3-613CEE94CE78}" presName="sibTrans" presStyleLbl="sibTrans1D1" presStyleIdx="0" presStyleCnt="7"/>
      <dgm:spPr/>
    </dgm:pt>
    <dgm:pt modelId="{56DF6C92-4725-411A-8F5B-92D32BD44AB9}" type="pres">
      <dgm:prSet presAssocID="{789238B5-1A89-4D96-89D3-613CEE94CE78}" presName="connectorText" presStyleLbl="sibTrans1D1" presStyleIdx="0" presStyleCnt="7"/>
      <dgm:spPr/>
    </dgm:pt>
    <dgm:pt modelId="{108D96DA-E371-43F2-B821-6A2857E5818D}" type="pres">
      <dgm:prSet presAssocID="{AEE4E735-B8EF-4289-ADE9-F20E65C04723}" presName="node" presStyleLbl="node1" presStyleIdx="1" presStyleCnt="8">
        <dgm:presLayoutVars>
          <dgm:bulletEnabled val="1"/>
        </dgm:presLayoutVars>
      </dgm:prSet>
      <dgm:spPr/>
    </dgm:pt>
    <dgm:pt modelId="{1C36A737-D3C7-4620-83B3-64BEF27CAC1D}" type="pres">
      <dgm:prSet presAssocID="{820FBB19-6995-449B-9B4A-284BC20DF898}" presName="sibTrans" presStyleLbl="sibTrans1D1" presStyleIdx="1" presStyleCnt="7"/>
      <dgm:spPr/>
    </dgm:pt>
    <dgm:pt modelId="{A8A6AE27-70F8-4F01-9497-185BA1E0EBAD}" type="pres">
      <dgm:prSet presAssocID="{820FBB19-6995-449B-9B4A-284BC20DF898}" presName="connectorText" presStyleLbl="sibTrans1D1" presStyleIdx="1" presStyleCnt="7"/>
      <dgm:spPr/>
    </dgm:pt>
    <dgm:pt modelId="{60D85AD5-143C-4BA4-A191-21AD37E105B8}" type="pres">
      <dgm:prSet presAssocID="{51FD799D-C75C-4CA8-B9E2-45B50E05BD95}" presName="node" presStyleLbl="node1" presStyleIdx="2" presStyleCnt="8">
        <dgm:presLayoutVars>
          <dgm:bulletEnabled val="1"/>
        </dgm:presLayoutVars>
      </dgm:prSet>
      <dgm:spPr/>
    </dgm:pt>
    <dgm:pt modelId="{F2FF6E51-6D9A-4921-879E-255AA497E3FA}" type="pres">
      <dgm:prSet presAssocID="{C4348EFF-5795-40C1-89B2-BFB389410FDC}" presName="sibTrans" presStyleLbl="sibTrans1D1" presStyleIdx="2" presStyleCnt="7"/>
      <dgm:spPr/>
    </dgm:pt>
    <dgm:pt modelId="{1BEE2E91-CEFD-4A92-A439-24640176933D}" type="pres">
      <dgm:prSet presAssocID="{C4348EFF-5795-40C1-89B2-BFB389410FDC}" presName="connectorText" presStyleLbl="sibTrans1D1" presStyleIdx="2" presStyleCnt="7"/>
      <dgm:spPr/>
    </dgm:pt>
    <dgm:pt modelId="{E01C4FB8-2E2B-404A-B6D8-3A6AEC8AECAB}" type="pres">
      <dgm:prSet presAssocID="{4A8F5EA4-18D8-4625-8643-D9B5AB70158A}" presName="node" presStyleLbl="node1" presStyleIdx="3" presStyleCnt="8">
        <dgm:presLayoutVars>
          <dgm:bulletEnabled val="1"/>
        </dgm:presLayoutVars>
      </dgm:prSet>
      <dgm:spPr/>
    </dgm:pt>
    <dgm:pt modelId="{F92A9186-E2D0-4115-B746-A484B6C88F22}" type="pres">
      <dgm:prSet presAssocID="{77AF05C5-0B5E-4006-93BB-4CA2A5E3D666}" presName="sibTrans" presStyleLbl="sibTrans1D1" presStyleIdx="3" presStyleCnt="7"/>
      <dgm:spPr/>
    </dgm:pt>
    <dgm:pt modelId="{FB90CCAD-1CB9-465F-8CDB-C210AE39CCB7}" type="pres">
      <dgm:prSet presAssocID="{77AF05C5-0B5E-4006-93BB-4CA2A5E3D666}" presName="connectorText" presStyleLbl="sibTrans1D1" presStyleIdx="3" presStyleCnt="7"/>
      <dgm:spPr/>
    </dgm:pt>
    <dgm:pt modelId="{FF5F94D6-2037-4895-9C93-841C3AD217B2}" type="pres">
      <dgm:prSet presAssocID="{27EE9672-FDCA-4283-98B8-A98C882EC6B8}" presName="node" presStyleLbl="node1" presStyleIdx="4" presStyleCnt="8" custScaleX="98725" custScaleY="109896">
        <dgm:presLayoutVars>
          <dgm:bulletEnabled val="1"/>
        </dgm:presLayoutVars>
      </dgm:prSet>
      <dgm:spPr/>
    </dgm:pt>
    <dgm:pt modelId="{973660FB-6F4A-46CE-ACF7-2E79E5BC3CAA}" type="pres">
      <dgm:prSet presAssocID="{87B004D6-23AC-46DB-9432-E84367CEC2C4}" presName="sibTrans" presStyleLbl="sibTrans1D1" presStyleIdx="4" presStyleCnt="7"/>
      <dgm:spPr/>
    </dgm:pt>
    <dgm:pt modelId="{D45C3318-96B5-4247-AD74-AFC865FF0BDB}" type="pres">
      <dgm:prSet presAssocID="{87B004D6-23AC-46DB-9432-E84367CEC2C4}" presName="connectorText" presStyleLbl="sibTrans1D1" presStyleIdx="4" presStyleCnt="7"/>
      <dgm:spPr/>
    </dgm:pt>
    <dgm:pt modelId="{A1573B67-3D38-4EDD-97A7-B34273D42676}" type="pres">
      <dgm:prSet presAssocID="{8623D116-1F10-421E-A288-69CD0045FD2B}" presName="node" presStyleLbl="node1" presStyleIdx="5" presStyleCnt="8">
        <dgm:presLayoutVars>
          <dgm:bulletEnabled val="1"/>
        </dgm:presLayoutVars>
      </dgm:prSet>
      <dgm:spPr/>
    </dgm:pt>
    <dgm:pt modelId="{854933C0-12B3-4D0F-946F-5E0D022E29B0}" type="pres">
      <dgm:prSet presAssocID="{5211BB13-6481-40E6-B939-6E3D5237B633}" presName="sibTrans" presStyleLbl="sibTrans1D1" presStyleIdx="5" presStyleCnt="7"/>
      <dgm:spPr/>
    </dgm:pt>
    <dgm:pt modelId="{D1B42914-CAE5-4C00-B4C2-6BB0BABCE789}" type="pres">
      <dgm:prSet presAssocID="{5211BB13-6481-40E6-B939-6E3D5237B633}" presName="connectorText" presStyleLbl="sibTrans1D1" presStyleIdx="5" presStyleCnt="7"/>
      <dgm:spPr/>
    </dgm:pt>
    <dgm:pt modelId="{DCAFB92E-A3F4-423A-816B-2C62452AD149}" type="pres">
      <dgm:prSet presAssocID="{C3CED747-C848-4847-93F7-AFE6EC0C9AAA}" presName="node" presStyleLbl="node1" presStyleIdx="6" presStyleCnt="8" custScaleX="107827" custLinFactNeighborX="-435" custLinFactNeighborY="-10131">
        <dgm:presLayoutVars>
          <dgm:bulletEnabled val="1"/>
        </dgm:presLayoutVars>
      </dgm:prSet>
      <dgm:spPr/>
    </dgm:pt>
    <dgm:pt modelId="{1B949E31-1E87-4A6E-830F-334420379E40}" type="pres">
      <dgm:prSet presAssocID="{33FE76C4-8C38-4EEC-9996-E8FE2D123CAC}" presName="sibTrans" presStyleLbl="sibTrans1D1" presStyleIdx="6" presStyleCnt="7"/>
      <dgm:spPr/>
    </dgm:pt>
    <dgm:pt modelId="{3E2D8DF1-D823-479B-855F-107B9DBEF0E9}" type="pres">
      <dgm:prSet presAssocID="{33FE76C4-8C38-4EEC-9996-E8FE2D123CAC}" presName="connectorText" presStyleLbl="sibTrans1D1" presStyleIdx="6" presStyleCnt="7"/>
      <dgm:spPr/>
    </dgm:pt>
    <dgm:pt modelId="{2EE86F21-CDDD-4DF3-8F7E-E764D85BCE5F}" type="pres">
      <dgm:prSet presAssocID="{6A075C2E-EDF8-4181-9C22-EF5FF4F36939}" presName="node" presStyleLbl="node1" presStyleIdx="7" presStyleCnt="8" custLinFactNeighborX="2005" custLinFactNeighborY="-10131">
        <dgm:presLayoutVars>
          <dgm:bulletEnabled val="1"/>
        </dgm:presLayoutVars>
      </dgm:prSet>
      <dgm:spPr/>
    </dgm:pt>
  </dgm:ptLst>
  <dgm:cxnLst>
    <dgm:cxn modelId="{6C77A701-99C2-409D-8013-5F54C4E13CA8}" srcId="{5F8BD379-91D2-41C7-9E51-C02A218F0B4F}" destId="{AEE4E735-B8EF-4289-ADE9-F20E65C04723}" srcOrd="1" destOrd="0" parTransId="{0510FF6C-C48C-4F25-B853-B37B1266F37E}" sibTransId="{820FBB19-6995-449B-9B4A-284BC20DF898}"/>
    <dgm:cxn modelId="{94435910-AC6E-4F53-88F8-7615C605815D}" type="presOf" srcId="{8BF877DC-8430-4A07-81CF-66DE3BD9A19D}" destId="{108D96DA-E371-43F2-B821-6A2857E5818D}" srcOrd="0" destOrd="1" presId="urn:microsoft.com/office/officeart/2005/8/layout/bProcess3"/>
    <dgm:cxn modelId="{8AB2AA12-D3D8-4703-80BB-91156BF62F80}" type="presOf" srcId="{4A8F5EA4-18D8-4625-8643-D9B5AB70158A}" destId="{E01C4FB8-2E2B-404A-B6D8-3A6AEC8AECAB}" srcOrd="0" destOrd="0" presId="urn:microsoft.com/office/officeart/2005/8/layout/bProcess3"/>
    <dgm:cxn modelId="{6E028A13-A588-4AAE-8D46-16C46B8AA3E4}" srcId="{5F8BD379-91D2-41C7-9E51-C02A218F0B4F}" destId="{6A075C2E-EDF8-4181-9C22-EF5FF4F36939}" srcOrd="7" destOrd="0" parTransId="{B1689C95-9343-40DF-8B04-04529F257C94}" sibTransId="{E562F60A-BE8E-4D64-8665-017F61A41CD4}"/>
    <dgm:cxn modelId="{61B0B315-E38B-452A-9001-3127801BD366}" srcId="{5F8BD379-91D2-41C7-9E51-C02A218F0B4F}" destId="{2D734298-45D9-43FB-B1CE-691E0394BDAE}" srcOrd="0" destOrd="0" parTransId="{8BD54384-F93F-4AC8-A4B9-D654C6951B8A}" sibTransId="{789238B5-1A89-4D96-89D3-613CEE94CE78}"/>
    <dgm:cxn modelId="{15DBF027-5B08-435E-8D86-4527C6864629}" type="presOf" srcId="{77AF05C5-0B5E-4006-93BB-4CA2A5E3D666}" destId="{FB90CCAD-1CB9-465F-8CDB-C210AE39CCB7}" srcOrd="1" destOrd="0" presId="urn:microsoft.com/office/officeart/2005/8/layout/bProcess3"/>
    <dgm:cxn modelId="{B43C8433-4D60-4CD5-A016-1FD8BB056F45}" type="presOf" srcId="{21B3FBCC-8199-4457-BCA3-473634634AB6}" destId="{27FCA209-153A-44C4-BDF6-CA6B33E3C02E}" srcOrd="0" destOrd="1" presId="urn:microsoft.com/office/officeart/2005/8/layout/bProcess3"/>
    <dgm:cxn modelId="{081AE333-90E2-4720-916B-D545E0381C69}" type="presOf" srcId="{820FBB19-6995-449B-9B4A-284BC20DF898}" destId="{A8A6AE27-70F8-4F01-9497-185BA1E0EBAD}" srcOrd="1" destOrd="0" presId="urn:microsoft.com/office/officeart/2005/8/layout/bProcess3"/>
    <dgm:cxn modelId="{7F616337-7916-4366-A33C-8535472ED752}" type="presOf" srcId="{C4348EFF-5795-40C1-89B2-BFB389410FDC}" destId="{F2FF6E51-6D9A-4921-879E-255AA497E3FA}" srcOrd="0" destOrd="0" presId="urn:microsoft.com/office/officeart/2005/8/layout/bProcess3"/>
    <dgm:cxn modelId="{1F6F5D65-352D-451C-B979-3C5798D2BE40}" srcId="{5F8BD379-91D2-41C7-9E51-C02A218F0B4F}" destId="{8623D116-1F10-421E-A288-69CD0045FD2B}" srcOrd="5" destOrd="0" parTransId="{95B54EC9-BEF6-4797-B1BB-203D5FF6327D}" sibTransId="{5211BB13-6481-40E6-B939-6E3D5237B633}"/>
    <dgm:cxn modelId="{18351749-159A-4F54-898A-3F4B405D1A9C}" type="presOf" srcId="{C3CED747-C848-4847-93F7-AFE6EC0C9AAA}" destId="{DCAFB92E-A3F4-423A-816B-2C62452AD149}" srcOrd="0" destOrd="0" presId="urn:microsoft.com/office/officeart/2005/8/layout/bProcess3"/>
    <dgm:cxn modelId="{4EE57B4B-67D7-4108-9ACC-C9C2D9AE559E}" type="presOf" srcId="{33FE76C4-8C38-4EEC-9996-E8FE2D123CAC}" destId="{1B949E31-1E87-4A6E-830F-334420379E40}" srcOrd="0" destOrd="0" presId="urn:microsoft.com/office/officeart/2005/8/layout/bProcess3"/>
    <dgm:cxn modelId="{3666984E-5072-4134-B6B2-D511E24DAC7B}" type="presOf" srcId="{789238B5-1A89-4D96-89D3-613CEE94CE78}" destId="{56DF6C92-4725-411A-8F5B-92D32BD44AB9}" srcOrd="1" destOrd="0" presId="urn:microsoft.com/office/officeart/2005/8/layout/bProcess3"/>
    <dgm:cxn modelId="{14DBB14E-F17D-4745-A577-C70D58920139}" type="presOf" srcId="{6A075C2E-EDF8-4181-9C22-EF5FF4F36939}" destId="{2EE86F21-CDDD-4DF3-8F7E-E764D85BCE5F}" srcOrd="0" destOrd="0" presId="urn:microsoft.com/office/officeart/2005/8/layout/bProcess3"/>
    <dgm:cxn modelId="{AD894758-1B74-4A88-8D16-F1E2C74C9F75}" type="presOf" srcId="{8623D116-1F10-421E-A288-69CD0045FD2B}" destId="{A1573B67-3D38-4EDD-97A7-B34273D42676}" srcOrd="0" destOrd="0" presId="urn:microsoft.com/office/officeart/2005/8/layout/bProcess3"/>
    <dgm:cxn modelId="{C92C255A-3BA4-451D-B667-2035E16FE7EC}" type="presOf" srcId="{789238B5-1A89-4D96-89D3-613CEE94CE78}" destId="{0AE56947-8973-4A6C-9EB4-BBC72A8139E2}" srcOrd="0" destOrd="0" presId="urn:microsoft.com/office/officeart/2005/8/layout/bProcess3"/>
    <dgm:cxn modelId="{201EC75A-F34F-458C-B516-A8E193B40E64}" srcId="{5F8BD379-91D2-41C7-9E51-C02A218F0B4F}" destId="{4A8F5EA4-18D8-4625-8643-D9B5AB70158A}" srcOrd="3" destOrd="0" parTransId="{C18B6E22-9D2B-4565-BBF3-F8588851F0B5}" sibTransId="{77AF05C5-0B5E-4006-93BB-4CA2A5E3D666}"/>
    <dgm:cxn modelId="{F1CEB17E-3663-48AE-8DFA-AA44406B081D}" type="presOf" srcId="{77AF05C5-0B5E-4006-93BB-4CA2A5E3D666}" destId="{F92A9186-E2D0-4115-B746-A484B6C88F22}" srcOrd="0" destOrd="0" presId="urn:microsoft.com/office/officeart/2005/8/layout/bProcess3"/>
    <dgm:cxn modelId="{68D85586-CC73-4FFF-BE8F-FE43DC53AE8A}" type="presOf" srcId="{820FBB19-6995-449B-9B4A-284BC20DF898}" destId="{1C36A737-D3C7-4620-83B3-64BEF27CAC1D}" srcOrd="0" destOrd="0" presId="urn:microsoft.com/office/officeart/2005/8/layout/bProcess3"/>
    <dgm:cxn modelId="{2CB5B98B-7616-43AC-9EE0-B265A0988DAC}" srcId="{2D734298-45D9-43FB-B1CE-691E0394BDAE}" destId="{21B3FBCC-8199-4457-BCA3-473634634AB6}" srcOrd="0" destOrd="0" parTransId="{D5143A64-C7FF-47D9-AB14-6991F188B022}" sibTransId="{FBE744E0-4FF9-4A2D-AF57-5B8E69CDDF16}"/>
    <dgm:cxn modelId="{051AE899-24F0-4712-9621-633DFDD33B8B}" type="presOf" srcId="{33FE76C4-8C38-4EEC-9996-E8FE2D123CAC}" destId="{3E2D8DF1-D823-479B-855F-107B9DBEF0E9}" srcOrd="1" destOrd="0" presId="urn:microsoft.com/office/officeart/2005/8/layout/bProcess3"/>
    <dgm:cxn modelId="{D7C641AA-5C80-4678-A0E8-325F5327D916}" srcId="{5F8BD379-91D2-41C7-9E51-C02A218F0B4F}" destId="{27EE9672-FDCA-4283-98B8-A98C882EC6B8}" srcOrd="4" destOrd="0" parTransId="{961140E0-A1B8-4EB2-993A-457070E31DD7}" sibTransId="{87B004D6-23AC-46DB-9432-E84367CEC2C4}"/>
    <dgm:cxn modelId="{162748B1-7F03-446E-9865-D0603DBD33BB}" srcId="{5F8BD379-91D2-41C7-9E51-C02A218F0B4F}" destId="{51FD799D-C75C-4CA8-B9E2-45B50E05BD95}" srcOrd="2" destOrd="0" parTransId="{2A32D3F9-3F8D-4F11-A1F9-5DE599934E19}" sibTransId="{C4348EFF-5795-40C1-89B2-BFB389410FDC}"/>
    <dgm:cxn modelId="{31F728B7-B731-445C-8E65-6ED186FD6433}" type="presOf" srcId="{51FD799D-C75C-4CA8-B9E2-45B50E05BD95}" destId="{60D85AD5-143C-4BA4-A191-21AD37E105B8}" srcOrd="0" destOrd="0" presId="urn:microsoft.com/office/officeart/2005/8/layout/bProcess3"/>
    <dgm:cxn modelId="{7BAFDCC2-D03B-4F0A-AF60-A47C4E5B878A}" type="presOf" srcId="{2D734298-45D9-43FB-B1CE-691E0394BDAE}" destId="{27FCA209-153A-44C4-BDF6-CA6B33E3C02E}" srcOrd="0" destOrd="0" presId="urn:microsoft.com/office/officeart/2005/8/layout/bProcess3"/>
    <dgm:cxn modelId="{1F8C87C5-5D63-4226-9705-98BD228B72EA}" srcId="{5F8BD379-91D2-41C7-9E51-C02A218F0B4F}" destId="{C3CED747-C848-4847-93F7-AFE6EC0C9AAA}" srcOrd="6" destOrd="0" parTransId="{12F9FAD2-8B87-400A-9959-1751048C9018}" sibTransId="{33FE76C4-8C38-4EEC-9996-E8FE2D123CAC}"/>
    <dgm:cxn modelId="{1B23EDD1-038C-4363-9F18-71CED40FAA78}" type="presOf" srcId="{5F8BD379-91D2-41C7-9E51-C02A218F0B4F}" destId="{095DE3AA-D419-4D05-BD0F-14F23D5629F3}" srcOrd="0" destOrd="0" presId="urn:microsoft.com/office/officeart/2005/8/layout/bProcess3"/>
    <dgm:cxn modelId="{79D8E0DC-528F-46D2-B3BB-2056D501B104}" type="presOf" srcId="{5211BB13-6481-40E6-B939-6E3D5237B633}" destId="{D1B42914-CAE5-4C00-B4C2-6BB0BABCE789}" srcOrd="1" destOrd="0" presId="urn:microsoft.com/office/officeart/2005/8/layout/bProcess3"/>
    <dgm:cxn modelId="{60F4E5DF-1EB4-4EF9-A8FB-13772F5CD2FE}" type="presOf" srcId="{87B004D6-23AC-46DB-9432-E84367CEC2C4}" destId="{D45C3318-96B5-4247-AD74-AFC865FF0BDB}" srcOrd="1" destOrd="0" presId="urn:microsoft.com/office/officeart/2005/8/layout/bProcess3"/>
    <dgm:cxn modelId="{4AAADEE0-CC39-474C-A50F-0D7BEFA5510F}" srcId="{AEE4E735-B8EF-4289-ADE9-F20E65C04723}" destId="{8BF877DC-8430-4A07-81CF-66DE3BD9A19D}" srcOrd="0" destOrd="0" parTransId="{6089D68F-880D-4AA8-A65A-172870E60CEE}" sibTransId="{FADF2626-53F1-4D44-A498-59D8C0234625}"/>
    <dgm:cxn modelId="{B74CE4E1-9985-4E58-AAD5-5CA0E86BD139}" type="presOf" srcId="{AEE4E735-B8EF-4289-ADE9-F20E65C04723}" destId="{108D96DA-E371-43F2-B821-6A2857E5818D}" srcOrd="0" destOrd="0" presId="urn:microsoft.com/office/officeart/2005/8/layout/bProcess3"/>
    <dgm:cxn modelId="{E18B0EE5-760C-4BD5-9226-D6264C55A751}" type="presOf" srcId="{C4348EFF-5795-40C1-89B2-BFB389410FDC}" destId="{1BEE2E91-CEFD-4A92-A439-24640176933D}" srcOrd="1" destOrd="0" presId="urn:microsoft.com/office/officeart/2005/8/layout/bProcess3"/>
    <dgm:cxn modelId="{2FC50DE7-438C-43D6-A4B8-C3C1DAB0B941}" type="presOf" srcId="{27EE9672-FDCA-4283-98B8-A98C882EC6B8}" destId="{FF5F94D6-2037-4895-9C93-841C3AD217B2}" srcOrd="0" destOrd="0" presId="urn:microsoft.com/office/officeart/2005/8/layout/bProcess3"/>
    <dgm:cxn modelId="{5372ADF1-5C42-4E51-BB34-E50B9B7043C9}" type="presOf" srcId="{87B004D6-23AC-46DB-9432-E84367CEC2C4}" destId="{973660FB-6F4A-46CE-ACF7-2E79E5BC3CAA}" srcOrd="0" destOrd="0" presId="urn:microsoft.com/office/officeart/2005/8/layout/bProcess3"/>
    <dgm:cxn modelId="{D1ECFAF8-D335-49C1-A438-4C641D87B3DF}" type="presOf" srcId="{5211BB13-6481-40E6-B939-6E3D5237B633}" destId="{854933C0-12B3-4D0F-946F-5E0D022E29B0}" srcOrd="0" destOrd="0" presId="urn:microsoft.com/office/officeart/2005/8/layout/bProcess3"/>
    <dgm:cxn modelId="{272C6496-D643-42D7-BDF3-713631AA8902}" type="presParOf" srcId="{095DE3AA-D419-4D05-BD0F-14F23D5629F3}" destId="{27FCA209-153A-44C4-BDF6-CA6B33E3C02E}" srcOrd="0" destOrd="0" presId="urn:microsoft.com/office/officeart/2005/8/layout/bProcess3"/>
    <dgm:cxn modelId="{B55C564A-1C5E-41F4-BE0A-260A410C304E}" type="presParOf" srcId="{095DE3AA-D419-4D05-BD0F-14F23D5629F3}" destId="{0AE56947-8973-4A6C-9EB4-BBC72A8139E2}" srcOrd="1" destOrd="0" presId="urn:microsoft.com/office/officeart/2005/8/layout/bProcess3"/>
    <dgm:cxn modelId="{8EB4A929-FB0D-4EBC-B33C-9E2C93326949}" type="presParOf" srcId="{0AE56947-8973-4A6C-9EB4-BBC72A8139E2}" destId="{56DF6C92-4725-411A-8F5B-92D32BD44AB9}" srcOrd="0" destOrd="0" presId="urn:microsoft.com/office/officeart/2005/8/layout/bProcess3"/>
    <dgm:cxn modelId="{95EFCBFE-3F27-44D4-86F6-7160DB5037E7}" type="presParOf" srcId="{095DE3AA-D419-4D05-BD0F-14F23D5629F3}" destId="{108D96DA-E371-43F2-B821-6A2857E5818D}" srcOrd="2" destOrd="0" presId="urn:microsoft.com/office/officeart/2005/8/layout/bProcess3"/>
    <dgm:cxn modelId="{8167AE21-C5C9-4D0F-AF15-700F4AEEE001}" type="presParOf" srcId="{095DE3AA-D419-4D05-BD0F-14F23D5629F3}" destId="{1C36A737-D3C7-4620-83B3-64BEF27CAC1D}" srcOrd="3" destOrd="0" presId="urn:microsoft.com/office/officeart/2005/8/layout/bProcess3"/>
    <dgm:cxn modelId="{D4CCA551-4CFB-44DC-992F-9FFE9CCABFE3}" type="presParOf" srcId="{1C36A737-D3C7-4620-83B3-64BEF27CAC1D}" destId="{A8A6AE27-70F8-4F01-9497-185BA1E0EBAD}" srcOrd="0" destOrd="0" presId="urn:microsoft.com/office/officeart/2005/8/layout/bProcess3"/>
    <dgm:cxn modelId="{E6E38111-4FD3-4122-83EF-84A35AF5BB43}" type="presParOf" srcId="{095DE3AA-D419-4D05-BD0F-14F23D5629F3}" destId="{60D85AD5-143C-4BA4-A191-21AD37E105B8}" srcOrd="4" destOrd="0" presId="urn:microsoft.com/office/officeart/2005/8/layout/bProcess3"/>
    <dgm:cxn modelId="{E0EAB379-116B-4CEE-9D9F-28A833FDFC07}" type="presParOf" srcId="{095DE3AA-D419-4D05-BD0F-14F23D5629F3}" destId="{F2FF6E51-6D9A-4921-879E-255AA497E3FA}" srcOrd="5" destOrd="0" presId="urn:microsoft.com/office/officeart/2005/8/layout/bProcess3"/>
    <dgm:cxn modelId="{70365902-3864-4F64-8ADC-E6C7C3DFCDCE}" type="presParOf" srcId="{F2FF6E51-6D9A-4921-879E-255AA497E3FA}" destId="{1BEE2E91-CEFD-4A92-A439-24640176933D}" srcOrd="0" destOrd="0" presId="urn:microsoft.com/office/officeart/2005/8/layout/bProcess3"/>
    <dgm:cxn modelId="{37451308-8BB6-4278-AE82-1AAB06ABA8ED}" type="presParOf" srcId="{095DE3AA-D419-4D05-BD0F-14F23D5629F3}" destId="{E01C4FB8-2E2B-404A-B6D8-3A6AEC8AECAB}" srcOrd="6" destOrd="0" presId="urn:microsoft.com/office/officeart/2005/8/layout/bProcess3"/>
    <dgm:cxn modelId="{77FE348E-9B1D-4F91-A499-844F36DA5E51}" type="presParOf" srcId="{095DE3AA-D419-4D05-BD0F-14F23D5629F3}" destId="{F92A9186-E2D0-4115-B746-A484B6C88F22}" srcOrd="7" destOrd="0" presId="urn:microsoft.com/office/officeart/2005/8/layout/bProcess3"/>
    <dgm:cxn modelId="{5CEE93CB-511F-4161-8C31-D741EC22E831}" type="presParOf" srcId="{F92A9186-E2D0-4115-B746-A484B6C88F22}" destId="{FB90CCAD-1CB9-465F-8CDB-C210AE39CCB7}" srcOrd="0" destOrd="0" presId="urn:microsoft.com/office/officeart/2005/8/layout/bProcess3"/>
    <dgm:cxn modelId="{F385BDC0-DF97-441D-874D-39E01CF1EBD1}" type="presParOf" srcId="{095DE3AA-D419-4D05-BD0F-14F23D5629F3}" destId="{FF5F94D6-2037-4895-9C93-841C3AD217B2}" srcOrd="8" destOrd="0" presId="urn:microsoft.com/office/officeart/2005/8/layout/bProcess3"/>
    <dgm:cxn modelId="{7EC10993-A424-450A-9665-FCB2E1759951}" type="presParOf" srcId="{095DE3AA-D419-4D05-BD0F-14F23D5629F3}" destId="{973660FB-6F4A-46CE-ACF7-2E79E5BC3CAA}" srcOrd="9" destOrd="0" presId="urn:microsoft.com/office/officeart/2005/8/layout/bProcess3"/>
    <dgm:cxn modelId="{73CEA0EA-B704-4A0A-ADB9-BBFC9D6B0BE6}" type="presParOf" srcId="{973660FB-6F4A-46CE-ACF7-2E79E5BC3CAA}" destId="{D45C3318-96B5-4247-AD74-AFC865FF0BDB}" srcOrd="0" destOrd="0" presId="urn:microsoft.com/office/officeart/2005/8/layout/bProcess3"/>
    <dgm:cxn modelId="{3607C16C-F00F-4EB8-AEFC-61237C45D3AC}" type="presParOf" srcId="{095DE3AA-D419-4D05-BD0F-14F23D5629F3}" destId="{A1573B67-3D38-4EDD-97A7-B34273D42676}" srcOrd="10" destOrd="0" presId="urn:microsoft.com/office/officeart/2005/8/layout/bProcess3"/>
    <dgm:cxn modelId="{2FE2EF21-0FB5-40B8-BA83-0311FB26491F}" type="presParOf" srcId="{095DE3AA-D419-4D05-BD0F-14F23D5629F3}" destId="{854933C0-12B3-4D0F-946F-5E0D022E29B0}" srcOrd="11" destOrd="0" presId="urn:microsoft.com/office/officeart/2005/8/layout/bProcess3"/>
    <dgm:cxn modelId="{D519C8BC-6DA3-4D5A-8F72-11746DF97B3E}" type="presParOf" srcId="{854933C0-12B3-4D0F-946F-5E0D022E29B0}" destId="{D1B42914-CAE5-4C00-B4C2-6BB0BABCE789}" srcOrd="0" destOrd="0" presId="urn:microsoft.com/office/officeart/2005/8/layout/bProcess3"/>
    <dgm:cxn modelId="{6EDAC944-78DF-496A-9E90-FAE0B0727610}" type="presParOf" srcId="{095DE3AA-D419-4D05-BD0F-14F23D5629F3}" destId="{DCAFB92E-A3F4-423A-816B-2C62452AD149}" srcOrd="12" destOrd="0" presId="urn:microsoft.com/office/officeart/2005/8/layout/bProcess3"/>
    <dgm:cxn modelId="{13A2C383-9F37-4207-85F1-D14E641BB016}" type="presParOf" srcId="{095DE3AA-D419-4D05-BD0F-14F23D5629F3}" destId="{1B949E31-1E87-4A6E-830F-334420379E40}" srcOrd="13" destOrd="0" presId="urn:microsoft.com/office/officeart/2005/8/layout/bProcess3"/>
    <dgm:cxn modelId="{8D6F8ACF-358B-434B-B0B8-FFC0D4120AA8}" type="presParOf" srcId="{1B949E31-1E87-4A6E-830F-334420379E40}" destId="{3E2D8DF1-D823-479B-855F-107B9DBEF0E9}" srcOrd="0" destOrd="0" presId="urn:microsoft.com/office/officeart/2005/8/layout/bProcess3"/>
    <dgm:cxn modelId="{EEF9F8B2-19EE-4ABB-8DC8-41F02F23CE7C}" type="presParOf" srcId="{095DE3AA-D419-4D05-BD0F-14F23D5629F3}" destId="{2EE86F21-CDDD-4DF3-8F7E-E764D85BCE5F}" srcOrd="14" destOrd="0" presId="urn:microsoft.com/office/officeart/2005/8/layout/bProcess3"/>
  </dgm:cxnLst>
  <dgm:bg>
    <a:noFill/>
  </dgm:bg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3744CB-3659-4B70-B037-B0C7CD75809B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9F9A6DE7-881C-48C9-90C9-E0349402359A}">
      <dgm:prSet phldrT="[Текст]" custT="1"/>
      <dgm:spPr/>
      <dgm:t>
        <a:bodyPr/>
        <a:lstStyle/>
        <a:p>
          <a:r>
            <a:rPr lang="ru-RU" sz="3600" b="1" cap="none" spc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ФГОС по ТОП-50</a:t>
          </a:r>
          <a:endParaRPr lang="ru-RU" sz="3600" b="1" cap="none" spc="0" dirty="0">
            <a:ln w="1905"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E04DF2-DD7A-4730-9842-D7C90A22F07A}" type="parTrans" cxnId="{221CF3B6-B519-4303-93FD-1C2638D12B35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963B8A-A9F6-4B25-86FE-0125808E3833}" type="sibTrans" cxnId="{221CF3B6-B519-4303-93FD-1C2638D12B35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DA5946-72BE-49AA-A01E-F09A38C5AAC9}">
      <dgm:prSet phldrT="[Текст]" custT="1"/>
      <dgm:spPr/>
      <dgm:t>
        <a:bodyPr/>
        <a:lstStyle/>
        <a:p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Удельный вес </a:t>
          </a:r>
          <a:r>
            <a:rPr lang="ru-RU" sz="1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препод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., мастеров из числа </a:t>
          </a:r>
          <a:r>
            <a:rPr lang="ru-RU" sz="1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работников, имеющих по ТОП-50 опыт работы не менее 3-х лет, не менее 25%  </a:t>
          </a:r>
        </a:p>
      </dgm:t>
    </dgm:pt>
    <dgm:pt modelId="{1FF5AAA3-D81A-419B-A84B-A3B50732D2D2}" type="parTrans" cxnId="{736DB37D-6DC8-44CD-BA05-B6D635DF21F1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6FB609-F4D7-49D1-A675-8FCEEA6487E7}" type="sibTrans" cxnId="{736DB37D-6DC8-44CD-BA05-B6D635DF21F1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3A055E-1461-4EA1-9B88-EC2BC56CD946}">
      <dgm:prSet phldrT="[Текст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Удельный вес победителей и призеров </a:t>
          </a:r>
          <a:r>
            <a:rPr lang="en-US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</a:t>
          </a:r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в общей численности студентов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D17E7A-4A98-4D39-A56C-29C9EE8A05E0}" type="parTrans" cxnId="{3B8A5902-0BC7-4FA9-A43C-D9BA19D7EBAF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E5851B-7490-4C27-8FB3-747FCE0AAA72}" type="sibTrans" cxnId="{3B8A5902-0BC7-4FA9-A43C-D9BA19D7EBAF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9C6DB9-F707-4A5B-BF4C-F378D7C2916C}">
      <dgm:prSet phldrT="[Текст]" custT="1"/>
      <dgm:spPr/>
      <dgm:t>
        <a:bodyPr/>
        <a:lstStyle/>
        <a:p>
          <a:r>
            <a:rPr lang="ru-RU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Численность студентов, участвующих в национальных чемпионатах </a:t>
          </a:r>
          <a:r>
            <a:rPr 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</a:t>
          </a:r>
          <a:r>
            <a:rPr lang="ru-RU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конкурсах профмастерства, олимпиадах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F2D95B-675A-4B32-AB5F-8EE168FD9B40}" type="parTrans" cxnId="{4F7B6531-841C-4811-A282-6279C642B472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A87B91-2BE2-4004-9879-A77A6DCEE913}" type="sibTrans" cxnId="{4F7B6531-841C-4811-A282-6279C642B472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511FC7-B2D4-4477-8DA6-0056D7130500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Удельный вес профессий и специальностей, по которым внедрена ГИА в форме демонстрац. Экзамена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05D752-9B58-46F3-84D3-3AB9A53F54CD}" type="parTrans" cxnId="{BE91DAEF-623B-46F8-8977-342FDFD925D2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33269E-49DF-4F2E-9C03-1F9DB439870D}" type="sibTrans" cxnId="{BE91DAEF-623B-46F8-8977-342FDFD925D2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4DCE3D-F275-4CB5-AF60-ECD6820C47AA}">
      <dgm:prSet phldrT="[Текст]"/>
      <dgm:spPr/>
      <dgm:t>
        <a:bodyPr/>
        <a:lstStyle/>
        <a:p>
          <a:r>
            <a: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Удельный вес профессий и специальностей ТОП-50 от общего числа реализуемых профессий и специальностей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1EB3BA-6F56-483B-B679-EA1855717553}" type="parTrans" cxnId="{2AD15A16-964A-4427-9F6C-E51823CFA72F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255716-65FB-4FD2-A29F-6D18E824DA53}" type="sibTrans" cxnId="{2AD15A16-964A-4427-9F6C-E51823CFA72F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83F050-A90A-433B-9839-DCAB1066BD44}" type="pres">
      <dgm:prSet presAssocID="{9C3744CB-3659-4B70-B037-B0C7CD75809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E5488D-A153-4E38-B05B-31E13C5551B8}" type="pres">
      <dgm:prSet presAssocID="{9F9A6DE7-881C-48C9-90C9-E0349402359A}" presName="centerShape" presStyleLbl="node0" presStyleIdx="0" presStyleCnt="1" custLinFactNeighborX="-149" custLinFactNeighborY="1018"/>
      <dgm:spPr/>
    </dgm:pt>
    <dgm:pt modelId="{E7D70C4C-9714-4985-9301-CBE7120DDA2D}" type="pres">
      <dgm:prSet presAssocID="{1FF5AAA3-D81A-419B-A84B-A3B50732D2D2}" presName="parTrans" presStyleLbl="bgSibTrans2D1" presStyleIdx="0" presStyleCnt="5"/>
      <dgm:spPr/>
    </dgm:pt>
    <dgm:pt modelId="{127CFD97-F7FF-4907-BEA7-C45787FA705E}" type="pres">
      <dgm:prSet presAssocID="{2EDA5946-72BE-49AA-A01E-F09A38C5AAC9}" presName="node" presStyleLbl="node1" presStyleIdx="0" presStyleCnt="5" custScaleY="119534">
        <dgm:presLayoutVars>
          <dgm:bulletEnabled val="1"/>
        </dgm:presLayoutVars>
      </dgm:prSet>
      <dgm:spPr/>
    </dgm:pt>
    <dgm:pt modelId="{4FE1849D-FFEE-4EF7-9D18-8EA9EF8F23D7}" type="pres">
      <dgm:prSet presAssocID="{9ED17E7A-4A98-4D39-A56C-29C9EE8A05E0}" presName="parTrans" presStyleLbl="bgSibTrans2D1" presStyleIdx="1" presStyleCnt="5"/>
      <dgm:spPr/>
    </dgm:pt>
    <dgm:pt modelId="{280F4FF3-B5D2-4584-9965-5EF7010451DB}" type="pres">
      <dgm:prSet presAssocID="{983A055E-1461-4EA1-9B88-EC2BC56CD946}" presName="node" presStyleLbl="node1" presStyleIdx="1" presStyleCnt="5">
        <dgm:presLayoutVars>
          <dgm:bulletEnabled val="1"/>
        </dgm:presLayoutVars>
      </dgm:prSet>
      <dgm:spPr/>
    </dgm:pt>
    <dgm:pt modelId="{D29EECAE-D152-4067-95D1-CF9E4DC3ACD2}" type="pres">
      <dgm:prSet presAssocID="{13F2D95B-675A-4B32-AB5F-8EE168FD9B40}" presName="parTrans" presStyleLbl="bgSibTrans2D1" presStyleIdx="2" presStyleCnt="5"/>
      <dgm:spPr/>
    </dgm:pt>
    <dgm:pt modelId="{08FBF781-E0F7-4BA9-9AFC-921846564397}" type="pres">
      <dgm:prSet presAssocID="{3D9C6DB9-F707-4A5B-BF4C-F378D7C2916C}" presName="node" presStyleLbl="node1" presStyleIdx="2" presStyleCnt="5" custScaleY="118362">
        <dgm:presLayoutVars>
          <dgm:bulletEnabled val="1"/>
        </dgm:presLayoutVars>
      </dgm:prSet>
      <dgm:spPr/>
    </dgm:pt>
    <dgm:pt modelId="{CB6B298E-24C1-417E-AC09-6B42A81BB255}" type="pres">
      <dgm:prSet presAssocID="{8105D752-9B58-46F3-84D3-3AB9A53F54CD}" presName="parTrans" presStyleLbl="bgSibTrans2D1" presStyleIdx="3" presStyleCnt="5"/>
      <dgm:spPr/>
    </dgm:pt>
    <dgm:pt modelId="{FAD1C326-77D2-4C1C-9502-13ACC40C6DE2}" type="pres">
      <dgm:prSet presAssocID="{20511FC7-B2D4-4477-8DA6-0056D7130500}" presName="node" presStyleLbl="node1" presStyleIdx="3" presStyleCnt="5">
        <dgm:presLayoutVars>
          <dgm:bulletEnabled val="1"/>
        </dgm:presLayoutVars>
      </dgm:prSet>
      <dgm:spPr/>
    </dgm:pt>
    <dgm:pt modelId="{D1045B9C-29D8-4CC1-A96E-FD843AF78864}" type="pres">
      <dgm:prSet presAssocID="{441EB3BA-6F56-483B-B679-EA1855717553}" presName="parTrans" presStyleLbl="bgSibTrans2D1" presStyleIdx="4" presStyleCnt="5"/>
      <dgm:spPr/>
    </dgm:pt>
    <dgm:pt modelId="{072216EF-CD1C-4A22-84B6-4378A49FB5A1}" type="pres">
      <dgm:prSet presAssocID="{214DCE3D-F275-4CB5-AF60-ECD6820C47AA}" presName="node" presStyleLbl="node1" presStyleIdx="4" presStyleCnt="5">
        <dgm:presLayoutVars>
          <dgm:bulletEnabled val="1"/>
        </dgm:presLayoutVars>
      </dgm:prSet>
      <dgm:spPr/>
    </dgm:pt>
  </dgm:ptLst>
  <dgm:cxnLst>
    <dgm:cxn modelId="{3B8A5902-0BC7-4FA9-A43C-D9BA19D7EBAF}" srcId="{9F9A6DE7-881C-48C9-90C9-E0349402359A}" destId="{983A055E-1461-4EA1-9B88-EC2BC56CD946}" srcOrd="1" destOrd="0" parTransId="{9ED17E7A-4A98-4D39-A56C-29C9EE8A05E0}" sibTransId="{4DE5851B-7490-4C27-8FB3-747FCE0AAA72}"/>
    <dgm:cxn modelId="{2AD15A16-964A-4427-9F6C-E51823CFA72F}" srcId="{9F9A6DE7-881C-48C9-90C9-E0349402359A}" destId="{214DCE3D-F275-4CB5-AF60-ECD6820C47AA}" srcOrd="4" destOrd="0" parTransId="{441EB3BA-6F56-483B-B679-EA1855717553}" sibTransId="{28255716-65FB-4FD2-A29F-6D18E824DA53}"/>
    <dgm:cxn modelId="{4F7B6531-841C-4811-A282-6279C642B472}" srcId="{9F9A6DE7-881C-48C9-90C9-E0349402359A}" destId="{3D9C6DB9-F707-4A5B-BF4C-F378D7C2916C}" srcOrd="2" destOrd="0" parTransId="{13F2D95B-675A-4B32-AB5F-8EE168FD9B40}" sibTransId="{57A87B91-2BE2-4004-9879-A77A6DCEE913}"/>
    <dgm:cxn modelId="{1FAB5648-A6C0-4CEB-98EF-8977CBB5381F}" type="presOf" srcId="{9ED17E7A-4A98-4D39-A56C-29C9EE8A05E0}" destId="{4FE1849D-FFEE-4EF7-9D18-8EA9EF8F23D7}" srcOrd="0" destOrd="0" presId="urn:microsoft.com/office/officeart/2005/8/layout/radial4"/>
    <dgm:cxn modelId="{1E6C9A68-27B6-4CA7-9B99-B88FB58222EB}" type="presOf" srcId="{13F2D95B-675A-4B32-AB5F-8EE168FD9B40}" destId="{D29EECAE-D152-4067-95D1-CF9E4DC3ACD2}" srcOrd="0" destOrd="0" presId="urn:microsoft.com/office/officeart/2005/8/layout/radial4"/>
    <dgm:cxn modelId="{736DB37D-6DC8-44CD-BA05-B6D635DF21F1}" srcId="{9F9A6DE7-881C-48C9-90C9-E0349402359A}" destId="{2EDA5946-72BE-49AA-A01E-F09A38C5AAC9}" srcOrd="0" destOrd="0" parTransId="{1FF5AAA3-D81A-419B-A84B-A3B50732D2D2}" sibTransId="{DE6FB609-F4D7-49D1-A675-8FCEEA6487E7}"/>
    <dgm:cxn modelId="{66DFE386-5E6D-4BFF-BC8C-BA189D55262C}" type="presOf" srcId="{9C3744CB-3659-4B70-B037-B0C7CD75809B}" destId="{3C83F050-A90A-433B-9839-DCAB1066BD44}" srcOrd="0" destOrd="0" presId="urn:microsoft.com/office/officeart/2005/8/layout/radial4"/>
    <dgm:cxn modelId="{72AB1F95-E2C2-4D82-AD2E-A54D9E889B56}" type="presOf" srcId="{441EB3BA-6F56-483B-B679-EA1855717553}" destId="{D1045B9C-29D8-4CC1-A96E-FD843AF78864}" srcOrd="0" destOrd="0" presId="urn:microsoft.com/office/officeart/2005/8/layout/radial4"/>
    <dgm:cxn modelId="{F92AA895-AE7F-4DE2-A821-D9E2E30B0300}" type="presOf" srcId="{1FF5AAA3-D81A-419B-A84B-A3B50732D2D2}" destId="{E7D70C4C-9714-4985-9301-CBE7120DDA2D}" srcOrd="0" destOrd="0" presId="urn:microsoft.com/office/officeart/2005/8/layout/radial4"/>
    <dgm:cxn modelId="{ED9D0F96-302E-40DE-B0B2-07F8F85CFED1}" type="presOf" srcId="{9F9A6DE7-881C-48C9-90C9-E0349402359A}" destId="{03E5488D-A153-4E38-B05B-31E13C5551B8}" srcOrd="0" destOrd="0" presId="urn:microsoft.com/office/officeart/2005/8/layout/radial4"/>
    <dgm:cxn modelId="{F71C3297-4899-473A-9F5E-C303C15C541F}" type="presOf" srcId="{214DCE3D-F275-4CB5-AF60-ECD6820C47AA}" destId="{072216EF-CD1C-4A22-84B6-4378A49FB5A1}" srcOrd="0" destOrd="0" presId="urn:microsoft.com/office/officeart/2005/8/layout/radial4"/>
    <dgm:cxn modelId="{07AA2EA2-75AE-4C49-8E3F-EB8746750222}" type="presOf" srcId="{2EDA5946-72BE-49AA-A01E-F09A38C5AAC9}" destId="{127CFD97-F7FF-4907-BEA7-C45787FA705E}" srcOrd="0" destOrd="0" presId="urn:microsoft.com/office/officeart/2005/8/layout/radial4"/>
    <dgm:cxn modelId="{221CF3B6-B519-4303-93FD-1C2638D12B35}" srcId="{9C3744CB-3659-4B70-B037-B0C7CD75809B}" destId="{9F9A6DE7-881C-48C9-90C9-E0349402359A}" srcOrd="0" destOrd="0" parTransId="{43E04DF2-DD7A-4730-9842-D7C90A22F07A}" sibTransId="{E7963B8A-A9F6-4B25-86FE-0125808E3833}"/>
    <dgm:cxn modelId="{F8C1C7BC-B77A-4190-A95D-66F8519485EC}" type="presOf" srcId="{8105D752-9B58-46F3-84D3-3AB9A53F54CD}" destId="{CB6B298E-24C1-417E-AC09-6B42A81BB255}" srcOrd="0" destOrd="0" presId="urn:microsoft.com/office/officeart/2005/8/layout/radial4"/>
    <dgm:cxn modelId="{D406CEC2-D019-495A-831F-0773006D0A80}" type="presOf" srcId="{983A055E-1461-4EA1-9B88-EC2BC56CD946}" destId="{280F4FF3-B5D2-4584-9965-5EF7010451DB}" srcOrd="0" destOrd="0" presId="urn:microsoft.com/office/officeart/2005/8/layout/radial4"/>
    <dgm:cxn modelId="{FF3671E3-C17F-4724-9661-61D45E40D7BD}" type="presOf" srcId="{20511FC7-B2D4-4477-8DA6-0056D7130500}" destId="{FAD1C326-77D2-4C1C-9502-13ACC40C6DE2}" srcOrd="0" destOrd="0" presId="urn:microsoft.com/office/officeart/2005/8/layout/radial4"/>
    <dgm:cxn modelId="{2277C5EF-0A34-4CFF-BEF8-40F59B2E53B1}" type="presOf" srcId="{3D9C6DB9-F707-4A5B-BF4C-F378D7C2916C}" destId="{08FBF781-E0F7-4BA9-9AFC-921846564397}" srcOrd="0" destOrd="0" presId="urn:microsoft.com/office/officeart/2005/8/layout/radial4"/>
    <dgm:cxn modelId="{BE91DAEF-623B-46F8-8977-342FDFD925D2}" srcId="{9F9A6DE7-881C-48C9-90C9-E0349402359A}" destId="{20511FC7-B2D4-4477-8DA6-0056D7130500}" srcOrd="3" destOrd="0" parTransId="{8105D752-9B58-46F3-84D3-3AB9A53F54CD}" sibTransId="{AE33269E-49DF-4F2E-9C03-1F9DB439870D}"/>
    <dgm:cxn modelId="{DBEB637A-7D19-4817-AC6A-32BA73F422E7}" type="presParOf" srcId="{3C83F050-A90A-433B-9839-DCAB1066BD44}" destId="{03E5488D-A153-4E38-B05B-31E13C5551B8}" srcOrd="0" destOrd="0" presId="urn:microsoft.com/office/officeart/2005/8/layout/radial4"/>
    <dgm:cxn modelId="{35AFFC38-0F0D-4B62-87D4-068E21196B38}" type="presParOf" srcId="{3C83F050-A90A-433B-9839-DCAB1066BD44}" destId="{E7D70C4C-9714-4985-9301-CBE7120DDA2D}" srcOrd="1" destOrd="0" presId="urn:microsoft.com/office/officeart/2005/8/layout/radial4"/>
    <dgm:cxn modelId="{9C24C02F-D548-4A59-B758-2411D6278766}" type="presParOf" srcId="{3C83F050-A90A-433B-9839-DCAB1066BD44}" destId="{127CFD97-F7FF-4907-BEA7-C45787FA705E}" srcOrd="2" destOrd="0" presId="urn:microsoft.com/office/officeart/2005/8/layout/radial4"/>
    <dgm:cxn modelId="{7B22509F-1CD5-4294-B1AF-CDBCE8204EC0}" type="presParOf" srcId="{3C83F050-A90A-433B-9839-DCAB1066BD44}" destId="{4FE1849D-FFEE-4EF7-9D18-8EA9EF8F23D7}" srcOrd="3" destOrd="0" presId="urn:microsoft.com/office/officeart/2005/8/layout/radial4"/>
    <dgm:cxn modelId="{D729817F-B5D2-418F-ADB5-B1C495692B94}" type="presParOf" srcId="{3C83F050-A90A-433B-9839-DCAB1066BD44}" destId="{280F4FF3-B5D2-4584-9965-5EF7010451DB}" srcOrd="4" destOrd="0" presId="urn:microsoft.com/office/officeart/2005/8/layout/radial4"/>
    <dgm:cxn modelId="{F408156C-05A3-4F7B-885E-F904238624E5}" type="presParOf" srcId="{3C83F050-A90A-433B-9839-DCAB1066BD44}" destId="{D29EECAE-D152-4067-95D1-CF9E4DC3ACD2}" srcOrd="5" destOrd="0" presId="urn:microsoft.com/office/officeart/2005/8/layout/radial4"/>
    <dgm:cxn modelId="{848A682B-75B5-4917-A4D3-6F66347E6D17}" type="presParOf" srcId="{3C83F050-A90A-433B-9839-DCAB1066BD44}" destId="{08FBF781-E0F7-4BA9-9AFC-921846564397}" srcOrd="6" destOrd="0" presId="urn:microsoft.com/office/officeart/2005/8/layout/radial4"/>
    <dgm:cxn modelId="{48C9C94C-6439-43CA-97F9-CC57CC2F3037}" type="presParOf" srcId="{3C83F050-A90A-433B-9839-DCAB1066BD44}" destId="{CB6B298E-24C1-417E-AC09-6B42A81BB255}" srcOrd="7" destOrd="0" presId="urn:microsoft.com/office/officeart/2005/8/layout/radial4"/>
    <dgm:cxn modelId="{A4E89651-5EDF-4FC4-B659-3155BD93B840}" type="presParOf" srcId="{3C83F050-A90A-433B-9839-DCAB1066BD44}" destId="{FAD1C326-77D2-4C1C-9502-13ACC40C6DE2}" srcOrd="8" destOrd="0" presId="urn:microsoft.com/office/officeart/2005/8/layout/radial4"/>
    <dgm:cxn modelId="{89153F4C-A74D-45C7-8D71-42ED6CA476E7}" type="presParOf" srcId="{3C83F050-A90A-433B-9839-DCAB1066BD44}" destId="{D1045B9C-29D8-4CC1-A96E-FD843AF78864}" srcOrd="9" destOrd="0" presId="urn:microsoft.com/office/officeart/2005/8/layout/radial4"/>
    <dgm:cxn modelId="{8067F3AC-975E-44A6-AD6E-B1952D3647A6}" type="presParOf" srcId="{3C83F050-A90A-433B-9839-DCAB1066BD44}" destId="{072216EF-CD1C-4A22-84B6-4378A49FB5A1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A57BE-3BC4-431E-91F0-ACF09D5E6642}">
      <dsp:nvSpPr>
        <dsp:cNvPr id="0" name=""/>
        <dsp:cNvSpPr/>
      </dsp:nvSpPr>
      <dsp:spPr>
        <a:xfrm>
          <a:off x="0" y="371192"/>
          <a:ext cx="2614766" cy="15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Общесистемные требования</a:t>
          </a:r>
        </a:p>
      </dsp:txBody>
      <dsp:txXfrm>
        <a:off x="0" y="371192"/>
        <a:ext cx="2614766" cy="1568859"/>
      </dsp:txXfrm>
    </dsp:sp>
    <dsp:sp modelId="{EC634B19-B05B-48B5-B72F-735AC541ECF3}">
      <dsp:nvSpPr>
        <dsp:cNvPr id="0" name=""/>
        <dsp:cNvSpPr/>
      </dsp:nvSpPr>
      <dsp:spPr>
        <a:xfrm>
          <a:off x="2876242" y="371192"/>
          <a:ext cx="2614766" cy="15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материал.-техническому обеспечению</a:t>
          </a:r>
        </a:p>
      </dsp:txBody>
      <dsp:txXfrm>
        <a:off x="2876242" y="371192"/>
        <a:ext cx="2614766" cy="1568859"/>
      </dsp:txXfrm>
    </dsp:sp>
    <dsp:sp modelId="{BD39D062-5DD2-4AFD-AE45-A6868B9F7475}">
      <dsp:nvSpPr>
        <dsp:cNvPr id="0" name=""/>
        <dsp:cNvSpPr/>
      </dsp:nvSpPr>
      <dsp:spPr>
        <a:xfrm>
          <a:off x="5752485" y="371192"/>
          <a:ext cx="2614766" cy="15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учебно-методическому обеспечению </a:t>
          </a:r>
        </a:p>
      </dsp:txBody>
      <dsp:txXfrm>
        <a:off x="5752485" y="371192"/>
        <a:ext cx="2614766" cy="1568859"/>
      </dsp:txXfrm>
    </dsp:sp>
    <dsp:sp modelId="{93B11727-994E-4230-AF12-1E05F852D63B}">
      <dsp:nvSpPr>
        <dsp:cNvPr id="0" name=""/>
        <dsp:cNvSpPr/>
      </dsp:nvSpPr>
      <dsp:spPr>
        <a:xfrm>
          <a:off x="1438121" y="2146995"/>
          <a:ext cx="2614766" cy="15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кадровым условиям</a:t>
          </a:r>
        </a:p>
      </dsp:txBody>
      <dsp:txXfrm>
        <a:off x="1438121" y="2146995"/>
        <a:ext cx="2614766" cy="1568859"/>
      </dsp:txXfrm>
    </dsp:sp>
    <dsp:sp modelId="{E7ADFC4D-C987-4D48-9BBE-811B8078C4B7}">
      <dsp:nvSpPr>
        <dsp:cNvPr id="0" name=""/>
        <dsp:cNvSpPr/>
      </dsp:nvSpPr>
      <dsp:spPr>
        <a:xfrm>
          <a:off x="4314364" y="2201529"/>
          <a:ext cx="2614766" cy="1568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финансовым условиям</a:t>
          </a:r>
        </a:p>
      </dsp:txBody>
      <dsp:txXfrm>
        <a:off x="4314364" y="2201529"/>
        <a:ext cx="2614766" cy="1568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BD63E-238B-4A3B-990F-5D6E4602A0DF}">
      <dsp:nvSpPr>
        <dsp:cNvPr id="0" name=""/>
        <dsp:cNvSpPr/>
      </dsp:nvSpPr>
      <dsp:spPr>
        <a:xfrm>
          <a:off x="3331455" y="2679318"/>
          <a:ext cx="1608307" cy="1549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Рабочее время педагогических работников </a:t>
          </a:r>
        </a:p>
      </dsp:txBody>
      <dsp:txXfrm>
        <a:off x="3566986" y="2906240"/>
        <a:ext cx="1137245" cy="1095679"/>
      </dsp:txXfrm>
    </dsp:sp>
    <dsp:sp modelId="{44B83396-A38F-4929-A520-92FF55F8D561}">
      <dsp:nvSpPr>
        <dsp:cNvPr id="0" name=""/>
        <dsp:cNvSpPr/>
      </dsp:nvSpPr>
      <dsp:spPr>
        <a:xfrm rot="10800000">
          <a:off x="1070358" y="3224896"/>
          <a:ext cx="2136736" cy="45836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6AB9D-60FA-43A1-A020-3B0F598ED05F}">
      <dsp:nvSpPr>
        <dsp:cNvPr id="0" name=""/>
        <dsp:cNvSpPr/>
      </dsp:nvSpPr>
      <dsp:spPr>
        <a:xfrm>
          <a:off x="254728" y="3003754"/>
          <a:ext cx="1631260" cy="900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Учебная (преподавательская) работа</a:t>
          </a:r>
        </a:p>
      </dsp:txBody>
      <dsp:txXfrm>
        <a:off x="281107" y="3030133"/>
        <a:ext cx="1578502" cy="847893"/>
      </dsp:txXfrm>
    </dsp:sp>
    <dsp:sp modelId="{99B2698B-7A47-4BCE-8863-E713F15D80C4}">
      <dsp:nvSpPr>
        <dsp:cNvPr id="0" name=""/>
        <dsp:cNvSpPr/>
      </dsp:nvSpPr>
      <dsp:spPr>
        <a:xfrm rot="12217226">
          <a:off x="947735" y="2361663"/>
          <a:ext cx="2427860" cy="45836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B14A9-D84E-46E8-837C-C44357D69B8B}">
      <dsp:nvSpPr>
        <dsp:cNvPr id="0" name=""/>
        <dsp:cNvSpPr/>
      </dsp:nvSpPr>
      <dsp:spPr>
        <a:xfrm>
          <a:off x="96599" y="1654128"/>
          <a:ext cx="1905678" cy="9006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Исследовательская работа</a:t>
          </a:r>
        </a:p>
      </dsp:txBody>
      <dsp:txXfrm>
        <a:off x="122978" y="1680507"/>
        <a:ext cx="1852920" cy="847893"/>
      </dsp:txXfrm>
    </dsp:sp>
    <dsp:sp modelId="{B5FB1B0A-127C-4E2C-B864-758E488708B7}">
      <dsp:nvSpPr>
        <dsp:cNvPr id="0" name=""/>
        <dsp:cNvSpPr/>
      </dsp:nvSpPr>
      <dsp:spPr>
        <a:xfrm rot="13460748">
          <a:off x="852903" y="1493652"/>
          <a:ext cx="3022937" cy="45836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2DEE1-4557-4BCD-B93A-A4418C1F58D0}">
      <dsp:nvSpPr>
        <dsp:cNvPr id="0" name=""/>
        <dsp:cNvSpPr/>
      </dsp:nvSpPr>
      <dsp:spPr>
        <a:xfrm>
          <a:off x="554954" y="309811"/>
          <a:ext cx="1457029" cy="7130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Индивидуальная работа с обучающимися</a:t>
          </a:r>
        </a:p>
      </dsp:txBody>
      <dsp:txXfrm>
        <a:off x="575839" y="330696"/>
        <a:ext cx="1415259" cy="671285"/>
      </dsp:txXfrm>
    </dsp:sp>
    <dsp:sp modelId="{7DA0A625-5965-4CDA-933C-CF0F4AEE7696}">
      <dsp:nvSpPr>
        <dsp:cNvPr id="0" name=""/>
        <dsp:cNvSpPr/>
      </dsp:nvSpPr>
      <dsp:spPr>
        <a:xfrm rot="15213881">
          <a:off x="2470072" y="1303211"/>
          <a:ext cx="2197333" cy="4583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B4A86-4C66-4461-99BC-A14722CE04BE}">
      <dsp:nvSpPr>
        <dsp:cNvPr id="0" name=""/>
        <dsp:cNvSpPr/>
      </dsp:nvSpPr>
      <dsp:spPr>
        <a:xfrm>
          <a:off x="2303312" y="134863"/>
          <a:ext cx="1909157" cy="6875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Воспитательная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работа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3449" y="155000"/>
        <a:ext cx="1868883" cy="647238"/>
      </dsp:txXfrm>
    </dsp:sp>
    <dsp:sp modelId="{75790031-DDAC-4638-BC77-93DE66F3025A}">
      <dsp:nvSpPr>
        <dsp:cNvPr id="0" name=""/>
        <dsp:cNvSpPr/>
      </dsp:nvSpPr>
      <dsp:spPr>
        <a:xfrm rot="17397273">
          <a:off x="3723198" y="1344308"/>
          <a:ext cx="2190399" cy="45836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410F3-024D-4049-9F1A-8EC17BAFCE64}">
      <dsp:nvSpPr>
        <dsp:cNvPr id="0" name=""/>
        <dsp:cNvSpPr/>
      </dsp:nvSpPr>
      <dsp:spPr>
        <a:xfrm>
          <a:off x="4530593" y="93717"/>
          <a:ext cx="1323136" cy="9006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Творческая работа</a:t>
          </a:r>
        </a:p>
      </dsp:txBody>
      <dsp:txXfrm>
        <a:off x="4556972" y="120096"/>
        <a:ext cx="1270378" cy="847893"/>
      </dsp:txXfrm>
    </dsp:sp>
    <dsp:sp modelId="{26460663-7A35-414A-BFA3-B62CFB966964}">
      <dsp:nvSpPr>
        <dsp:cNvPr id="0" name=""/>
        <dsp:cNvSpPr/>
      </dsp:nvSpPr>
      <dsp:spPr>
        <a:xfrm rot="19259192">
          <a:off x="4346508" y="1662753"/>
          <a:ext cx="2952224" cy="45836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B516D-FC7D-4292-8FB3-17872B9F451A}">
      <dsp:nvSpPr>
        <dsp:cNvPr id="0" name=""/>
        <dsp:cNvSpPr/>
      </dsp:nvSpPr>
      <dsp:spPr>
        <a:xfrm>
          <a:off x="5931976" y="392551"/>
          <a:ext cx="2492959" cy="11925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Иная работа, предусмотренная  трудовыми (должностными) обязанностями и (или) индивидуальным планом</a:t>
          </a:r>
        </a:p>
      </dsp:txBody>
      <dsp:txXfrm>
        <a:off x="5966906" y="427481"/>
        <a:ext cx="2423099" cy="1122729"/>
      </dsp:txXfrm>
    </dsp:sp>
    <dsp:sp modelId="{3843B9CF-51FB-4A25-ADED-5A26BE0E1FB0}">
      <dsp:nvSpPr>
        <dsp:cNvPr id="0" name=""/>
        <dsp:cNvSpPr/>
      </dsp:nvSpPr>
      <dsp:spPr>
        <a:xfrm rot="20329748">
          <a:off x="4928962" y="2472118"/>
          <a:ext cx="2300711" cy="45836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A9250-37E2-4575-9B19-9E9F0194769A}">
      <dsp:nvSpPr>
        <dsp:cNvPr id="0" name=""/>
        <dsp:cNvSpPr/>
      </dsp:nvSpPr>
      <dsp:spPr>
        <a:xfrm>
          <a:off x="5879130" y="1884804"/>
          <a:ext cx="2545805" cy="8020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Практическая подготовка обучающихся</a:t>
          </a:r>
        </a:p>
      </dsp:txBody>
      <dsp:txXfrm>
        <a:off x="5902623" y="1908297"/>
        <a:ext cx="2498819" cy="755107"/>
      </dsp:txXfrm>
    </dsp:sp>
    <dsp:sp modelId="{7B0A05E2-67C7-44AB-AC06-9E8A451539AB}">
      <dsp:nvSpPr>
        <dsp:cNvPr id="0" name=""/>
        <dsp:cNvSpPr/>
      </dsp:nvSpPr>
      <dsp:spPr>
        <a:xfrm>
          <a:off x="5064123" y="3224896"/>
          <a:ext cx="2136736" cy="45836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90489-90F7-4B39-8AC3-56C7F7564F0A}">
      <dsp:nvSpPr>
        <dsp:cNvPr id="0" name=""/>
        <dsp:cNvSpPr/>
      </dsp:nvSpPr>
      <dsp:spPr>
        <a:xfrm>
          <a:off x="6458880" y="2957951"/>
          <a:ext cx="1483959" cy="9922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Научная работа</a:t>
          </a:r>
        </a:p>
      </dsp:txBody>
      <dsp:txXfrm>
        <a:off x="6487942" y="2987013"/>
        <a:ext cx="1425835" cy="934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56947-8973-4A6C-9EB4-BBC72A8139E2}">
      <dsp:nvSpPr>
        <dsp:cNvPr id="0" name=""/>
        <dsp:cNvSpPr/>
      </dsp:nvSpPr>
      <dsp:spPr>
        <a:xfrm>
          <a:off x="2623475" y="720261"/>
          <a:ext cx="4957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4978" y="45720"/>
              </a:lnTo>
              <a:lnTo>
                <a:pt x="264978" y="59360"/>
              </a:lnTo>
              <a:lnTo>
                <a:pt x="495757" y="593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58190" y="763042"/>
        <a:ext cx="26326" cy="5878"/>
      </dsp:txXfrm>
    </dsp:sp>
    <dsp:sp modelId="{27FCA209-153A-44C4-BDF6-CA6B33E3C02E}">
      <dsp:nvSpPr>
        <dsp:cNvPr id="0" name=""/>
        <dsp:cNvSpPr/>
      </dsp:nvSpPr>
      <dsp:spPr>
        <a:xfrm>
          <a:off x="72002" y="0"/>
          <a:ext cx="2553272" cy="15319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ОБРАЗОВАТЕЛЬНАЯ ДЕЯТЕЛЬНОСТЬ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•Контингент, прием, выпуск, в </a:t>
          </a:r>
          <a:r>
            <a:rPr lang="ru-RU" sz="1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т.ч</a:t>
          </a: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по ТОП-50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•Целевое обучение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•Дуальное обучение 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1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002" y="0"/>
        <a:ext cx="2553272" cy="1531963"/>
      </dsp:txXfrm>
    </dsp:sp>
    <dsp:sp modelId="{1C36A737-D3C7-4620-83B3-64BEF27CAC1D}">
      <dsp:nvSpPr>
        <dsp:cNvPr id="0" name=""/>
        <dsp:cNvSpPr/>
      </dsp:nvSpPr>
      <dsp:spPr>
        <a:xfrm>
          <a:off x="5703105" y="733902"/>
          <a:ext cx="5566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665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66750" y="776682"/>
        <a:ext cx="29362" cy="5878"/>
      </dsp:txXfrm>
    </dsp:sp>
    <dsp:sp modelId="{108D96DA-E371-43F2-B821-6A2857E5818D}">
      <dsp:nvSpPr>
        <dsp:cNvPr id="0" name=""/>
        <dsp:cNvSpPr/>
      </dsp:nvSpPr>
      <dsp:spPr>
        <a:xfrm>
          <a:off x="3151632" y="13640"/>
          <a:ext cx="2553272" cy="15319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ИНФРАСТРУКТУРА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•Базовые кафедры на предприятиях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•Обновление материально-технической базы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•Общежития, пункты общественного питания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51632" y="13640"/>
        <a:ext cx="2553272" cy="1531963"/>
      </dsp:txXfrm>
    </dsp:sp>
    <dsp:sp modelId="{F2FF6E51-6D9A-4921-879E-255AA497E3FA}">
      <dsp:nvSpPr>
        <dsp:cNvPr id="0" name=""/>
        <dsp:cNvSpPr/>
      </dsp:nvSpPr>
      <dsp:spPr>
        <a:xfrm>
          <a:off x="1287743" y="1543803"/>
          <a:ext cx="6281050" cy="632454"/>
        </a:xfrm>
        <a:custGeom>
          <a:avLst/>
          <a:gdLst/>
          <a:ahLst/>
          <a:cxnLst/>
          <a:rect l="0" t="0" r="0" b="0"/>
          <a:pathLst>
            <a:path>
              <a:moveTo>
                <a:pt x="6281050" y="0"/>
              </a:moveTo>
              <a:lnTo>
                <a:pt x="6281050" y="333327"/>
              </a:lnTo>
              <a:lnTo>
                <a:pt x="0" y="333327"/>
              </a:lnTo>
              <a:lnTo>
                <a:pt x="0" y="632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70370" y="1857091"/>
        <a:ext cx="315797" cy="5878"/>
      </dsp:txXfrm>
    </dsp:sp>
    <dsp:sp modelId="{60D85AD5-143C-4BA4-A191-21AD37E105B8}">
      <dsp:nvSpPr>
        <dsp:cNvPr id="0" name=""/>
        <dsp:cNvSpPr/>
      </dsp:nvSpPr>
      <dsp:spPr>
        <a:xfrm>
          <a:off x="6292158" y="13640"/>
          <a:ext cx="2553272" cy="15319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ТРУДОУСТРОЙСТВО ВЫПУСКНИКОВ ОБРАЗОВАТЕЛЬНЫХ ПРОГРАММ СПО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•Трудоустройство выпускников, их средняя заработная плата  </a:t>
          </a:r>
        </a:p>
      </dsp:txBody>
      <dsp:txXfrm>
        <a:off x="6292158" y="13640"/>
        <a:ext cx="2553272" cy="1531963"/>
      </dsp:txXfrm>
    </dsp:sp>
    <dsp:sp modelId="{F92A9186-E2D0-4115-B746-A484B6C88F22}">
      <dsp:nvSpPr>
        <dsp:cNvPr id="0" name=""/>
        <dsp:cNvSpPr/>
      </dsp:nvSpPr>
      <dsp:spPr>
        <a:xfrm>
          <a:off x="2562579" y="2928920"/>
          <a:ext cx="5566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665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6224" y="2971700"/>
        <a:ext cx="29362" cy="5878"/>
      </dsp:txXfrm>
    </dsp:sp>
    <dsp:sp modelId="{E01C4FB8-2E2B-404A-B6D8-3A6AEC8AECAB}">
      <dsp:nvSpPr>
        <dsp:cNvPr id="0" name=""/>
        <dsp:cNvSpPr/>
      </dsp:nvSpPr>
      <dsp:spPr>
        <a:xfrm>
          <a:off x="11107" y="2208658"/>
          <a:ext cx="2553272" cy="15319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МЕЖДУНАРОДНАЯ ДЕЯТЕЛЬНОСТЬ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•Стажировки студентов за рубежом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•Обучение иностранных студентов  </a:t>
          </a:r>
        </a:p>
      </dsp:txBody>
      <dsp:txXfrm>
        <a:off x="11107" y="2208658"/>
        <a:ext cx="2553272" cy="1531963"/>
      </dsp:txXfrm>
    </dsp:sp>
    <dsp:sp modelId="{973660FB-6F4A-46CE-ACF7-2E79E5BC3CAA}">
      <dsp:nvSpPr>
        <dsp:cNvPr id="0" name=""/>
        <dsp:cNvSpPr/>
      </dsp:nvSpPr>
      <dsp:spPr>
        <a:xfrm>
          <a:off x="5670551" y="2928920"/>
          <a:ext cx="5566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6652" y="45720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  <a:tailEnd type="arrow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34196" y="2971700"/>
        <a:ext cx="29362" cy="5878"/>
      </dsp:txXfrm>
    </dsp:sp>
    <dsp:sp modelId="{FF5F94D6-2037-4895-9C93-841C3AD217B2}">
      <dsp:nvSpPr>
        <dsp:cNvPr id="0" name=""/>
        <dsp:cNvSpPr/>
      </dsp:nvSpPr>
      <dsp:spPr>
        <a:xfrm>
          <a:off x="3151632" y="2132856"/>
          <a:ext cx="2520718" cy="1683566"/>
        </a:xfrm>
        <a:prstGeom prst="rect">
          <a:avLst/>
        </a:prstGeom>
        <a:gradFill rotWithShape="1">
          <a:gsLst>
            <a:gs pos="0">
              <a:schemeClr val="accent4">
                <a:shade val="85000"/>
                <a:satMod val="130000"/>
              </a:schemeClr>
            </a:gs>
            <a:gs pos="34000">
              <a:schemeClr val="accent4">
                <a:shade val="87000"/>
                <a:satMod val="125000"/>
              </a:schemeClr>
            </a:gs>
            <a:gs pos="70000">
              <a:schemeClr val="accent4">
                <a:tint val="100000"/>
                <a:shade val="90000"/>
                <a:satMod val="130000"/>
              </a:schemeClr>
            </a:gs>
            <a:gs pos="100000">
              <a:schemeClr val="accent4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КАЧЕСТВО ПОДГОТОВКИ ВЫПУСКНИКОВ ОБРАЗОВАТЕЛЬНЫХ ПРОГРАММ СПО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  <a:effectLst/>
            </a:rPr>
            <a:t> •  Победители и призеры WS, региональных и всероссийских чемпионатов и олимпиад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  <a:effectLst/>
            </a:rPr>
            <a:t> • Сертификаты в независимых центрах оценки квалификаций, медали профессионализма  </a:t>
          </a:r>
        </a:p>
      </dsp:txBody>
      <dsp:txXfrm>
        <a:off x="3151632" y="2132856"/>
        <a:ext cx="2520718" cy="1683566"/>
      </dsp:txXfrm>
    </dsp:sp>
    <dsp:sp modelId="{854933C0-12B3-4D0F-946F-5E0D022E29B0}">
      <dsp:nvSpPr>
        <dsp:cNvPr id="0" name=""/>
        <dsp:cNvSpPr/>
      </dsp:nvSpPr>
      <dsp:spPr>
        <a:xfrm>
          <a:off x="1376559" y="3738821"/>
          <a:ext cx="6159680" cy="477251"/>
        </a:xfrm>
        <a:custGeom>
          <a:avLst/>
          <a:gdLst/>
          <a:ahLst/>
          <a:cxnLst/>
          <a:rect l="0" t="0" r="0" b="0"/>
          <a:pathLst>
            <a:path>
              <a:moveTo>
                <a:pt x="6159680" y="0"/>
              </a:moveTo>
              <a:lnTo>
                <a:pt x="6159680" y="255725"/>
              </a:lnTo>
              <a:lnTo>
                <a:pt x="0" y="255725"/>
              </a:lnTo>
              <a:lnTo>
                <a:pt x="0" y="47725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01885" y="3974508"/>
        <a:ext cx="309029" cy="5878"/>
      </dsp:txXfrm>
    </dsp:sp>
    <dsp:sp modelId="{A1573B67-3D38-4EDD-97A7-B34273D42676}">
      <dsp:nvSpPr>
        <dsp:cNvPr id="0" name=""/>
        <dsp:cNvSpPr/>
      </dsp:nvSpPr>
      <dsp:spPr>
        <a:xfrm>
          <a:off x="6259603" y="2208658"/>
          <a:ext cx="2553272" cy="15319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ФИНАНСОВО-ЭКОНОМИЧЕСКАЯ ДЕЯТЕЛЬНОСТЬ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•Объем внебюджетных средств •Заработная плата педагогических работников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•Объем доходов от образовательной деятельности •Деятельность МИП        </a:t>
          </a:r>
        </a:p>
      </dsp:txBody>
      <dsp:txXfrm>
        <a:off x="6259603" y="2208658"/>
        <a:ext cx="2553272" cy="1531963"/>
      </dsp:txXfrm>
    </dsp:sp>
    <dsp:sp modelId="{1B949E31-1E87-4A6E-830F-334420379E40}">
      <dsp:nvSpPr>
        <dsp:cNvPr id="0" name=""/>
        <dsp:cNvSpPr/>
      </dsp:nvSpPr>
      <dsp:spPr>
        <a:xfrm>
          <a:off x="2751317" y="4968734"/>
          <a:ext cx="6189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895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44555" y="5011515"/>
        <a:ext cx="32477" cy="5878"/>
      </dsp:txXfrm>
    </dsp:sp>
    <dsp:sp modelId="{DCAFB92E-A3F4-423A-816B-2C62452AD149}">
      <dsp:nvSpPr>
        <dsp:cNvPr id="0" name=""/>
        <dsp:cNvSpPr/>
      </dsp:nvSpPr>
      <dsp:spPr>
        <a:xfrm>
          <a:off x="0" y="4248472"/>
          <a:ext cx="2753117" cy="1531963"/>
        </a:xfrm>
        <a:prstGeom prst="rect">
          <a:avLst/>
        </a:prstGeom>
        <a:gradFill rotWithShape="1">
          <a:gsLst>
            <a:gs pos="0">
              <a:schemeClr val="accent4">
                <a:shade val="85000"/>
                <a:satMod val="130000"/>
              </a:schemeClr>
            </a:gs>
            <a:gs pos="34000">
              <a:schemeClr val="accent4">
                <a:shade val="87000"/>
                <a:satMod val="125000"/>
              </a:schemeClr>
            </a:gs>
            <a:gs pos="70000">
              <a:schemeClr val="accent4">
                <a:tint val="100000"/>
                <a:shade val="90000"/>
                <a:satMod val="130000"/>
              </a:schemeClr>
            </a:gs>
            <a:gs pos="100000">
              <a:schemeClr val="accent4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КАДРОВЫЙ СОСТАВ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  <a:effectLst/>
            </a:rPr>
            <a:t> •ДПО, преподавателей и мастеров ПО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  <a:effectLst/>
            </a:rPr>
            <a:t> •Преподаватели и мастера ПО из числа работников профильных предприятий – совместителей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  <a:effectLst/>
            </a:rPr>
            <a:t> •Преподаватели и мастера ПО, имеющие сертификат эксперта WS  </a:t>
          </a:r>
        </a:p>
      </dsp:txBody>
      <dsp:txXfrm>
        <a:off x="0" y="4248472"/>
        <a:ext cx="2753117" cy="1531963"/>
      </dsp:txXfrm>
    </dsp:sp>
    <dsp:sp modelId="{2EE86F21-CDDD-4DF3-8F7E-E764D85BCE5F}">
      <dsp:nvSpPr>
        <dsp:cNvPr id="0" name=""/>
        <dsp:cNvSpPr/>
      </dsp:nvSpPr>
      <dsp:spPr>
        <a:xfrm>
          <a:off x="3402670" y="4248472"/>
          <a:ext cx="2553272" cy="15319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РЕАЛИЗАЦИЯ ПРОГРАММ ДПО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•Подготовка по программам ДПП •Подготовка по программам профессионального   обучения   </a:t>
          </a:r>
        </a:p>
      </dsp:txBody>
      <dsp:txXfrm>
        <a:off x="3402670" y="4248472"/>
        <a:ext cx="2553272" cy="1531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5488D-A153-4E38-B05B-31E13C5551B8}">
      <dsp:nvSpPr>
        <dsp:cNvPr id="0" name=""/>
        <dsp:cNvSpPr/>
      </dsp:nvSpPr>
      <dsp:spPr>
        <a:xfrm>
          <a:off x="3249935" y="3564502"/>
          <a:ext cx="2259169" cy="22591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cap="none" spc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ФГОС по ТОП-50</a:t>
          </a:r>
          <a:endParaRPr lang="ru-RU" sz="3600" b="1" kern="1200" cap="none" spc="0" dirty="0">
            <a:ln w="1905"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80783" y="3895350"/>
        <a:ext cx="1597473" cy="1597473"/>
      </dsp:txXfrm>
    </dsp:sp>
    <dsp:sp modelId="{E7D70C4C-9714-4985-9301-CBE7120DDA2D}">
      <dsp:nvSpPr>
        <dsp:cNvPr id="0" name=""/>
        <dsp:cNvSpPr/>
      </dsp:nvSpPr>
      <dsp:spPr>
        <a:xfrm rot="10870192">
          <a:off x="1073563" y="4325648"/>
          <a:ext cx="2057120" cy="6438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7CFD97-F7FF-4907-BEA7-C45787FA705E}">
      <dsp:nvSpPr>
        <dsp:cNvPr id="0" name=""/>
        <dsp:cNvSpPr/>
      </dsp:nvSpPr>
      <dsp:spPr>
        <a:xfrm>
          <a:off x="672" y="3600399"/>
          <a:ext cx="2146211" cy="2052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Удельный вес </a:t>
          </a:r>
          <a:r>
            <a:rPr lang="ru-RU" sz="1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препод</a:t>
          </a:r>
          <a:r>
            <a:rPr lang="ru-R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., мастеров из числа </a:t>
          </a:r>
          <a:r>
            <a:rPr lang="ru-RU" sz="1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</a:t>
          </a:r>
          <a:r>
            <a:rPr lang="ru-R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работников, имеющих по ТОП-50 опыт работы не менее 3-х лет, не менее 25%  </a:t>
          </a:r>
        </a:p>
      </dsp:txBody>
      <dsp:txXfrm>
        <a:off x="60784" y="3660511"/>
        <a:ext cx="2025987" cy="1932137"/>
      </dsp:txXfrm>
    </dsp:sp>
    <dsp:sp modelId="{4FE1849D-FFEE-4EF7-9D18-8EA9EF8F23D7}">
      <dsp:nvSpPr>
        <dsp:cNvPr id="0" name=""/>
        <dsp:cNvSpPr/>
      </dsp:nvSpPr>
      <dsp:spPr>
        <a:xfrm rot="13556042">
          <a:off x="1724440" y="2716316"/>
          <a:ext cx="2104733" cy="6438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0F4FF3-B5D2-4584-9965-5EF7010451DB}">
      <dsp:nvSpPr>
        <dsp:cNvPr id="0" name=""/>
        <dsp:cNvSpPr/>
      </dsp:nvSpPr>
      <dsp:spPr>
        <a:xfrm>
          <a:off x="971795" y="1423596"/>
          <a:ext cx="2146211" cy="1716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Удельный вес победителей и призеров </a:t>
          </a:r>
          <a:r>
            <a:rPr lang="en-US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</a:t>
          </a: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в общей численности студентов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22083" y="1473884"/>
        <a:ext cx="2045635" cy="1616392"/>
      </dsp:txXfrm>
    </dsp:sp>
    <dsp:sp modelId="{D29EECAE-D152-4067-95D1-CF9E4DC3ACD2}">
      <dsp:nvSpPr>
        <dsp:cNvPr id="0" name=""/>
        <dsp:cNvSpPr/>
      </dsp:nvSpPr>
      <dsp:spPr>
        <a:xfrm rot="16210040">
          <a:off x="3321484" y="2053828"/>
          <a:ext cx="2129612" cy="6438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FBF781-E0F7-4BA9-9AFC-921846564397}">
      <dsp:nvSpPr>
        <dsp:cNvPr id="0" name=""/>
        <dsp:cNvSpPr/>
      </dsp:nvSpPr>
      <dsp:spPr>
        <a:xfrm>
          <a:off x="3316294" y="294838"/>
          <a:ext cx="2146211" cy="2032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Численность студентов, участвующих в национальных чемпионатах </a:t>
          </a:r>
          <a:r>
            <a:rPr lang="en-US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</a:t>
          </a:r>
          <a:r>
            <a:rPr lang="ru-RU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конкурсах профмастерства, олимпиадах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75816" y="354360"/>
        <a:ext cx="2027167" cy="1913194"/>
      </dsp:txXfrm>
    </dsp:sp>
    <dsp:sp modelId="{CB6B298E-24C1-417E-AC09-6B42A81BB255}">
      <dsp:nvSpPr>
        <dsp:cNvPr id="0" name=""/>
        <dsp:cNvSpPr/>
      </dsp:nvSpPr>
      <dsp:spPr>
        <a:xfrm rot="18858440">
          <a:off x="4935393" y="2717884"/>
          <a:ext cx="2117749" cy="6438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D1C326-77D2-4C1C-9502-13ACC40C6DE2}">
      <dsp:nvSpPr>
        <dsp:cNvPr id="0" name=""/>
        <dsp:cNvSpPr/>
      </dsp:nvSpPr>
      <dsp:spPr>
        <a:xfrm>
          <a:off x="5660794" y="1423596"/>
          <a:ext cx="2146211" cy="17169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85000"/>
                <a:satMod val="130000"/>
              </a:schemeClr>
            </a:gs>
            <a:gs pos="34000">
              <a:schemeClr val="accent3">
                <a:shade val="87000"/>
                <a:satMod val="125000"/>
              </a:schemeClr>
            </a:gs>
            <a:gs pos="70000">
              <a:schemeClr val="accent3">
                <a:tint val="100000"/>
                <a:shade val="90000"/>
                <a:satMod val="130000"/>
              </a:schemeClr>
            </a:gs>
            <a:gs pos="100000">
              <a:schemeClr val="accent3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Удельный вес профессий и специальностей, по которым внедрена ГИА в форме демонстрац. Экзамена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11082" y="1473884"/>
        <a:ext cx="2045635" cy="1616392"/>
      </dsp:txXfrm>
    </dsp:sp>
    <dsp:sp modelId="{D1045B9C-29D8-4CC1-A96E-FD843AF78864}">
      <dsp:nvSpPr>
        <dsp:cNvPr id="0" name=""/>
        <dsp:cNvSpPr/>
      </dsp:nvSpPr>
      <dsp:spPr>
        <a:xfrm rot="21530225">
          <a:off x="5629446" y="4325713"/>
          <a:ext cx="2075790" cy="6438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2216EF-CD1C-4A22-84B6-4378A49FB5A1}">
      <dsp:nvSpPr>
        <dsp:cNvPr id="0" name=""/>
        <dsp:cNvSpPr/>
      </dsp:nvSpPr>
      <dsp:spPr>
        <a:xfrm>
          <a:off x="6631917" y="3768096"/>
          <a:ext cx="2146211" cy="17169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Удельный вес профессий и специальностей ТОП-50 от общего числа реализуемых профессий и специальностей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82205" y="3818384"/>
        <a:ext cx="2045635" cy="161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84A215-17C2-4194-BC7C-EAB4BEC2F517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C7D403-1861-4993-AE59-FE13C84CF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0179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180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030F16-F751-4ED6-849B-F4150F0E64C2}" type="datetime8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4/12/2018 2:15 AM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181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cs typeface="Arial" charset="0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cs typeface="Arial" charset="0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>
                <a:solidFill>
                  <a:srgbClr val="000000"/>
                </a:solidFill>
                <a:cs typeface="Arial" charset="0"/>
              </a:rPr>
            </a:br>
            <a:r>
              <a:rPr lang="en-US">
                <a:solidFill>
                  <a:srgbClr val="000000"/>
                </a:solidFill>
                <a:cs typeface="Arial" charset="0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18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7E836B-ECE9-495F-B880-1D455AF55DF1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6B57-8CD3-461F-B128-355E3952BB07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C94EE-7695-40BF-8377-C518C897F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AC3D2-36E6-4B66-9235-E1B3CAFF42C9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0075E-01F7-4B2A-A822-0AF252ED6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79B9-4D5C-4956-8A98-F7AF0B959211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661F8-9F1E-4AB7-B847-B1716AB78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4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51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643F-8F26-445B-BC53-DE4346A498EF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D5FAA-AE7D-4A93-A633-4B9390E2F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7F64-B69C-4608-A597-45356E4B730F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FE25-2BAB-4E0A-85A0-1886EB61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FE80-5827-44AB-AF24-DB77173CAEF8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069E6-A078-42F1-984E-1A3533506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12F6-CABA-4D19-A1AF-58C7E1B33691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E151-2DFB-47B4-8014-0CB8B41CA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632A-50B8-4FC5-A8EA-BEDA8017E889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E174-8C64-43C0-9A53-B3121C4DB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609E3-EF5E-4C28-98F0-E8EA18D8FFBC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17F8-8BDD-43D7-B432-08EBC9A5B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0488E-7B46-486C-9EF2-2211BFF50906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6DE3-6B16-46CC-99E1-8E5F81535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AD60-9F75-44BC-ACBA-BE2F2551E958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48E99-791F-457F-BA6B-16C4A43C9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B964-F5EF-47A9-A4BA-0B0A4B151163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803D9-EA61-4547-A8C1-AB709AD9C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2A6B9-0387-4C3B-85E1-3D262FD095DA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20592-388E-4A57-93E1-DE522846F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2D321-AAAF-49A6-8E88-C084CA88DFFE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6E43-0FED-48F2-899F-C2143861B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B42D8-79DC-46D7-ACB3-B55773173B60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97B83-D706-4659-8441-1E8729868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C7984-B784-4070-80BC-8F0BB7EEEFF1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DF35E-3136-49A3-8C3F-031D2052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BE25-946A-455B-9BC6-1D983F3B28DF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70CC-AC10-4B19-BE0E-C314DF9C6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81E0-5A31-49E3-A070-65CA328EB9D2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B4076-FF50-4CF2-8FC6-59F4A35CC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B1C2-9987-4340-94AC-A319989E99C6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84BA-5E6C-49A6-AEF8-C702A9F7B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FFBF-8B91-4E5F-9082-1484807247DA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01468-019F-4728-BD0B-F7E1974D8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5AE6FA9-E2A6-4320-8517-84323243A806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519648-3993-46BA-A62D-B6785A9C8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20EF7-1FF7-4C45-AC18-0217C383708C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CF93-898C-4907-9EF0-60F63093B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B6D1A3-07DB-4E87-96B2-87A3ECE2EA27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AE8FD6-13B7-473C-B47C-D18D539A5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29" r:id="rId2"/>
    <p:sldLayoutId id="2147483746" r:id="rId3"/>
    <p:sldLayoutId id="2147483730" r:id="rId4"/>
    <p:sldLayoutId id="2147483731" r:id="rId5"/>
    <p:sldLayoutId id="2147483732" r:id="rId6"/>
    <p:sldLayoutId id="2147483747" r:id="rId7"/>
    <p:sldLayoutId id="2147483748" r:id="rId8"/>
    <p:sldLayoutId id="2147483749" r:id="rId9"/>
    <p:sldLayoutId id="2147483733" r:id="rId10"/>
    <p:sldLayoutId id="2147483750" r:id="rId11"/>
    <p:sldLayoutId id="2147483751" r:id="rId12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64282-8554-4C50-92BD-46AB4FECEC6E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6B1397-1B34-4C03-B007-6A718A5D3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1">
                <a:lumMod val="5000"/>
                <a:lumOff val="9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Требования к условиям реализации образовательных программ ФГОС ТОП-50 в области: Искусство, дизайн и сфера услуг </a:t>
            </a:r>
            <a:endParaRPr lang="ru-RU" sz="1100" b="1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7651" name="Picture 2" descr="https://avatars.mds.yandex.net/get-altay/236825/2a0000015dcb6c3e1b7537837b7616440776/X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33363"/>
            <a:ext cx="554037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extLst/>
          </p:cNvPr>
          <p:cNvSpPr/>
          <p:nvPr/>
        </p:nvSpPr>
        <p:spPr>
          <a:xfrm>
            <a:off x="1054100" y="74613"/>
            <a:ext cx="3889375" cy="842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2060"/>
                </a:solidFill>
              </a:rPr>
              <a:t>Московский Политехнический университет</a:t>
            </a: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0100" y="188913"/>
            <a:ext cx="1771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>
            <a:extLst/>
          </p:cNvPr>
          <p:cNvSpPr/>
          <p:nvPr/>
        </p:nvSpPr>
        <p:spPr>
          <a:xfrm>
            <a:off x="812800" y="5195888"/>
            <a:ext cx="7308850" cy="996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Царькова</a:t>
            </a:r>
            <a:r>
              <a:rPr lang="ru-RU" b="1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 Елена Анатольевна, зам. начальника Центра развития профессионального образования ФГБОУ ВО Московский Политех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138" y="476250"/>
            <a:ext cx="3951287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Было в ТОП-50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64050" y="436563"/>
            <a:ext cx="4392613" cy="5762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Стало в актуализированных ФГОС СПО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7175" y="1449388"/>
            <a:ext cx="3862388" cy="488632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Доля педагогических работников</a:t>
            </a:r>
            <a:r>
              <a:rPr lang="ru-RU" b="1">
                <a:solidFill>
                  <a:srgbClr val="800000"/>
                </a:solidFill>
                <a:cs typeface="Arial" charset="0"/>
              </a:rPr>
              <a:t>, обеспечивающих освоение обучающимися профессиональных модулей, </a:t>
            </a: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имеющих опыт деятельности не менее 3 лет </a:t>
            </a:r>
            <a:r>
              <a:rPr lang="ru-RU" b="1">
                <a:solidFill>
                  <a:srgbClr val="800000"/>
                </a:solidFill>
                <a:cs typeface="Arial" charset="0"/>
              </a:rPr>
              <a:t>в организациях по соответствующей области профессиональной деятельности, указанной в ФГОС СПО, в общем числе педагогических работников, реализующих образовательную программу, должна быть </a:t>
            </a: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не менее 25 процентов</a:t>
            </a:r>
            <a:r>
              <a:rPr lang="ru-RU" b="1">
                <a:solidFill>
                  <a:srgbClr val="800000"/>
                </a:solidFill>
                <a:cs typeface="Arial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11713" y="1479550"/>
            <a:ext cx="4332287" cy="472281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42900">
              <a:spcBef>
                <a:spcPct val="20000"/>
              </a:spcBef>
              <a:buFont typeface="Wingdings" pitchFamily="2" charset="2"/>
              <a:buChar char="ü"/>
            </a:pP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Доля педагогических работников </a:t>
            </a:r>
            <a:r>
              <a:rPr lang="ru-RU" b="1">
                <a:solidFill>
                  <a:srgbClr val="800000"/>
                </a:solidFill>
                <a:cs typeface="Arial" charset="0"/>
              </a:rPr>
              <a:t>(в приведенных к целочисленным значениям ставок), имеющих опыт деятельности не менее 3 лет в организациях, направление деятельности которых соответствует области профессиональной деятельности, указанной в пункте 1.5 настоящего ФГОС СПО, </a:t>
            </a: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в общем числе педагогических работников, обеспечивающих освоение обучающимися ПМ образовательной программы, должна быть не менее 25 процентов</a:t>
            </a:r>
          </a:p>
        </p:txBody>
      </p:sp>
      <p:sp>
        <p:nvSpPr>
          <p:cNvPr id="7" name="Не равно 6"/>
          <p:cNvSpPr/>
          <p:nvPr/>
        </p:nvSpPr>
        <p:spPr>
          <a:xfrm>
            <a:off x="4067175" y="3824288"/>
            <a:ext cx="504825" cy="396875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22325" y="263525"/>
            <a:ext cx="7543800" cy="8477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4400" b="1">
                <a:solidFill>
                  <a:srgbClr val="C00000"/>
                </a:solidFill>
              </a:rPr>
              <a:t>Профессиональный  стандарт</a:t>
            </a:r>
            <a:r>
              <a:rPr lang="ru-RU" b="1">
                <a:solidFill>
                  <a:srgbClr val="C00000"/>
                </a:solidFill>
              </a:rPr>
              <a:t> </a:t>
            </a:r>
            <a:endParaRPr lang="ru-RU"/>
          </a:p>
        </p:txBody>
      </p:sp>
      <p:sp>
        <p:nvSpPr>
          <p:cNvPr id="3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812800" y="1457325"/>
            <a:ext cx="7543800" cy="4403725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marL="91440" indent="-91440" algn="ctr" fontAlgn="auto">
              <a:defRPr/>
            </a:pPr>
            <a:r>
              <a:rPr lang="ru-RU" sz="4000" b="1" spc="-50" dirty="0">
                <a:solidFill>
                  <a:srgbClr val="C00000"/>
                </a:solidFill>
                <a:ea typeface="+mj-ea"/>
                <a:cs typeface="+mj-cs"/>
              </a:rPr>
              <a:t>"Педагог профессионального обучения, профессионального образования и дополнительного профессионального образования" </a:t>
            </a:r>
          </a:p>
          <a:p>
            <a:pPr marL="91440" indent="-91440" algn="ctr" fontAlgn="auto">
              <a:defRPr/>
            </a:pPr>
            <a:r>
              <a:rPr lang="ru-RU" sz="4000" b="1" spc="-50" dirty="0">
                <a:solidFill>
                  <a:srgbClr val="C00000"/>
                </a:solidFill>
                <a:ea typeface="+mj-ea"/>
                <a:cs typeface="+mj-cs"/>
              </a:rPr>
              <a:t>(Приказ Минтруда России от 08.09.2015 N 608н)</a:t>
            </a:r>
            <a:br>
              <a:rPr lang="ru-RU" sz="4000" b="1" spc="-50" dirty="0">
                <a:solidFill>
                  <a:srgbClr val="C00000"/>
                </a:solidFill>
                <a:ea typeface="+mj-ea"/>
                <a:cs typeface="+mj-cs"/>
              </a:rPr>
            </a:b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25964304"/>
              </p:ext>
            </p:extLst>
          </p:nvPr>
        </p:nvGraphicFramePr>
        <p:xfrm>
          <a:off x="467544" y="2104845"/>
          <a:ext cx="8424936" cy="4244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67544" y="976728"/>
            <a:ext cx="8424936" cy="10895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 typeface="ＭＳ Ｐゴシック" pitchFamily="34" charset="-128"/>
              <a:buNone/>
            </a:pPr>
            <a:r>
              <a:rPr lang="ru-RU" sz="1600" b="1">
                <a:solidFill>
                  <a:srgbClr val="000000"/>
                </a:solidFill>
                <a:cs typeface="Arial" charset="0"/>
              </a:rPr>
              <a:t>В рабочее время включаются все виды педагогической работы, как аудиторной (уроки), так и неаудиторной (методической, воспитательной, и иной) (ч. 6 ст. 47 Федерального закона «Об образовании в РФ», п. 1 примечаний к приложению 1 приказа Минобрнауки России № 1601)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1013" y="341313"/>
            <a:ext cx="78898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cs typeface="+mn-cs"/>
              </a:rPr>
              <a:t>Рабочее время педагогических работников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78" name="Group 66"/>
          <p:cNvGraphicFramePr>
            <a:graphicFrameLocks noGrp="1"/>
          </p:cNvGraphicFramePr>
          <p:nvPr/>
        </p:nvGraphicFramePr>
        <p:xfrm>
          <a:off x="254000" y="944563"/>
          <a:ext cx="8726488" cy="5744085"/>
        </p:xfrm>
        <a:graphic>
          <a:graphicData uri="http://schemas.openxmlformats.org/drawingml/2006/table">
            <a:tbl>
              <a:tblPr/>
              <a:tblGrid>
                <a:gridCol w="45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1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8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9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Обобщенные трудовые функции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Трудовые функции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код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уровень квалификации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код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уровень (подуровень) квалификации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Преподавание по программам профессионального обучения, среднего профессионального образования (СПО) и дополнительным профессиональным программам (ДПП), ориентированным на соответствующий уровень квалификации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Организация учебной деятельности обучающихся по освоению учебных предметов, курсов, дисциплин (модулей) программ профессионального обучения, СПО и (или) ДПП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A/01.6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6.1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Педагогический контроль и оценка освоения образовательной программы профессионального обучения, СПО и (или) ДПП в процессе промежуточной и итоговой аттестации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A/02.6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6.1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Разработка программно-методического обеспечения учебных предметов, курсов, дисциплин (модулей) программ профессионального обучения, СПО и (или) ДПП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A/03.6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6.2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7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Организация и проведение учебно-производственного процесса при реализации образовательных программ различного уровня и направленности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Организация учебно-производственной деятельности обучающихся по освоению программ профессионального обучения и (или) программ подготовки квалифицированных рабочих, служащих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B/01.6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6.1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Педагогический контроль и оценка освоения квалификации рабочего, служащего в процессе учебно-производственной деятельности обучающихся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B/02.6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6.1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Разработка программно-методического обеспечения учебно-производственного процесса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B/03.6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6.2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Организационно-педагогическое сопровождение группы (курса) обучающихся по программам СПО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Создание педагогических условий для развития группы (курса) обучающихся по программам СПО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C/01.6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6.1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7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Социально-педагогическая поддержка обучающихся по программам СПО в образовательной деятельности и профессионально-личностном развитии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C/02.6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6.1</a:t>
                      </a:r>
                      <a:endParaRPr kumimoji="0" lang="ru-RU" sz="1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8973" name="Rectangle 1"/>
          <p:cNvSpPr>
            <a:spLocks noChangeArrowheads="1"/>
          </p:cNvSpPr>
          <p:nvPr/>
        </p:nvSpPr>
        <p:spPr bwMode="auto">
          <a:xfrm>
            <a:off x="254000" y="206375"/>
            <a:ext cx="8140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 eaLnBrk="0" hangingPunct="0"/>
            <a:r>
              <a:rPr lang="ru-RU" altLang="ru-RU">
                <a:solidFill>
                  <a:srgbClr val="000000"/>
                </a:solidFill>
                <a:cs typeface="Times New Roman" pitchFamily="18" charset="0"/>
              </a:rPr>
              <a:t>II. Описание трудовых функций, входящих в профессиональный стандарт</a:t>
            </a:r>
          </a:p>
          <a:p>
            <a:pPr defTabSz="914400" eaLnBrk="0" hangingPunct="0"/>
            <a:r>
              <a:rPr lang="ru-RU" altLang="ru-RU">
                <a:solidFill>
                  <a:srgbClr val="000000"/>
                </a:solidFill>
                <a:cs typeface="Times New Roman" pitchFamily="18" charset="0"/>
              </a:rPr>
              <a:t> (функциональная карта вида   профессиональной деятельности)</a:t>
            </a:r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038" y="971550"/>
            <a:ext cx="8289925" cy="19446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</a:rPr>
              <a:t>Профессиональный  стандарт  "Педагог профессионального обучения, профессионального образования и дополнительного профессионального образования" (Приказ Минтруда России от 08.09.2015 N 608н)</a:t>
            </a:r>
            <a:br>
              <a:rPr lang="ru-RU" sz="2800" b="1" dirty="0">
                <a:solidFill>
                  <a:srgbClr val="C00000"/>
                </a:solidFill>
                <a:latin typeface="+mn-lt"/>
              </a:rPr>
            </a:b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38" y="2916238"/>
            <a:ext cx="8856662" cy="3527425"/>
          </a:xfrm>
        </p:spPr>
        <p:txBody>
          <a:bodyPr rtlCol="0">
            <a:noAutofit/>
          </a:bodyPr>
          <a:lstStyle/>
          <a:p>
            <a:pPr marL="114300" indent="0" fontAlgn="auto">
              <a:buFont typeface="Calibri" pitchFamily="34" charset="0"/>
              <a:buNone/>
              <a:defRPr/>
            </a:pPr>
            <a:r>
              <a:rPr lang="ru-RU" sz="3600" u="sng" dirty="0">
                <a:solidFill>
                  <a:srgbClr val="0070C0"/>
                </a:solidFill>
              </a:rPr>
              <a:t>Уровень квалификации 6.</a:t>
            </a:r>
          </a:p>
          <a:p>
            <a:pPr marL="91440" indent="-91440" fontAlgn="auto">
              <a:defRPr/>
            </a:pP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ОТФ А. 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Преподавание по программам профессионального обучения, среднего профессионального образования (СПО) и дополнительным профессиональным программам (ДПП), ориентированным на соответствующий уровень квалификации</a:t>
            </a:r>
          </a:p>
          <a:p>
            <a:pPr marL="0" indent="0" fontAlgn="auto">
              <a:buFont typeface="Calibri" pitchFamily="34" charset="0"/>
              <a:buNone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Font typeface="Calibri" pitchFamily="34" charset="0"/>
              <a:buNone/>
              <a:defRPr/>
            </a:pP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sz="3600" dirty="0">
              <a:solidFill>
                <a:srgbClr val="0070C0"/>
              </a:solidFill>
            </a:endParaRPr>
          </a:p>
          <a:p>
            <a:pPr marL="91440" indent="-91440" fontAlgn="auto">
              <a:defRPr/>
            </a:pP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Профессиональный  стандарт  "Педагог профессионального обучения, профессионального образования и дополнительного профессионального образования" (Приказ Минтруда России от 08.09.2015 N 608н)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700213"/>
            <a:ext cx="8713787" cy="4525962"/>
          </a:xfrm>
        </p:spPr>
        <p:txBody>
          <a:bodyPr rtlCol="0">
            <a:noAutofit/>
          </a:bodyPr>
          <a:lstStyle/>
          <a:p>
            <a:pPr marL="0" indent="0" fontAlgn="auto">
              <a:buFont typeface="Calibri" pitchFamily="34" charset="0"/>
              <a:buNone/>
              <a:defRPr/>
            </a:pPr>
            <a:r>
              <a:rPr lang="ru-RU" b="1" u="sng" dirty="0">
                <a:solidFill>
                  <a:srgbClr val="0070C0"/>
                </a:solidFill>
              </a:rPr>
              <a:t>Требование к образованию и обучению </a:t>
            </a:r>
            <a:r>
              <a:rPr lang="ru-RU" sz="1800" dirty="0">
                <a:solidFill>
                  <a:prstClr val="black"/>
                </a:solidFill>
              </a:rPr>
              <a:t>: </a:t>
            </a:r>
            <a:r>
              <a:rPr lang="ru-RU" sz="1800" u="sng" dirty="0">
                <a:solidFill>
                  <a:prstClr val="black"/>
                </a:solidFill>
              </a:rPr>
              <a:t>СПО</a:t>
            </a:r>
            <a:r>
              <a:rPr lang="ru-RU" sz="1800" dirty="0">
                <a:solidFill>
                  <a:prstClr val="black"/>
                </a:solidFill>
              </a:rPr>
              <a:t> - программы подготовки специалистов среднего звена или </a:t>
            </a:r>
            <a:r>
              <a:rPr lang="ru-RU" sz="1800" u="sng" dirty="0">
                <a:solidFill>
                  <a:prstClr val="black"/>
                </a:solidFill>
              </a:rPr>
              <a:t>ВО</a:t>
            </a:r>
            <a:r>
              <a:rPr lang="ru-RU" sz="1800" dirty="0">
                <a:solidFill>
                  <a:prstClr val="black"/>
                </a:solidFill>
              </a:rPr>
              <a:t> - </a:t>
            </a:r>
            <a:r>
              <a:rPr lang="ru-RU" sz="1800" dirty="0" err="1">
                <a:solidFill>
                  <a:prstClr val="black"/>
                </a:solidFill>
              </a:rPr>
              <a:t>бакалавриат</a:t>
            </a:r>
            <a:r>
              <a:rPr lang="ru-RU" sz="1800" dirty="0">
                <a:solidFill>
                  <a:prstClr val="black"/>
                </a:solidFill>
              </a:rPr>
              <a:t>, направленность (профиль) которого, как правило, соответствует преподаваемому учебному предмету, курсу, дисциплине (модулю) ДПО  на базе СПО (программ подготовки специалистов среднего звена) или ВО (</a:t>
            </a:r>
            <a:r>
              <a:rPr lang="ru-RU" sz="1800" dirty="0" err="1">
                <a:solidFill>
                  <a:prstClr val="black"/>
                </a:solidFill>
              </a:rPr>
              <a:t>бакалавриата</a:t>
            </a:r>
            <a:r>
              <a:rPr lang="ru-RU" sz="1800" dirty="0">
                <a:solidFill>
                  <a:prstClr val="black"/>
                </a:solidFill>
              </a:rPr>
              <a:t>) профессиональная переподготовка, направленность (профиль) которой соответствует преподаваемому учебному предмету, курсу, дисциплине (модулю). </a:t>
            </a:r>
            <a:r>
              <a:rPr lang="ru-RU" sz="1800" b="1" dirty="0">
                <a:solidFill>
                  <a:srgbClr val="C00000"/>
                </a:solidFill>
              </a:rPr>
              <a:t>При отсутствии педагогического образования - дополнительное профессиональное образование в области профессионального образования и (или) профессионального обучения; дополнительная профессиональная программа может быть освоена после трудоустройства. </a:t>
            </a:r>
            <a:r>
              <a:rPr lang="ru-RU" sz="1800" dirty="0">
                <a:solidFill>
                  <a:prstClr val="black"/>
                </a:solidFill>
              </a:rPr>
              <a:t>Для преподавания дисциплин (модулей) профессионального учебного цикла программ СПО обязательно обучение по дополнительным профессиональным программам - программам ПК, в том числе в форме стажировки в профильных организациях не реже одного раза в 3 года. Педагогические работники обязаны проходить в установленном Законодательством РФ порядке обучение и проверку знаний и навыков в области охраны труда. Рекомендуется обучение по дополнительным профессиональным программам по профилю педагогической деятельности не реже одного раза в 3 года.</a:t>
            </a:r>
          </a:p>
          <a:p>
            <a:pPr marL="91440" indent="-91440" fontAlgn="auto">
              <a:defRPr/>
            </a:pP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3889375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defRPr/>
            </a:pPr>
            <a:r>
              <a:rPr lang="ru-RU" sz="2800" b="1" u="sng" dirty="0">
                <a:solidFill>
                  <a:schemeClr val="tx1"/>
                </a:solidFill>
              </a:rPr>
              <a:t>Требования к практическому опыту: </a:t>
            </a:r>
          </a:p>
          <a:p>
            <a:pPr marL="0" indent="0" fontAlgn="auto">
              <a:buFont typeface="Calibri" pitchFamily="34" charset="0"/>
              <a:buNone/>
              <a:defRPr/>
            </a:pPr>
            <a:r>
              <a:rPr lang="ru-RU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работы </a:t>
            </a:r>
            <a:r>
              <a:rPr lang="ru-RU" sz="2800" dirty="0">
                <a:solidFill>
                  <a:schemeClr val="tx1"/>
                </a:solidFill>
              </a:rPr>
              <a:t>в области профессиональной деятельности, осваиваемой обучающимися и (или) соответствующей преподаваемому учебному предмету, курсу, дисциплине (модулю) </a:t>
            </a:r>
            <a:r>
              <a:rPr lang="ru-RU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обязателен</a:t>
            </a:r>
            <a:r>
              <a:rPr lang="ru-RU" sz="2800" dirty="0">
                <a:solidFill>
                  <a:schemeClr val="tx1"/>
                </a:solidFill>
              </a:rPr>
              <a:t> для преподавания по профессиональному учебному циклу программ среднего профессионального образования и при несоответствии направленности (профиля) образования преподаваемому учебному предмету, курсу, дисциплине (модулю)</a:t>
            </a:r>
          </a:p>
          <a:p>
            <a:pPr marL="91440" indent="-91440" fontAlgn="auto"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1986" name="Заголовок 1"/>
          <p:cNvSpPr txBox="1">
            <a:spLocks/>
          </p:cNvSpPr>
          <p:nvPr/>
        </p:nvSpPr>
        <p:spPr bwMode="auto">
          <a:xfrm>
            <a:off x="609600" y="427038"/>
            <a:ext cx="8229600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ru-RU" sz="2400" b="1">
                <a:solidFill>
                  <a:srgbClr val="C00000"/>
                </a:solidFill>
                <a:latin typeface="Calibri Light" pitchFamily="34" charset="0"/>
              </a:rPr>
              <a:t>Профессиональный  стандарт  "Педагог профессионального обучения, профессионального образования и дополнительного профессионального образования" </a:t>
            </a:r>
          </a:p>
          <a:p>
            <a:pPr algn="ctr" defTabSz="914400"/>
            <a:r>
              <a:rPr lang="ru-RU" sz="2400" b="1">
                <a:solidFill>
                  <a:srgbClr val="C00000"/>
                </a:solidFill>
                <a:latin typeface="Calibri Light" pitchFamily="34" charset="0"/>
              </a:rPr>
              <a:t>(Приказ Минтруда России от 08.09.2015 N 608н)</a:t>
            </a:r>
            <a:br>
              <a:rPr lang="ru-RU" sz="2400" b="1">
                <a:solidFill>
                  <a:srgbClr val="C00000"/>
                </a:solidFill>
                <a:latin typeface="Calibri Light" pitchFamily="34" charset="0"/>
              </a:rPr>
            </a:br>
            <a:endParaRPr lang="ru-RU" sz="2400"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90688"/>
            <a:ext cx="8229600" cy="4525962"/>
          </a:xfrm>
        </p:spPr>
        <p:txBody>
          <a:bodyPr rtlCol="0">
            <a:noAutofit/>
          </a:bodyPr>
          <a:lstStyle/>
          <a:p>
            <a:pPr marL="114300" indent="0" fontAlgn="auto">
              <a:buClr>
                <a:srgbClr val="FE8637"/>
              </a:buClr>
              <a:buFont typeface="Calibri" pitchFamily="34" charset="0"/>
              <a:buNone/>
              <a:defRPr/>
            </a:pPr>
            <a:r>
              <a:rPr lang="ru-RU" sz="2400" b="1" u="sng" dirty="0">
                <a:solidFill>
                  <a:srgbClr val="0070C0"/>
                </a:solidFill>
              </a:rPr>
              <a:t>Уровень квалификации 6.</a:t>
            </a:r>
          </a:p>
          <a:p>
            <a:pPr marL="91440" indent="-91440" fontAlgn="auto">
              <a:defRPr/>
            </a:pPr>
            <a:r>
              <a:rPr lang="ru-RU" sz="2400" b="1" dirty="0">
                <a:solidFill>
                  <a:prstClr val="black"/>
                </a:solidFill>
              </a:rPr>
              <a:t>ОТФ В. </a:t>
            </a:r>
            <a:r>
              <a:rPr lang="ru-RU" sz="2400" b="1" dirty="0">
                <a:solidFill>
                  <a:srgbClr val="7030A0"/>
                </a:solidFill>
              </a:rPr>
              <a:t>Организация и проведение учебно-производственного процесса при реализации образовательных программ различного уровня и направленности</a:t>
            </a:r>
          </a:p>
          <a:p>
            <a:pPr marL="91440" indent="-91440" fontAlgn="auto">
              <a:defRPr/>
            </a:pPr>
            <a:r>
              <a:rPr lang="ru-RU" sz="2400" b="1" u="sng" dirty="0">
                <a:solidFill>
                  <a:srgbClr val="0070C0"/>
                </a:solidFill>
              </a:rPr>
              <a:t>Требование к образованию и обучению:  </a:t>
            </a:r>
          </a:p>
          <a:p>
            <a:pPr marL="0" indent="0" fontAlgn="auto">
              <a:buFont typeface="Calibri" pitchFamily="34" charset="0"/>
              <a:buNone/>
              <a:defRPr/>
            </a:pPr>
            <a:r>
              <a:rPr lang="ru-RU" sz="2400" b="1" i="1" u="sng" dirty="0">
                <a:solidFill>
                  <a:schemeClr val="tx1"/>
                </a:solidFill>
              </a:rPr>
              <a:t>аналогичны ОТФ А</a:t>
            </a:r>
            <a:endParaRPr lang="ru-RU" sz="2400" b="1" i="1" dirty="0">
              <a:solidFill>
                <a:schemeClr val="tx1"/>
              </a:solidFill>
            </a:endParaRPr>
          </a:p>
          <a:p>
            <a:pPr marL="114300" indent="0" fontAlgn="auto">
              <a:buClr>
                <a:srgbClr val="FE8637"/>
              </a:buClr>
              <a:buFont typeface="Calibri" pitchFamily="34" charset="0"/>
              <a:buNone/>
              <a:defRPr/>
            </a:pPr>
            <a:r>
              <a:rPr lang="ru-RU" sz="2400" b="1" u="sng" dirty="0">
                <a:solidFill>
                  <a:srgbClr val="0070C0"/>
                </a:solidFill>
              </a:rPr>
              <a:t>Требования к практическому опыту: </a:t>
            </a:r>
          </a:p>
          <a:p>
            <a:pPr marL="91440" indent="-91440" fontAlgn="auto">
              <a:defRPr/>
            </a:pPr>
            <a:r>
              <a:rPr lang="ru-RU" sz="2400" b="1" dirty="0">
                <a:solidFill>
                  <a:prstClr val="black"/>
                </a:solidFill>
              </a:rPr>
              <a:t>обязателен    опыт    работы    в     области     профессиональной     деятельности, осваиваемой обучающимися</a:t>
            </a:r>
          </a:p>
          <a:p>
            <a:pPr marL="91440" indent="-91440" fontAlgn="auto"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 marL="91440" indent="-91440" fontAlgn="auto"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Профессиональный  стандарт  "Педагог профессионального обучения, профессионального образования и дополнительного профессионального образования"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(Приказ Минтруда России от 08.09.2015 N 608н)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773238"/>
            <a:ext cx="8445500" cy="4886325"/>
          </a:xfrm>
        </p:spPr>
        <p:txBody>
          <a:bodyPr rtlCol="0">
            <a:noAutofit/>
          </a:bodyPr>
          <a:lstStyle/>
          <a:p>
            <a:pPr marL="114300" indent="0" fontAlgn="auto">
              <a:buClr>
                <a:srgbClr val="FE8637"/>
              </a:buClr>
              <a:buFont typeface="Calibri" pitchFamily="34" charset="0"/>
              <a:buNone/>
              <a:defRPr/>
            </a:pPr>
            <a:r>
              <a:rPr lang="ru-RU" b="1" u="sng" dirty="0">
                <a:solidFill>
                  <a:srgbClr val="0070C0"/>
                </a:solidFill>
              </a:rPr>
              <a:t>Уровень квалификации 6.</a:t>
            </a:r>
          </a:p>
          <a:p>
            <a:pPr marL="91440" indent="-91440" fontAlgn="auto">
              <a:defRPr/>
            </a:pPr>
            <a:r>
              <a:rPr lang="ru-RU" b="1" dirty="0">
                <a:solidFill>
                  <a:prstClr val="black"/>
                </a:solidFill>
              </a:rPr>
              <a:t>ОТФ С. </a:t>
            </a:r>
            <a:r>
              <a:rPr lang="ru-RU" b="1" dirty="0">
                <a:solidFill>
                  <a:srgbClr val="7030A0"/>
                </a:solidFill>
              </a:rPr>
              <a:t>Организационно-педагогическое сопровождение группы (курса) обучающихся по программам СПО</a:t>
            </a:r>
          </a:p>
          <a:p>
            <a:pPr marL="0" indent="0" fontAlgn="auto">
              <a:buFont typeface="Calibri" pitchFamily="34" charset="0"/>
              <a:buNone/>
              <a:defRPr/>
            </a:pPr>
            <a:r>
              <a:rPr lang="ru-RU" b="1" u="sng" dirty="0">
                <a:solidFill>
                  <a:srgbClr val="0070C0"/>
                </a:solidFill>
              </a:rPr>
              <a:t>Требование к образованию и обучению:  </a:t>
            </a:r>
          </a:p>
          <a:p>
            <a:pPr marL="354013" indent="0" fontAlgn="auto">
              <a:buFont typeface="Calibri" pitchFamily="34" charset="0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СПО - программы  подготовки  специалистов среднего звена или ВО – </a:t>
            </a:r>
            <a:r>
              <a:rPr lang="ru-RU" dirty="0" err="1">
                <a:solidFill>
                  <a:prstClr val="black"/>
                </a:solidFill>
              </a:rPr>
              <a:t>бакалавриат</a:t>
            </a:r>
            <a:r>
              <a:rPr lang="ru-RU" dirty="0">
                <a:solidFill>
                  <a:prstClr val="black"/>
                </a:solidFill>
              </a:rPr>
              <a:t>.  </a:t>
            </a:r>
            <a:r>
              <a:rPr lang="ru-RU" b="1" dirty="0">
                <a:solidFill>
                  <a:srgbClr val="C00000"/>
                </a:solidFill>
              </a:rPr>
              <a:t>При       отсутствии       педагогического       образования       -        дополнительное профессиональное          педагогическое          образование</a:t>
            </a:r>
            <a:r>
              <a:rPr lang="ru-RU" dirty="0">
                <a:solidFill>
                  <a:prstClr val="black"/>
                </a:solidFill>
              </a:rPr>
              <a:t>;          дополнительная профессиональная программа может быть освоена после трудоустройства.  Рекомендуется обучение по дополнительным профессиональным программам по профилю педагогической деятельности не реже одного раза в три года</a:t>
            </a:r>
          </a:p>
          <a:p>
            <a:pPr marL="354013" indent="-354013" fontAlgn="auto">
              <a:buFont typeface="Calibri" pitchFamily="34" charset="0"/>
              <a:buNone/>
              <a:defRPr/>
            </a:pPr>
            <a:r>
              <a:rPr lang="ru-RU" b="1" u="sng" dirty="0">
                <a:solidFill>
                  <a:srgbClr val="0070C0"/>
                </a:solidFill>
              </a:rPr>
              <a:t>Требование к образованию и обучению:  </a:t>
            </a:r>
            <a:r>
              <a:rPr lang="ru-RU" dirty="0">
                <a:solidFill>
                  <a:prstClr val="black"/>
                </a:solidFill>
              </a:rPr>
              <a:t>Рекомендуется  опыт   работы   преподавателем,   мастером   производственного обучения не менее одного года</a:t>
            </a:r>
          </a:p>
          <a:p>
            <a:pPr marL="91440" indent="-91440" fontAlgn="auto"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Профессиональный  стандарт  "Педагог профессионального обучения, профессионального образования и дополнительного профессионального образования"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(Приказ Минтруда России от 08.09.2015 N 608н)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541338" y="287338"/>
            <a:ext cx="833755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4.5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. Требования к финансовым условиям реализации образовательной программы. </a:t>
            </a:r>
          </a:p>
        </p:txBody>
      </p:sp>
      <p:sp>
        <p:nvSpPr>
          <p:cNvPr id="3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471488" y="1504950"/>
            <a:ext cx="8407400" cy="4364038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marL="91440" indent="-91440" fontAlgn="auto">
              <a:defRPr/>
            </a:pPr>
            <a:r>
              <a:rPr lang="ru-RU" sz="3200" dirty="0">
                <a:solidFill>
                  <a:schemeClr val="tx1"/>
                </a:solidFill>
              </a:rPr>
              <a:t>4.5.1.  Финансовое  обеспечение  реализации   образовательной   программы   должно   осуществляться   в объеме не ниже базовых  нормативных  затрат  на  оказание  государственной  услуги  по  реализации  имеющих государственную  аккредитацию  образовательных  программ   среднего   профессионального   образования   по специальности с учетом корректирующих коэффициентов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344129" y="286605"/>
            <a:ext cx="8524568" cy="922764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spc="0" dirty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ТРЕБОВАНИЯ К УСЛОВИЯМ РЕАЛИЗАЦИИ ОБРАЗОВАТЕЛЬНОЙ ПРОГРАММЫ </a:t>
            </a:r>
          </a:p>
        </p:txBody>
      </p:sp>
      <p:graphicFrame>
        <p:nvGraphicFramePr>
          <p:cNvPr id="6" name="Объект 5">
            <a:extLst/>
          </p:cNvPr>
          <p:cNvGraphicFramePr>
            <a:graphicFrameLocks noGrp="1"/>
          </p:cNvGraphicFramePr>
          <p:nvPr>
            <p:ph idx="1"/>
          </p:nvPr>
        </p:nvGraphicFramePr>
        <p:xfrm>
          <a:off x="344129" y="1846263"/>
          <a:ext cx="8367252" cy="4141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00100" y="90488"/>
            <a:ext cx="7543800" cy="882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4.6. Требования к применяемым механизмам оценки качества образовательной программы</a:t>
            </a:r>
          </a:p>
        </p:txBody>
      </p:sp>
      <p:sp>
        <p:nvSpPr>
          <p:cNvPr id="3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304800" y="1111250"/>
            <a:ext cx="8564563" cy="5181600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marL="91440" indent="-91440" fontAlgn="auto">
              <a:defRPr/>
            </a:pPr>
            <a:r>
              <a:rPr lang="ru-RU" b="1" dirty="0">
                <a:solidFill>
                  <a:schemeClr val="tx1"/>
                </a:solidFill>
              </a:rPr>
              <a:t>4.6.1. Качество образовательной программы определяется в рамках системы внутренней  оценки,  а  также системы внешней оценки на добровольной основе. </a:t>
            </a:r>
          </a:p>
          <a:p>
            <a:pPr marL="91440" indent="-91440" fontAlgn="auto">
              <a:defRPr/>
            </a:pPr>
            <a:r>
              <a:rPr lang="ru-RU" b="1" dirty="0">
                <a:solidFill>
                  <a:schemeClr val="tx1"/>
                </a:solidFill>
              </a:rPr>
              <a:t>4.6.2.  В  целях   совершенствования   образовательной   программы   образовательная   организация   при проведении регулярной внутренней оценки качества образовательной программы привлекает  работодателей  и их   объединения,   иных   юридических    и    (или)    физических    лиц,    включая    педагогических    работников образовательной организации. </a:t>
            </a:r>
          </a:p>
          <a:p>
            <a:pPr marL="91440" indent="-91440" fontAlgn="auto">
              <a:defRPr/>
            </a:pPr>
            <a:r>
              <a:rPr lang="ru-RU" b="1" dirty="0">
                <a:solidFill>
                  <a:schemeClr val="tx1"/>
                </a:solidFill>
              </a:rPr>
              <a:t>4.6.3.   Внешняя   оценка   качества   образовательной   программы    может    осуществляться    в    рамках профессионально-общественной  аккредитации,  проводимой  работодателями,   их   объединениями,   а   также уполномоченными  ими  организациями,  в  том  числе  иностранными  организациями,   либо   авторизованными национальными профессионально-общественными организациями, входящими в  международные  структуры,  с целью   признания   качества   и   уровня   подготовки   выпускников,   освоивших   образовательную   программу, отвечающими   требованиям   профессиональных   стандартов,   требованиям   рынка   труда   к    специалистам соответствующего профиля.</a:t>
            </a:r>
          </a:p>
          <a:p>
            <a:pPr marL="91440" indent="-91440" fontAlgn="auto">
              <a:defRPr/>
            </a:pP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Статья 96. Общественная аккредитация организаций, осуществляющих образовательную деятельность. Профессионально-общественная аккредитация образовательных программ</a:t>
            </a:r>
          </a:p>
        </p:txBody>
      </p:sp>
      <p:sp>
        <p:nvSpPr>
          <p:cNvPr id="3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822325" y="1846263"/>
            <a:ext cx="8035925" cy="4446587"/>
          </a:xfrm>
        </p:spPr>
        <p:txBody>
          <a:bodyPr rtlCol="0">
            <a:normAutofit fontScale="92500" lnSpcReduction="10000"/>
          </a:bodyPr>
          <a:lstStyle/>
          <a:p>
            <a:pPr marL="91440" indent="-91440" fontAlgn="auto">
              <a:defRPr/>
            </a:pPr>
            <a:r>
              <a:rPr lang="ru-RU" b="1" dirty="0">
                <a:solidFill>
                  <a:srgbClr val="002060"/>
                </a:solidFill>
              </a:rPr>
              <a:t>4. Профессионально-общественная аккредитация основных профессиональных образовательных программ, основных программ профессионального обучения и (или) дополнительных профессиональных программ представляет собой признание качества и уровня подготовки выпускников, освоивших такие образовательные программы в конкретной организации, осуществляющей образовательную деятельность, отвечающими требованиям профессиональных стандартов, требованиям рынка труда к специалистам, рабочим и служащим соответствующего профиля.</a:t>
            </a:r>
          </a:p>
          <a:p>
            <a:pPr marL="91440" indent="-91440" fontAlgn="auto">
              <a:defRPr/>
            </a:pPr>
            <a:r>
              <a:rPr lang="ru-RU" b="1" dirty="0">
                <a:solidFill>
                  <a:srgbClr val="002060"/>
                </a:solidFill>
              </a:rPr>
              <a:t>5. На основе результатов профессионально-общественной аккредитации основных профессиональных образовательных программ, основных программ профессионального обучения и (или) дополнительных профессиональных программ организациями, которые проводили такую аккредитацию, могут формироваться рейтинги аккредитованных ими образовательных программ с указанием реализующих их организаций, осуществляющих образовательную деятельность.</a:t>
            </a:r>
          </a:p>
          <a:p>
            <a:pPr marL="91440" indent="-91440" fontAlgn="auto"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Национальный совет при Президенте Российской Федерации по профессиональным квалификациям</a:t>
            </a:r>
          </a:p>
        </p:txBody>
      </p:sp>
      <p:sp>
        <p:nvSpPr>
          <p:cNvPr id="481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>
                <a:solidFill>
                  <a:srgbClr val="002060"/>
                </a:solidFill>
              </a:rPr>
              <a:t>Общие требования к проведению профессионально-общественной аккредитации основных профессиональных образовательных программ, основных программ профессионального обучения, дополнительных профессиональных программ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418" y="115888"/>
            <a:ext cx="8445357" cy="66479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</a:rPr>
              <a:t>Проведение  мониторинга качества подготовки кадров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 в образовательных организациях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СПО</a:t>
            </a:r>
          </a:p>
        </p:txBody>
      </p:sp>
      <p:graphicFrame>
        <p:nvGraphicFramePr>
          <p:cNvPr id="6" name="Схема 5"/>
          <p:cNvGraphicFramePr/>
          <p:nvPr>
            <p:extLst/>
          </p:nvPr>
        </p:nvGraphicFramePr>
        <p:xfrm>
          <a:off x="179512" y="908720"/>
          <a:ext cx="8856538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лево 7"/>
          <p:cNvSpPr/>
          <p:nvPr/>
        </p:nvSpPr>
        <p:spPr>
          <a:xfrm>
            <a:off x="6156176" y="4869160"/>
            <a:ext cx="2848322" cy="1700212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Система критериев и показателей</a:t>
            </a:r>
          </a:p>
        </p:txBody>
      </p:sp>
    </p:spTree>
    <p:extLst>
      <p:ext uri="{BB962C8B-B14F-4D97-AF65-F5344CB8AC3E}">
        <p14:creationId xmlns:p14="http://schemas.microsoft.com/office/powerpoint/2010/main" val="132100889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039" y="-23164"/>
            <a:ext cx="8077200" cy="914400"/>
          </a:xfrm>
        </p:spPr>
        <p:txBody>
          <a:bodyPr>
            <a:normAutofit/>
          </a:bodyPr>
          <a:lstStyle/>
          <a:p>
            <a:r>
              <a:rPr lang="ru-RU" sz="4000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Критерии мониторинга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18630660"/>
              </p:ext>
            </p:extLst>
          </p:nvPr>
        </p:nvGraphicFramePr>
        <p:xfrm>
          <a:off x="182599" y="623596"/>
          <a:ext cx="8778801" cy="6051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78656"/>
            <a:ext cx="1433984" cy="54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704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7388" y="1844675"/>
            <a:ext cx="7042150" cy="1524000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-150" dirty="0">
                <a:solidFill>
                  <a:srgbClr val="7030A0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Спасибо за внимание!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998940" y="4797152"/>
            <a:ext cx="6480720" cy="736922"/>
          </a:xfrm>
        </p:spPr>
        <p:txBody>
          <a:bodyPr rtlCol="0"/>
          <a:lstStyle/>
          <a:p>
            <a:pPr algn="ctr" fontAlgn="auto">
              <a:spcBef>
                <a:spcPts val="0"/>
              </a:spcBef>
              <a:defRPr/>
            </a:pPr>
            <a:r>
              <a:rPr sz="4400" i="0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Fgos-top50 @mail.ru</a:t>
            </a:r>
            <a:endParaRPr lang="ru-RU" sz="4400" i="0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1475" y="466725"/>
            <a:ext cx="185578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Рисунок 5" descr="Московский политех_лого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" y="466725"/>
            <a:ext cx="232568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765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>
                <a:solidFill>
                  <a:schemeClr val="accent3">
                    <a:lumMod val="75000"/>
                  </a:schemeClr>
                </a:solidFill>
              </a:rPr>
              <a:t>4.2. Общесистемные требования к условиям реализации образовательной программы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698" name="Объект 4"/>
          <p:cNvSpPr>
            <a:spLocks noGrp="1"/>
          </p:cNvSpPr>
          <p:nvPr>
            <p:ph idx="1"/>
          </p:nvPr>
        </p:nvSpPr>
        <p:spPr>
          <a:xfrm>
            <a:off x="541338" y="1258888"/>
            <a:ext cx="8396287" cy="4926012"/>
          </a:xfrm>
          <a:solidFill>
            <a:schemeClr val="bg1"/>
          </a:solidFill>
        </p:spPr>
        <p:txBody>
          <a:bodyPr/>
          <a:lstStyle/>
          <a:p>
            <a:r>
              <a:rPr lang="ru-RU" b="1" dirty="0"/>
              <a:t> 4.2.1. Образовательная  организация  должна  располагать  на  праве  собственности  или  ином  законном основании материально-технической  базой,  обеспечивающей  проведение  всех  видов  учебной  деятельности обучающихся, предусмотренных учебным планом, с учетом ПООП. </a:t>
            </a:r>
          </a:p>
          <a:p>
            <a:r>
              <a:rPr lang="ru-RU" b="1" dirty="0"/>
              <a:t>4.2.2. В случае реализации образовательной программы с использованием сетевой формы,  требования  к реализации образовательной   программы       должны    обеспечиваться    совокупностью    ресурсов материально-технического   и  учебно-методического   обеспечения,   предоставляемого      организациями, участвующими в реализации образовательной программы с использованием сетевой формы. </a:t>
            </a:r>
          </a:p>
          <a:p>
            <a:r>
              <a:rPr lang="ru-RU" b="1" dirty="0"/>
              <a:t>4.2.3. В случае реализации образовательной программы на  созданных  образовательной  организацией  в иных организациях кафедрах или иных структурных подразделениях требования к реализации  образовательной программы должны обеспечиваться совокупностью ресурсов указанных организаций.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339725" y="493713"/>
            <a:ext cx="8720138" cy="7651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4.3.   Требования   к   материально-техническому   и   учебно-методическому    обеспечению    реализации    образовательной программы</a:t>
            </a:r>
          </a:p>
        </p:txBody>
      </p:sp>
      <p:sp>
        <p:nvSpPr>
          <p:cNvPr id="5" name="Объект 4">
            <a:extLst/>
          </p:cNvPr>
          <p:cNvSpPr>
            <a:spLocks noGrp="1"/>
          </p:cNvSpPr>
          <p:nvPr>
            <p:ph idx="1"/>
          </p:nvPr>
        </p:nvSpPr>
        <p:spPr>
          <a:xfrm>
            <a:off x="501650" y="1258888"/>
            <a:ext cx="8396288" cy="4926012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marL="91440" indent="-91440" fontAlgn="auto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900" b="1" dirty="0">
                <a:solidFill>
                  <a:schemeClr val="tx1"/>
                </a:solidFill>
              </a:rPr>
              <a:t>4.3.1. Специальные помещения должны представлять собой учебные аудитории  для  проведения  занятий всех  видов,  предусмотренных  образовательной   программой,   в   том   числе   групповых   и   индивидуальных консультаций,  текущего  контроля  и  промежуточной  аттестации</a:t>
            </a:r>
            <a:r>
              <a:rPr lang="ru-RU" sz="1900" b="1" dirty="0">
                <a:solidFill>
                  <a:srgbClr val="C00000"/>
                </a:solidFill>
              </a:rPr>
              <a:t>,  а  также  помещения  для   самостоятельной работы</a:t>
            </a:r>
            <a:r>
              <a:rPr lang="ru-RU" sz="1900" b="1" dirty="0">
                <a:solidFill>
                  <a:schemeClr val="tx1"/>
                </a:solidFill>
              </a:rPr>
              <a:t>,  мастерские  и  лаборатории,   оснащенные   оборудованием,   техническими   средствами   обучения   и материалами, учитывающими требования международных стандартов. </a:t>
            </a:r>
          </a:p>
          <a:p>
            <a:pPr marL="91440" indent="-91440" fontAlgn="auto">
              <a:defRPr/>
            </a:pPr>
            <a:r>
              <a:rPr lang="ru-RU" sz="1900" b="1" dirty="0">
                <a:solidFill>
                  <a:schemeClr val="tx1"/>
                </a:solidFill>
              </a:rPr>
              <a:t>4.3.2.  Помещения  для  самостоятельной  работы  обучающихся  должны  быть  оснащены   компьютерной техникой   с   возможностью    подключения    к    информационно-телекоммуникационной  сети    "Интернет"    и обеспечением доступа в  электронную  информационно-образовательную  среду  образовательной  организации (при наличии). В случае применения электронного обучения,  дистанционных  образовательных  технологий,  допускается применение  специально  оборудованных  помещений, их  виртуальных  аналогов,  позволяющих  обучающимся осваивать ОК и ПК. </a:t>
            </a:r>
          </a:p>
          <a:p>
            <a:pPr marL="91440" indent="-91440" fontAlgn="auto">
              <a:defRPr/>
            </a:pPr>
            <a:r>
              <a:rPr lang="ru-RU" sz="1900" b="1" dirty="0">
                <a:solidFill>
                  <a:schemeClr val="tx1"/>
                </a:solidFill>
              </a:rPr>
              <a:t>4.3.3. Образовательная организация должна  быть  обеспечена  необходимым  комплектом  лицензионного программного обеспечения.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354013" y="1355725"/>
            <a:ext cx="87217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4.3.4</a:t>
            </a:r>
            <a:r>
              <a:rPr lang="ru-RU" b="1" u="sng" dirty="0">
                <a:latin typeface="Calibri" pitchFamily="34" charset="0"/>
              </a:rPr>
              <a:t>.   Библиотечный   фонд   образовательной   организации   должен   быть   укомплектован   печатными изданиями и (или) электронными изданиями </a:t>
            </a:r>
          </a:p>
          <a:p>
            <a:r>
              <a:rPr lang="ru-RU" b="1" dirty="0">
                <a:latin typeface="Calibri" pitchFamily="34" charset="0"/>
              </a:rPr>
              <a:t>по каждой дисциплине (модулю) из расчета одно печатное  издание и (или) электронное издание по каждой дисциплине (модулю) на одного обучающегося. </a:t>
            </a:r>
          </a:p>
          <a:p>
            <a:r>
              <a:rPr lang="ru-RU" b="1" dirty="0">
                <a:latin typeface="Calibri" pitchFamily="34" charset="0"/>
              </a:rPr>
              <a:t>В качестве основной литературы образовательная  организация  использует  учебники,  учебные  пособия, </a:t>
            </a:r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предусмотренные ПООП. </a:t>
            </a:r>
          </a:p>
          <a:p>
            <a:r>
              <a:rPr lang="ru-RU" b="1" dirty="0">
                <a:latin typeface="Calibri" pitchFamily="34" charset="0"/>
              </a:rPr>
              <a:t>В случае наличия  электронной  информационно-образовательной  среды  допускается  замена  печатного библиотечного фонда предоставлением права одновременного доступа не менее 25  процентов  обучающихся  к электронно-библиотечной системе.</a:t>
            </a:r>
          </a:p>
          <a:p>
            <a:r>
              <a:rPr lang="ru-RU" b="1" dirty="0">
                <a:latin typeface="Calibri" pitchFamily="34" charset="0"/>
              </a:rPr>
              <a:t>4.3.5.   Обучающиеся   инвалиды   и   лица   с   ОВЗ   должны    быть обеспечены печатными и (или) электронными образовательными ресурсами, адаптированными  к  ограничениям их здоровья. </a:t>
            </a:r>
          </a:p>
          <a:p>
            <a:r>
              <a:rPr lang="ru-RU" b="1" dirty="0">
                <a:latin typeface="Calibri" pitchFamily="34" charset="0"/>
              </a:rPr>
              <a:t>4.3.6. Образовательная программа должна обеспечиваться учебно-методической  документацией  по  всем учебным дисциплинам (модулям). </a:t>
            </a:r>
          </a:p>
          <a:p>
            <a:r>
              <a:rPr lang="ru-RU" b="1" dirty="0">
                <a:latin typeface="Calibri" pitchFamily="34" charset="0"/>
              </a:rPr>
              <a:t>4.3.7. Рекомендации   по   иному   материально-техническому    и    учебно-методическому    обеспечению реализации образовательной программы определяются ПООП.</a:t>
            </a:r>
          </a:p>
        </p:txBody>
      </p:sp>
      <p:sp>
        <p:nvSpPr>
          <p:cNvPr id="3" name="Заголовок 1">
            <a:extLst/>
          </p:cNvPr>
          <p:cNvSpPr txBox="1">
            <a:spLocks/>
          </p:cNvSpPr>
          <p:nvPr/>
        </p:nvSpPr>
        <p:spPr>
          <a:xfrm>
            <a:off x="354013" y="139700"/>
            <a:ext cx="8721725" cy="7651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4.3.   Требования   к   материально-техническому   и   учебно-методическому    обеспечению    реализации    образовательной программы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F72C40-6821-463B-87C9-441002EE1F59}"/>
              </a:ext>
            </a:extLst>
          </p:cNvPr>
          <p:cNvSpPr/>
          <p:nvPr/>
        </p:nvSpPr>
        <p:spPr>
          <a:xfrm>
            <a:off x="157317" y="335845"/>
            <a:ext cx="898668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РАЗДЕЛ 6. ПРИМЕРНЫЕ УСЛОВИЯ ОБРАЗОВАТЕЛЬНОЙ ДЕЯТЕЛЬНОСТИ</a:t>
            </a:r>
          </a:p>
          <a:p>
            <a:endParaRPr lang="ru-RU" sz="1100" dirty="0"/>
          </a:p>
          <a:p>
            <a:r>
              <a:rPr lang="ru-RU" sz="1100" dirty="0"/>
              <a:t>6.1. Требования к материально-техническим условиям</a:t>
            </a:r>
          </a:p>
          <a:p>
            <a:r>
              <a:rPr lang="ru-RU" sz="1100" dirty="0"/>
              <a:t> Специальные помещения должны представлять собой учебные аудитории для проведения занятий всех видов, предусмотренных образовательной программой, в том числе групповых и индивидуальных консультаций, текущего контроля и промежуточной аттестации, а также помещения для самостоятельной работы, мастерские и лаборатории, оснащенные оборудованием, техническими средствами обучения и материалами, учитывающими требования международных стандартов.</a:t>
            </a:r>
          </a:p>
          <a:p>
            <a:endParaRPr lang="ru-RU" sz="1100" dirty="0"/>
          </a:p>
          <a:p>
            <a:r>
              <a:rPr lang="ru-RU" sz="1100" dirty="0"/>
              <a:t>Перечень специальных помещений</a:t>
            </a:r>
          </a:p>
          <a:p>
            <a:r>
              <a:rPr lang="ru-RU" sz="1100" b="1" dirty="0"/>
              <a:t>Кабинеты:</a:t>
            </a:r>
          </a:p>
          <a:p>
            <a:r>
              <a:rPr lang="ru-RU" sz="1100" dirty="0"/>
              <a:t>гуманитарных и социально-экономических дисциплин</a:t>
            </a:r>
          </a:p>
          <a:p>
            <a:r>
              <a:rPr lang="ru-RU" sz="1100" dirty="0"/>
              <a:t>иностранного языка</a:t>
            </a:r>
          </a:p>
          <a:p>
            <a:r>
              <a:rPr lang="ru-RU" sz="1100" dirty="0"/>
              <a:t>медико-биологических дисциплин</a:t>
            </a:r>
          </a:p>
          <a:p>
            <a:r>
              <a:rPr lang="ru-RU" sz="1100" dirty="0"/>
              <a:t>безопасности жизнедеятельности</a:t>
            </a:r>
          </a:p>
          <a:p>
            <a:r>
              <a:rPr lang="ru-RU" sz="1100" dirty="0"/>
              <a:t>рисунка и живописи</a:t>
            </a:r>
          </a:p>
          <a:p>
            <a:r>
              <a:rPr lang="ru-RU" sz="1100" b="1" dirty="0"/>
              <a:t>Лаборатории: </a:t>
            </a:r>
          </a:p>
          <a:p>
            <a:r>
              <a:rPr lang="ru-RU" sz="1100" dirty="0"/>
              <a:t>информатики и информационных технологий</a:t>
            </a:r>
          </a:p>
          <a:p>
            <a:r>
              <a:rPr lang="ru-RU" sz="1100" dirty="0"/>
              <a:t>технологии маникюра и художественного оформления ногтей</a:t>
            </a:r>
          </a:p>
          <a:p>
            <a:r>
              <a:rPr lang="ru-RU" sz="1100" dirty="0"/>
              <a:t>технологии педикюра</a:t>
            </a:r>
          </a:p>
          <a:p>
            <a:r>
              <a:rPr lang="ru-RU" sz="1100" dirty="0"/>
              <a:t>технологии косметических услуг</a:t>
            </a:r>
          </a:p>
          <a:p>
            <a:r>
              <a:rPr lang="ru-RU" sz="1100" dirty="0"/>
              <a:t>технологии коррекции тела </a:t>
            </a:r>
          </a:p>
          <a:p>
            <a:r>
              <a:rPr lang="ru-RU" sz="1100" b="1" dirty="0"/>
              <a:t>Мастерские: </a:t>
            </a:r>
          </a:p>
          <a:p>
            <a:r>
              <a:rPr lang="ru-RU" sz="1100" dirty="0"/>
              <a:t>салон эстетических косметических услуг</a:t>
            </a:r>
          </a:p>
          <a:p>
            <a:endParaRPr lang="ru-RU" sz="1100" dirty="0"/>
          </a:p>
          <a:p>
            <a:r>
              <a:rPr lang="ru-RU" sz="1100" dirty="0"/>
              <a:t>Спортивный комплекс* </a:t>
            </a:r>
          </a:p>
          <a:p>
            <a:endParaRPr lang="ru-RU" sz="1100" dirty="0"/>
          </a:p>
          <a:p>
            <a:r>
              <a:rPr lang="ru-RU" sz="1100" dirty="0"/>
              <a:t>Залы:</a:t>
            </a:r>
          </a:p>
          <a:p>
            <a:r>
              <a:rPr lang="ru-RU" sz="1100" dirty="0"/>
              <a:t>Библиотека, читальный зал с выходом в интернет</a:t>
            </a:r>
          </a:p>
          <a:p>
            <a:r>
              <a:rPr lang="ru-RU" sz="1100" dirty="0"/>
              <a:t>Актовый зал</a:t>
            </a:r>
          </a:p>
          <a:p>
            <a:endParaRPr lang="ru-RU" sz="1100" dirty="0"/>
          </a:p>
          <a:p>
            <a:r>
              <a:rPr lang="ru-RU" sz="1100" b="1" dirty="0"/>
              <a:t>6.1.2 Материально-техническое оснащение лабораторий, мастерских и баз практики по специальности</a:t>
            </a:r>
          </a:p>
          <a:p>
            <a:r>
              <a:rPr lang="ru-RU" sz="1100" dirty="0"/>
              <a:t>Образовательная организация, реализующая программу по специальности должна располагать материально-технической базой, обеспечивающей проведение всех видов дисциплинарной и междисциплинарной подготовки, лабораторной, практической работы обучающихся, предусмотренных учебным планом и соответствующей действующим санитарным и противопожарным правилам и нормам. Минимально необходимый для </a:t>
            </a:r>
            <a:r>
              <a:rPr lang="ru-RU" sz="1100" dirty="0" err="1"/>
              <a:t>реа-лизации</a:t>
            </a:r>
            <a:r>
              <a:rPr lang="ru-RU" sz="1100" dirty="0"/>
              <a:t> ООП перечень материально-технического обеспечения, включает в себя: 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3965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1645920"/>
            <a:ext cx="7543800" cy="3566160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кадровых условий реализации образовательных программ СПО в соответствии в соответствии с новой моделью федерального государственного образовательного стандарта по 50 наиболее востребованными перспективным профессиям и специальностям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441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4.4. Требования к кадровым условиям реализации образовательной программы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447675" y="1582738"/>
            <a:ext cx="8499475" cy="4581525"/>
          </a:xfrm>
          <a:solidFill>
            <a:schemeClr val="bg1"/>
          </a:solidFill>
        </p:spPr>
        <p:txBody>
          <a:bodyPr/>
          <a:lstStyle/>
          <a:p>
            <a:r>
              <a:rPr lang="ru-RU" sz="2800" b="1">
                <a:solidFill>
                  <a:schemeClr val="tx1"/>
                </a:solidFill>
              </a:rPr>
              <a:t>4.4.1. Реализация образовательной программы обеспечивается педагогическими работниками образовательной организации, а также лицами, привлекаемыми к реализации образовательной программы на условиях гражданско-правового договора, в том числе из числа руководителей и работников организаций, направление деятельности которых </a:t>
            </a:r>
            <a:r>
              <a:rPr lang="ru-RU" sz="2800" b="1">
                <a:solidFill>
                  <a:srgbClr val="C00000"/>
                </a:solidFill>
              </a:rPr>
              <a:t>соответствует области профессиональной деятельности</a:t>
            </a:r>
            <a:r>
              <a:rPr lang="ru-RU" sz="2800" b="1">
                <a:solidFill>
                  <a:schemeClr val="tx1"/>
                </a:solidFill>
              </a:rPr>
              <a:t>, указанной в пункте 1.5 настоящего ФГОС СПО (имеющих стаж работы в данной профессиональной области не менее 3 лет).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73616" cy="106613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Требования к кадровым условиям реализации образовательной программы (ТОП-50)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1520" y="1402482"/>
            <a:ext cx="8784976" cy="5338886"/>
          </a:xfrm>
          <a:solidFill>
            <a:schemeClr val="accent3">
              <a:tint val="55000"/>
              <a:alpha val="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342900" fontAlgn="auto">
              <a:buFont typeface="Wingdings" panose="05000000000000000000" pitchFamily="2" charset="2"/>
              <a:buChar char="ü"/>
              <a:defRPr/>
            </a:pPr>
            <a:r>
              <a:rPr lang="ru-RU" sz="28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Квалификация педагогических работников </a:t>
            </a:r>
            <a:r>
              <a:rPr lang="ru-RU" sz="2600" b="1" dirty="0">
                <a:solidFill>
                  <a:srgbClr val="800000"/>
                </a:solidFill>
              </a:rPr>
              <a:t>должна отвечать квалификационным требованиям, указанным в квалификационных справочниках, и (или) </a:t>
            </a:r>
            <a:r>
              <a:rPr lang="ru-RU" sz="2600" b="1" u="sng" dirty="0">
                <a:solidFill>
                  <a:srgbClr val="800000"/>
                </a:solidFill>
              </a:rPr>
              <a:t>профессиональных стандартах (при наличии).</a:t>
            </a:r>
          </a:p>
          <a:p>
            <a:pPr marL="0" indent="342900" fontAlgn="auto">
              <a:buFont typeface="Wingdings" panose="05000000000000000000" pitchFamily="2" charset="2"/>
              <a:buChar char="ü"/>
              <a:defRPr/>
            </a:pPr>
            <a:r>
              <a:rPr lang="ru-RU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работники</a:t>
            </a:r>
            <a:r>
              <a:rPr lang="ru-RU" sz="2600" b="1" dirty="0">
                <a:solidFill>
                  <a:srgbClr val="800000"/>
                </a:solidFill>
              </a:rPr>
              <a:t>, привлекаемые к реализации образовательной программы, должны получать дополнительное профессиональное образование по программам повышения квалификации, в том числе в форме стажировки в организациях направление деятельности которых соответствует области профессиональной деятельности, указанной в пункте 1.5 настоящего ФГОС СПО, не реже 1 раза в 3 года с учетом расширения спектра профессиональных компетенций.</a:t>
            </a:r>
          </a:p>
          <a:p>
            <a:pPr marL="0" indent="342900" fontAlgn="auto">
              <a:buFont typeface="Wingdings" panose="05000000000000000000" pitchFamily="2" charset="2"/>
              <a:buChar char="ü"/>
              <a:defRPr/>
            </a:pPr>
            <a:endParaRPr lang="en-US" sz="2600" b="1" dirty="0">
              <a:solidFill>
                <a:srgbClr val="800000"/>
              </a:solidFill>
            </a:endParaRPr>
          </a:p>
          <a:p>
            <a:pPr marL="0" indent="0" fontAlgn="auto">
              <a:buFont typeface="Calibri" pitchFamily="34" charset="0"/>
              <a:buNone/>
              <a:defRPr/>
            </a:pPr>
            <a:endParaRPr lang="ru-RU" sz="2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538</TotalTime>
  <Words>2510</Words>
  <Application>Microsoft Office PowerPoint</Application>
  <PresentationFormat>Экран (4:3)</PresentationFormat>
  <Paragraphs>199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Times New Roman</vt:lpstr>
      <vt:lpstr>Wingdings</vt:lpstr>
      <vt:lpstr>Ретро</vt:lpstr>
      <vt:lpstr>3_Тема Office</vt:lpstr>
      <vt:lpstr>Требования к условиям реализации образовательных программ ФГОС ТОП-50 в области: Искусство, дизайн и сфера услуг </vt:lpstr>
      <vt:lpstr>IV. ТРЕБОВАНИЯ К УСЛОВИЯМ РЕАЛИЗАЦИИ ОБРАЗОВАТЕЛЬНОЙ ПРОГРАММЫ </vt:lpstr>
      <vt:lpstr>4.2. Общесистемные требования к условиям реализации образовательной программы</vt:lpstr>
      <vt:lpstr>4.3.   Требования   к   материально-техническому   и   учебно-методическому    обеспечению    реализации    образовательной программы</vt:lpstr>
      <vt:lpstr>Презентация PowerPoint</vt:lpstr>
      <vt:lpstr>Презентация PowerPoint</vt:lpstr>
      <vt:lpstr>Обеспечение кадровых условий реализации образовательных программ СПО в соответствии в соответствии с новой моделью федерального государственного образовательного стандарта по 50 наиболее востребованными перспективным профессиям и специальностям</vt:lpstr>
      <vt:lpstr>4.4. Требования к кадровым условиям реализации образовательной программы</vt:lpstr>
      <vt:lpstr>Требования к кадровым условиям реализации образовательной программы (ТОП-50)</vt:lpstr>
      <vt:lpstr>Презентация PowerPoint</vt:lpstr>
      <vt:lpstr>Профессиональный  стандарт </vt:lpstr>
      <vt:lpstr>Презентация PowerPoint</vt:lpstr>
      <vt:lpstr>Презентация PowerPoint</vt:lpstr>
      <vt:lpstr>Профессиональный  стандарт  "Педагог профессионального обучения, профессионального образования и дополнительного профессионального образования" (Приказ Минтруда России от 08.09.2015 N 608н) </vt:lpstr>
      <vt:lpstr>Профессиональный  стандарт  "Педагог профессионального обучения, профессионального образования и дополнительного профессионального образования" (Приказ Минтруда России от 08.09.2015 N 608н) </vt:lpstr>
      <vt:lpstr>Презентация PowerPoint</vt:lpstr>
      <vt:lpstr>Профессиональный  стандарт  "Педагог профессионального обучения, профессионального образования и дополнительного профессионального образования"  (Приказ Минтруда России от 08.09.2015 N 608н) </vt:lpstr>
      <vt:lpstr>Профессиональный  стандарт  "Педагог профессионального обучения, профессионального образования и дополнительного профессионального образования"  (Приказ Минтруда России от 08.09.2015 N 608н) </vt:lpstr>
      <vt:lpstr>4.5. Требования к финансовым условиям реализации образовательной программы. </vt:lpstr>
      <vt:lpstr>4.6. Требования к применяемым механизмам оценки качества образовательной программы</vt:lpstr>
      <vt:lpstr>Статья 96. Общественная аккредитация организаций, осуществляющих образовательную деятельность. Профессионально-общественная аккредитация образовательных программ</vt:lpstr>
      <vt:lpstr>Национальный совет при Президенте Российской Федерации по профессиональным квалификациям</vt:lpstr>
      <vt:lpstr>Проведение  мониторинга качества подготовки кадров  в образовательных организациях СПО</vt:lpstr>
      <vt:lpstr>Критерии мониторинга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реализации образовательных программ: пути решения</dc:title>
  <dc:creator>ЦРПО</dc:creator>
  <cp:lastModifiedBy>ЦРПО</cp:lastModifiedBy>
  <cp:revision>28</cp:revision>
  <dcterms:created xsi:type="dcterms:W3CDTF">2018-02-19T06:12:39Z</dcterms:created>
  <dcterms:modified xsi:type="dcterms:W3CDTF">2018-04-11T21:17:13Z</dcterms:modified>
</cp:coreProperties>
</file>