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61" r:id="rId4"/>
    <p:sldId id="273" r:id="rId5"/>
    <p:sldId id="281" r:id="rId6"/>
    <p:sldId id="275" r:id="rId7"/>
    <p:sldId id="276" r:id="rId8"/>
    <p:sldId id="277" r:id="rId9"/>
    <p:sldId id="278" r:id="rId10"/>
    <p:sldId id="279" r:id="rId11"/>
    <p:sldId id="266" r:id="rId12"/>
    <p:sldId id="265" r:id="rId13"/>
    <p:sldId id="274" r:id="rId14"/>
    <p:sldId id="272" r:id="rId15"/>
  </p:sldIdLst>
  <p:sldSz cx="12192000" cy="6858000"/>
  <p:notesSz cx="7104063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8" autoAdjust="0"/>
    <p:restoredTop sz="85284" autoAdjust="0"/>
  </p:normalViewPr>
  <p:slideViewPr>
    <p:cSldViewPr snapToGrid="0">
      <p:cViewPr varScale="1">
        <p:scale>
          <a:sx n="77" d="100"/>
          <a:sy n="77" d="100"/>
        </p:scale>
        <p:origin x="43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971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0CA67-80DF-4893-9152-F1C534766F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ED28424-6E14-4F78-92FD-6AB52FAB8F1B}">
      <dgm:prSet phldrT="[Текст]"/>
      <dgm:spPr/>
      <dgm:t>
        <a:bodyPr/>
        <a:lstStyle/>
        <a:p>
          <a:r>
            <a:rPr lang="ru-RU" smtClean="0"/>
            <a:t>Оператор ЭВМ</a:t>
          </a:r>
          <a:endParaRPr lang="ru-RU" dirty="0"/>
        </a:p>
      </dgm:t>
    </dgm:pt>
    <dgm:pt modelId="{0C91C413-5BEB-48AB-B6D0-A99C8CF340F4}" type="sibTrans" cxnId="{270A9061-7C88-4F3A-BCAE-D091B7414EC9}">
      <dgm:prSet/>
      <dgm:spPr/>
      <dgm:t>
        <a:bodyPr/>
        <a:lstStyle/>
        <a:p>
          <a:endParaRPr lang="ru-RU"/>
        </a:p>
      </dgm:t>
    </dgm:pt>
    <dgm:pt modelId="{33BC820D-4B5B-4BFE-ABE8-FE861EDCF4A7}" type="parTrans" cxnId="{270A9061-7C88-4F3A-BCAE-D091B7414EC9}">
      <dgm:prSet/>
      <dgm:spPr/>
      <dgm:t>
        <a:bodyPr/>
        <a:lstStyle/>
        <a:p>
          <a:endParaRPr lang="ru-RU"/>
        </a:p>
      </dgm:t>
    </dgm:pt>
    <dgm:pt modelId="{5A4D6399-19A7-465F-BD7E-FFF4741360B0}">
      <dgm:prSet phldrT="[Текст]"/>
      <dgm:spPr/>
      <dgm:t>
        <a:bodyPr/>
        <a:lstStyle/>
        <a:p>
          <a:r>
            <a:rPr lang="ru-RU" dirty="0" smtClean="0"/>
            <a:t>Оператор ИС</a:t>
          </a:r>
          <a:endParaRPr lang="ru-RU" dirty="0"/>
        </a:p>
      </dgm:t>
    </dgm:pt>
    <dgm:pt modelId="{85A25882-570A-449B-B201-749993DA0652}" type="sibTrans" cxnId="{EEC95C94-57D4-46A4-B118-9859098EB74B}">
      <dgm:prSet/>
      <dgm:spPr/>
      <dgm:t>
        <a:bodyPr/>
        <a:lstStyle/>
        <a:p>
          <a:endParaRPr lang="ru-RU"/>
        </a:p>
      </dgm:t>
    </dgm:pt>
    <dgm:pt modelId="{D85BEF77-1F65-4A8E-A8AD-226D6646FA9B}" type="parTrans" cxnId="{EEC95C94-57D4-46A4-B118-9859098EB74B}">
      <dgm:prSet/>
      <dgm:spPr/>
      <dgm:t>
        <a:bodyPr/>
        <a:lstStyle/>
        <a:p>
          <a:endParaRPr lang="ru-RU"/>
        </a:p>
      </dgm:t>
    </dgm:pt>
    <dgm:pt modelId="{B6BB53F0-B18E-4B81-BAE1-59A4CED2FDE6}">
      <dgm:prSet phldrT="[Текст]"/>
      <dgm:spPr/>
      <dgm:t>
        <a:bodyPr/>
        <a:lstStyle/>
        <a:p>
          <a:r>
            <a:rPr lang="ru-RU" dirty="0" smtClean="0"/>
            <a:t>Оператор ИР</a:t>
          </a:r>
          <a:endParaRPr lang="ru-RU" dirty="0"/>
        </a:p>
      </dgm:t>
    </dgm:pt>
    <dgm:pt modelId="{CF56B86A-2208-4876-9725-70D37F45E417}" type="sibTrans" cxnId="{D4BA515F-A844-48E2-80DE-36CD35C19023}">
      <dgm:prSet/>
      <dgm:spPr/>
      <dgm:t>
        <a:bodyPr/>
        <a:lstStyle/>
        <a:p>
          <a:endParaRPr lang="ru-RU"/>
        </a:p>
      </dgm:t>
    </dgm:pt>
    <dgm:pt modelId="{4AE14CD4-9FEB-414E-8F85-9117CF7D3D37}" type="parTrans" cxnId="{D4BA515F-A844-48E2-80DE-36CD35C19023}">
      <dgm:prSet/>
      <dgm:spPr/>
      <dgm:t>
        <a:bodyPr/>
        <a:lstStyle/>
        <a:p>
          <a:endParaRPr lang="ru-RU"/>
        </a:p>
      </dgm:t>
    </dgm:pt>
    <dgm:pt modelId="{5BC1DECA-5F72-49A6-A239-A4921877F899}">
      <dgm:prSet phldrT="[Текст]"/>
      <dgm:spPr/>
      <dgm:t>
        <a:bodyPr/>
        <a:lstStyle/>
        <a:p>
          <a:r>
            <a:rPr lang="ru-RU" dirty="0" smtClean="0"/>
            <a:t>Оператор ЭДО</a:t>
          </a:r>
          <a:endParaRPr lang="ru-RU" dirty="0"/>
        </a:p>
      </dgm:t>
    </dgm:pt>
    <dgm:pt modelId="{5FA30195-2FD4-41A4-8FBF-D526527D44F0}" type="sibTrans" cxnId="{EF2EA75E-AA38-4E5B-953A-126D38396152}">
      <dgm:prSet/>
      <dgm:spPr/>
      <dgm:t>
        <a:bodyPr/>
        <a:lstStyle/>
        <a:p>
          <a:endParaRPr lang="ru-RU"/>
        </a:p>
      </dgm:t>
    </dgm:pt>
    <dgm:pt modelId="{D56D21B7-5B8D-4288-8602-002AC6436F91}" type="parTrans" cxnId="{EF2EA75E-AA38-4E5B-953A-126D38396152}">
      <dgm:prSet/>
      <dgm:spPr/>
      <dgm:t>
        <a:bodyPr/>
        <a:lstStyle/>
        <a:p>
          <a:endParaRPr lang="ru-RU"/>
        </a:p>
      </dgm:t>
    </dgm:pt>
    <dgm:pt modelId="{0452BA48-D497-46AB-9B73-5CC341E87396}">
      <dgm:prSet phldrT="[Текст]"/>
      <dgm:spPr/>
      <dgm:t>
        <a:bodyPr/>
        <a:lstStyle/>
        <a:p>
          <a:r>
            <a:rPr lang="ru-RU" dirty="0" smtClean="0"/>
            <a:t>Оператор поддержки</a:t>
          </a:r>
          <a:endParaRPr lang="ru-RU" dirty="0"/>
        </a:p>
      </dgm:t>
    </dgm:pt>
    <dgm:pt modelId="{46687616-235D-4CD9-AF9D-513A9EA6CD28}" type="sibTrans" cxnId="{9E95569E-1BA7-4257-B3E7-77754EB119A0}">
      <dgm:prSet/>
      <dgm:spPr/>
      <dgm:t>
        <a:bodyPr/>
        <a:lstStyle/>
        <a:p>
          <a:endParaRPr lang="ru-RU"/>
        </a:p>
      </dgm:t>
    </dgm:pt>
    <dgm:pt modelId="{0F9BC6EA-9FF4-4036-8E50-E2AA3B33CF8D}" type="parTrans" cxnId="{9E95569E-1BA7-4257-B3E7-77754EB119A0}">
      <dgm:prSet/>
      <dgm:spPr/>
      <dgm:t>
        <a:bodyPr/>
        <a:lstStyle/>
        <a:p>
          <a:endParaRPr lang="ru-RU"/>
        </a:p>
      </dgm:t>
    </dgm:pt>
    <dgm:pt modelId="{B7E37ED2-468C-42BF-9CA7-DCE536A4D10F}" type="pres">
      <dgm:prSet presAssocID="{4650CA67-80DF-4893-9152-F1C534766F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ADCD8FD-26C7-4465-8729-8F3DA04BC76F}" type="pres">
      <dgm:prSet presAssocID="{BED28424-6E14-4F78-92FD-6AB52FAB8F1B}" presName="root1" presStyleCnt="0"/>
      <dgm:spPr/>
    </dgm:pt>
    <dgm:pt modelId="{968FA943-7F36-40B8-AAF9-1F4DD03B60A1}" type="pres">
      <dgm:prSet presAssocID="{BED28424-6E14-4F78-92FD-6AB52FAB8F1B}" presName="LevelOneTextNode" presStyleLbl="node0" presStyleIdx="0" presStyleCnt="1" custLinFactX="-20828" custLinFactNeighborX="-100000" custLinFactNeighborY="-703">
        <dgm:presLayoutVars>
          <dgm:chPref val="3"/>
        </dgm:presLayoutVars>
      </dgm:prSet>
      <dgm:spPr/>
    </dgm:pt>
    <dgm:pt modelId="{A486615F-72A3-4BA2-8EE7-A005F90FAD5F}" type="pres">
      <dgm:prSet presAssocID="{BED28424-6E14-4F78-92FD-6AB52FAB8F1B}" presName="level2hierChild" presStyleCnt="0"/>
      <dgm:spPr/>
    </dgm:pt>
    <dgm:pt modelId="{B3898BA7-B6A4-4981-AEDA-AC73E942B893}" type="pres">
      <dgm:prSet presAssocID="{D85BEF77-1F65-4A8E-A8AD-226D6646FA9B}" presName="conn2-1" presStyleLbl="parChTrans1D2" presStyleIdx="0" presStyleCnt="4"/>
      <dgm:spPr/>
    </dgm:pt>
    <dgm:pt modelId="{6020F592-64C3-4E26-B975-34CA79DB83FE}" type="pres">
      <dgm:prSet presAssocID="{D85BEF77-1F65-4A8E-A8AD-226D6646FA9B}" presName="connTx" presStyleLbl="parChTrans1D2" presStyleIdx="0" presStyleCnt="4"/>
      <dgm:spPr/>
    </dgm:pt>
    <dgm:pt modelId="{2C08E742-A601-4F1B-B583-CCE4027EB1A1}" type="pres">
      <dgm:prSet presAssocID="{5A4D6399-19A7-465F-BD7E-FFF4741360B0}" presName="root2" presStyleCnt="0"/>
      <dgm:spPr/>
    </dgm:pt>
    <dgm:pt modelId="{4E956339-F53D-4BE9-86E7-A863F929CFF2}" type="pres">
      <dgm:prSet presAssocID="{5A4D6399-19A7-465F-BD7E-FFF4741360B0}" presName="LevelTwoTextNode" presStyleLbl="node2" presStyleIdx="0" presStyleCnt="4">
        <dgm:presLayoutVars>
          <dgm:chPref val="3"/>
        </dgm:presLayoutVars>
      </dgm:prSet>
      <dgm:spPr/>
    </dgm:pt>
    <dgm:pt modelId="{7758E29E-1141-4FC7-A3D6-295A314653D0}" type="pres">
      <dgm:prSet presAssocID="{5A4D6399-19A7-465F-BD7E-FFF4741360B0}" presName="level3hierChild" presStyleCnt="0"/>
      <dgm:spPr/>
    </dgm:pt>
    <dgm:pt modelId="{07D21974-27F2-471B-87BF-BCBE199EC3E7}" type="pres">
      <dgm:prSet presAssocID="{4AE14CD4-9FEB-414E-8F85-9117CF7D3D37}" presName="conn2-1" presStyleLbl="parChTrans1D2" presStyleIdx="1" presStyleCnt="4"/>
      <dgm:spPr/>
    </dgm:pt>
    <dgm:pt modelId="{D47E81BF-7449-40C3-B0F5-9B2F1B1DEF4B}" type="pres">
      <dgm:prSet presAssocID="{4AE14CD4-9FEB-414E-8F85-9117CF7D3D37}" presName="connTx" presStyleLbl="parChTrans1D2" presStyleIdx="1" presStyleCnt="4"/>
      <dgm:spPr/>
    </dgm:pt>
    <dgm:pt modelId="{28D5F2B3-92BF-488B-9628-A8FBFC203943}" type="pres">
      <dgm:prSet presAssocID="{B6BB53F0-B18E-4B81-BAE1-59A4CED2FDE6}" presName="root2" presStyleCnt="0"/>
      <dgm:spPr/>
    </dgm:pt>
    <dgm:pt modelId="{C4EC2E73-815F-42F6-8568-E7B7CB0FF28F}" type="pres">
      <dgm:prSet presAssocID="{B6BB53F0-B18E-4B81-BAE1-59A4CED2FDE6}" presName="LevelTwoTextNode" presStyleLbl="node2" presStyleIdx="1" presStyleCnt="4">
        <dgm:presLayoutVars>
          <dgm:chPref val="3"/>
        </dgm:presLayoutVars>
      </dgm:prSet>
      <dgm:spPr/>
    </dgm:pt>
    <dgm:pt modelId="{2488489B-19BC-4C60-8B1F-5C889EB65639}" type="pres">
      <dgm:prSet presAssocID="{B6BB53F0-B18E-4B81-BAE1-59A4CED2FDE6}" presName="level3hierChild" presStyleCnt="0"/>
      <dgm:spPr/>
    </dgm:pt>
    <dgm:pt modelId="{C90BFE3E-324C-450D-9FCA-C4FA77C60F26}" type="pres">
      <dgm:prSet presAssocID="{D56D21B7-5B8D-4288-8602-002AC6436F91}" presName="conn2-1" presStyleLbl="parChTrans1D2" presStyleIdx="2" presStyleCnt="4"/>
      <dgm:spPr/>
    </dgm:pt>
    <dgm:pt modelId="{288AD158-514E-47B8-88AF-156B2A6622CD}" type="pres">
      <dgm:prSet presAssocID="{D56D21B7-5B8D-4288-8602-002AC6436F91}" presName="connTx" presStyleLbl="parChTrans1D2" presStyleIdx="2" presStyleCnt="4"/>
      <dgm:spPr/>
    </dgm:pt>
    <dgm:pt modelId="{F157EA8C-8505-4598-93AB-C52536323201}" type="pres">
      <dgm:prSet presAssocID="{5BC1DECA-5F72-49A6-A239-A4921877F899}" presName="root2" presStyleCnt="0"/>
      <dgm:spPr/>
    </dgm:pt>
    <dgm:pt modelId="{16E6B3B1-00D8-45A6-A66B-46D5060A2D5C}" type="pres">
      <dgm:prSet presAssocID="{5BC1DECA-5F72-49A6-A239-A4921877F899}" presName="LevelTwoTextNode" presStyleLbl="node2" presStyleIdx="2" presStyleCnt="4">
        <dgm:presLayoutVars>
          <dgm:chPref val="3"/>
        </dgm:presLayoutVars>
      </dgm:prSet>
      <dgm:spPr/>
    </dgm:pt>
    <dgm:pt modelId="{499EDCF1-6136-4D8C-A619-448A74C621B9}" type="pres">
      <dgm:prSet presAssocID="{5BC1DECA-5F72-49A6-A239-A4921877F899}" presName="level3hierChild" presStyleCnt="0"/>
      <dgm:spPr/>
    </dgm:pt>
    <dgm:pt modelId="{5E997AA0-718F-4288-A6DA-23E43D67BE9D}" type="pres">
      <dgm:prSet presAssocID="{0F9BC6EA-9FF4-4036-8E50-E2AA3B33CF8D}" presName="conn2-1" presStyleLbl="parChTrans1D2" presStyleIdx="3" presStyleCnt="4"/>
      <dgm:spPr/>
    </dgm:pt>
    <dgm:pt modelId="{AE2E24BB-582C-4BF0-862C-7DD77F79641A}" type="pres">
      <dgm:prSet presAssocID="{0F9BC6EA-9FF4-4036-8E50-E2AA3B33CF8D}" presName="connTx" presStyleLbl="parChTrans1D2" presStyleIdx="3" presStyleCnt="4"/>
      <dgm:spPr/>
    </dgm:pt>
    <dgm:pt modelId="{D3CF65AB-23F7-4B6A-88DE-72FA171C1D3A}" type="pres">
      <dgm:prSet presAssocID="{0452BA48-D497-46AB-9B73-5CC341E87396}" presName="root2" presStyleCnt="0"/>
      <dgm:spPr/>
    </dgm:pt>
    <dgm:pt modelId="{F11AD3F4-35E4-4444-8912-6BA811CD4B82}" type="pres">
      <dgm:prSet presAssocID="{0452BA48-D497-46AB-9B73-5CC341E87396}" presName="LevelTwoTextNode" presStyleLbl="node2" presStyleIdx="3" presStyleCnt="4">
        <dgm:presLayoutVars>
          <dgm:chPref val="3"/>
        </dgm:presLayoutVars>
      </dgm:prSet>
      <dgm:spPr/>
    </dgm:pt>
    <dgm:pt modelId="{30743DED-15B2-44EC-8749-1EC6016F88D8}" type="pres">
      <dgm:prSet presAssocID="{0452BA48-D497-46AB-9B73-5CC341E87396}" presName="level3hierChild" presStyleCnt="0"/>
      <dgm:spPr/>
    </dgm:pt>
  </dgm:ptLst>
  <dgm:cxnLst>
    <dgm:cxn modelId="{2880DAD5-2A06-4B9E-AC43-1F229BDB2DEF}" type="presOf" srcId="{D85BEF77-1F65-4A8E-A8AD-226D6646FA9B}" destId="{B3898BA7-B6A4-4981-AEDA-AC73E942B893}" srcOrd="0" destOrd="0" presId="urn:microsoft.com/office/officeart/2008/layout/HorizontalMultiLevelHierarchy"/>
    <dgm:cxn modelId="{AEAD3B02-7190-4981-8FC4-B47CB0F5F6C8}" type="presOf" srcId="{4650CA67-80DF-4893-9152-F1C534766F17}" destId="{B7E37ED2-468C-42BF-9CA7-DCE536A4D10F}" srcOrd="0" destOrd="0" presId="urn:microsoft.com/office/officeart/2008/layout/HorizontalMultiLevelHierarchy"/>
    <dgm:cxn modelId="{F3CA436C-942A-41FF-938F-0EA04EFAE6E4}" type="presOf" srcId="{4AE14CD4-9FEB-414E-8F85-9117CF7D3D37}" destId="{07D21974-27F2-471B-87BF-BCBE199EC3E7}" srcOrd="0" destOrd="0" presId="urn:microsoft.com/office/officeart/2008/layout/HorizontalMultiLevelHierarchy"/>
    <dgm:cxn modelId="{60ACC6B4-09F2-4259-B3CF-791B46BA32FC}" type="presOf" srcId="{0452BA48-D497-46AB-9B73-5CC341E87396}" destId="{F11AD3F4-35E4-4444-8912-6BA811CD4B82}" srcOrd="0" destOrd="0" presId="urn:microsoft.com/office/officeart/2008/layout/HorizontalMultiLevelHierarchy"/>
    <dgm:cxn modelId="{49E4BFCB-F70C-4272-B95B-00C95220594A}" type="presOf" srcId="{D56D21B7-5B8D-4288-8602-002AC6436F91}" destId="{288AD158-514E-47B8-88AF-156B2A6622CD}" srcOrd="1" destOrd="0" presId="urn:microsoft.com/office/officeart/2008/layout/HorizontalMultiLevelHierarchy"/>
    <dgm:cxn modelId="{1046B146-1B2F-4338-ACD7-2B2F30096231}" type="presOf" srcId="{5A4D6399-19A7-465F-BD7E-FFF4741360B0}" destId="{4E956339-F53D-4BE9-86E7-A863F929CFF2}" srcOrd="0" destOrd="0" presId="urn:microsoft.com/office/officeart/2008/layout/HorizontalMultiLevelHierarchy"/>
    <dgm:cxn modelId="{270A9061-7C88-4F3A-BCAE-D091B7414EC9}" srcId="{4650CA67-80DF-4893-9152-F1C534766F17}" destId="{BED28424-6E14-4F78-92FD-6AB52FAB8F1B}" srcOrd="0" destOrd="0" parTransId="{33BC820D-4B5B-4BFE-ABE8-FE861EDCF4A7}" sibTransId="{0C91C413-5BEB-48AB-B6D0-A99C8CF340F4}"/>
    <dgm:cxn modelId="{C974FF11-CEC1-48C9-8A3D-A9EA01E110E2}" type="presOf" srcId="{0F9BC6EA-9FF4-4036-8E50-E2AA3B33CF8D}" destId="{AE2E24BB-582C-4BF0-862C-7DD77F79641A}" srcOrd="1" destOrd="0" presId="urn:microsoft.com/office/officeart/2008/layout/HorizontalMultiLevelHierarchy"/>
    <dgm:cxn modelId="{50A8216F-D00C-4436-854E-CBD9BE1AC21E}" type="presOf" srcId="{D85BEF77-1F65-4A8E-A8AD-226D6646FA9B}" destId="{6020F592-64C3-4E26-B975-34CA79DB83FE}" srcOrd="1" destOrd="0" presId="urn:microsoft.com/office/officeart/2008/layout/HorizontalMultiLevelHierarchy"/>
    <dgm:cxn modelId="{D66BD8E8-EF7D-4D98-8606-BF797E56E91C}" type="presOf" srcId="{D56D21B7-5B8D-4288-8602-002AC6436F91}" destId="{C90BFE3E-324C-450D-9FCA-C4FA77C60F26}" srcOrd="0" destOrd="0" presId="urn:microsoft.com/office/officeart/2008/layout/HorizontalMultiLevelHierarchy"/>
    <dgm:cxn modelId="{EEC95C94-57D4-46A4-B118-9859098EB74B}" srcId="{BED28424-6E14-4F78-92FD-6AB52FAB8F1B}" destId="{5A4D6399-19A7-465F-BD7E-FFF4741360B0}" srcOrd="0" destOrd="0" parTransId="{D85BEF77-1F65-4A8E-A8AD-226D6646FA9B}" sibTransId="{85A25882-570A-449B-B201-749993DA0652}"/>
    <dgm:cxn modelId="{E59B0B47-03EC-4015-8E1B-5E5D637377E0}" type="presOf" srcId="{B6BB53F0-B18E-4B81-BAE1-59A4CED2FDE6}" destId="{C4EC2E73-815F-42F6-8568-E7B7CB0FF28F}" srcOrd="0" destOrd="0" presId="urn:microsoft.com/office/officeart/2008/layout/HorizontalMultiLevelHierarchy"/>
    <dgm:cxn modelId="{66E25754-3F61-46D3-A762-D4E896947F7E}" type="presOf" srcId="{BED28424-6E14-4F78-92FD-6AB52FAB8F1B}" destId="{968FA943-7F36-40B8-AAF9-1F4DD03B60A1}" srcOrd="0" destOrd="0" presId="urn:microsoft.com/office/officeart/2008/layout/HorizontalMultiLevelHierarchy"/>
    <dgm:cxn modelId="{7B926089-9032-4088-8499-6DBBD0C100B9}" type="presOf" srcId="{4AE14CD4-9FEB-414E-8F85-9117CF7D3D37}" destId="{D47E81BF-7449-40C3-B0F5-9B2F1B1DEF4B}" srcOrd="1" destOrd="0" presId="urn:microsoft.com/office/officeart/2008/layout/HorizontalMultiLevelHierarchy"/>
    <dgm:cxn modelId="{9E95569E-1BA7-4257-B3E7-77754EB119A0}" srcId="{BED28424-6E14-4F78-92FD-6AB52FAB8F1B}" destId="{0452BA48-D497-46AB-9B73-5CC341E87396}" srcOrd="3" destOrd="0" parTransId="{0F9BC6EA-9FF4-4036-8E50-E2AA3B33CF8D}" sibTransId="{46687616-235D-4CD9-AF9D-513A9EA6CD28}"/>
    <dgm:cxn modelId="{A821E053-155B-4A8C-9B1C-405B70F96B55}" type="presOf" srcId="{0F9BC6EA-9FF4-4036-8E50-E2AA3B33CF8D}" destId="{5E997AA0-718F-4288-A6DA-23E43D67BE9D}" srcOrd="0" destOrd="0" presId="urn:microsoft.com/office/officeart/2008/layout/HorizontalMultiLevelHierarchy"/>
    <dgm:cxn modelId="{1893B60F-ABCE-4D05-BAFB-2AA0EDDF2D44}" type="presOf" srcId="{5BC1DECA-5F72-49A6-A239-A4921877F899}" destId="{16E6B3B1-00D8-45A6-A66B-46D5060A2D5C}" srcOrd="0" destOrd="0" presId="urn:microsoft.com/office/officeart/2008/layout/HorizontalMultiLevelHierarchy"/>
    <dgm:cxn modelId="{D4BA515F-A844-48E2-80DE-36CD35C19023}" srcId="{BED28424-6E14-4F78-92FD-6AB52FAB8F1B}" destId="{B6BB53F0-B18E-4B81-BAE1-59A4CED2FDE6}" srcOrd="1" destOrd="0" parTransId="{4AE14CD4-9FEB-414E-8F85-9117CF7D3D37}" sibTransId="{CF56B86A-2208-4876-9725-70D37F45E417}"/>
    <dgm:cxn modelId="{EF2EA75E-AA38-4E5B-953A-126D38396152}" srcId="{BED28424-6E14-4F78-92FD-6AB52FAB8F1B}" destId="{5BC1DECA-5F72-49A6-A239-A4921877F899}" srcOrd="2" destOrd="0" parTransId="{D56D21B7-5B8D-4288-8602-002AC6436F91}" sibTransId="{5FA30195-2FD4-41A4-8FBF-D526527D44F0}"/>
    <dgm:cxn modelId="{754BBD2F-849E-41DB-AD62-BE1C530323A7}" type="presParOf" srcId="{B7E37ED2-468C-42BF-9CA7-DCE536A4D10F}" destId="{EADCD8FD-26C7-4465-8729-8F3DA04BC76F}" srcOrd="0" destOrd="0" presId="urn:microsoft.com/office/officeart/2008/layout/HorizontalMultiLevelHierarchy"/>
    <dgm:cxn modelId="{23C6868C-3ECD-40BB-B98A-6B055E77476E}" type="presParOf" srcId="{EADCD8FD-26C7-4465-8729-8F3DA04BC76F}" destId="{968FA943-7F36-40B8-AAF9-1F4DD03B60A1}" srcOrd="0" destOrd="0" presId="urn:microsoft.com/office/officeart/2008/layout/HorizontalMultiLevelHierarchy"/>
    <dgm:cxn modelId="{37EFBF96-2B8A-4963-B297-45AA3FA266DC}" type="presParOf" srcId="{EADCD8FD-26C7-4465-8729-8F3DA04BC76F}" destId="{A486615F-72A3-4BA2-8EE7-A005F90FAD5F}" srcOrd="1" destOrd="0" presId="urn:microsoft.com/office/officeart/2008/layout/HorizontalMultiLevelHierarchy"/>
    <dgm:cxn modelId="{982A96D2-288E-430C-BD90-7066DCB571F2}" type="presParOf" srcId="{A486615F-72A3-4BA2-8EE7-A005F90FAD5F}" destId="{B3898BA7-B6A4-4981-AEDA-AC73E942B893}" srcOrd="0" destOrd="0" presId="urn:microsoft.com/office/officeart/2008/layout/HorizontalMultiLevelHierarchy"/>
    <dgm:cxn modelId="{44517E9E-CCAB-46DA-8039-DE077336E47A}" type="presParOf" srcId="{B3898BA7-B6A4-4981-AEDA-AC73E942B893}" destId="{6020F592-64C3-4E26-B975-34CA79DB83FE}" srcOrd="0" destOrd="0" presId="urn:microsoft.com/office/officeart/2008/layout/HorizontalMultiLevelHierarchy"/>
    <dgm:cxn modelId="{497DCEDC-77A7-44C9-AC5F-B2308C6DBD08}" type="presParOf" srcId="{A486615F-72A3-4BA2-8EE7-A005F90FAD5F}" destId="{2C08E742-A601-4F1B-B583-CCE4027EB1A1}" srcOrd="1" destOrd="0" presId="urn:microsoft.com/office/officeart/2008/layout/HorizontalMultiLevelHierarchy"/>
    <dgm:cxn modelId="{D2865C92-2BAC-4DC2-B7BC-528ADC40CC18}" type="presParOf" srcId="{2C08E742-A601-4F1B-B583-CCE4027EB1A1}" destId="{4E956339-F53D-4BE9-86E7-A863F929CFF2}" srcOrd="0" destOrd="0" presId="urn:microsoft.com/office/officeart/2008/layout/HorizontalMultiLevelHierarchy"/>
    <dgm:cxn modelId="{23E2BD3F-29AD-4724-A42E-21C2E4B9AC4E}" type="presParOf" srcId="{2C08E742-A601-4F1B-B583-CCE4027EB1A1}" destId="{7758E29E-1141-4FC7-A3D6-295A314653D0}" srcOrd="1" destOrd="0" presId="urn:microsoft.com/office/officeart/2008/layout/HorizontalMultiLevelHierarchy"/>
    <dgm:cxn modelId="{38C89EF2-1C66-452A-8B4D-1FD23FEA3837}" type="presParOf" srcId="{A486615F-72A3-4BA2-8EE7-A005F90FAD5F}" destId="{07D21974-27F2-471B-87BF-BCBE199EC3E7}" srcOrd="2" destOrd="0" presId="urn:microsoft.com/office/officeart/2008/layout/HorizontalMultiLevelHierarchy"/>
    <dgm:cxn modelId="{752B1C96-E7D0-4FB3-9BF6-C841CA292110}" type="presParOf" srcId="{07D21974-27F2-471B-87BF-BCBE199EC3E7}" destId="{D47E81BF-7449-40C3-B0F5-9B2F1B1DEF4B}" srcOrd="0" destOrd="0" presId="urn:microsoft.com/office/officeart/2008/layout/HorizontalMultiLevelHierarchy"/>
    <dgm:cxn modelId="{712459D4-B777-44DC-BF70-E5DF625A4A3B}" type="presParOf" srcId="{A486615F-72A3-4BA2-8EE7-A005F90FAD5F}" destId="{28D5F2B3-92BF-488B-9628-A8FBFC203943}" srcOrd="3" destOrd="0" presId="urn:microsoft.com/office/officeart/2008/layout/HorizontalMultiLevelHierarchy"/>
    <dgm:cxn modelId="{A2506C22-C4C8-4542-A8B7-0C30D0F6D883}" type="presParOf" srcId="{28D5F2B3-92BF-488B-9628-A8FBFC203943}" destId="{C4EC2E73-815F-42F6-8568-E7B7CB0FF28F}" srcOrd="0" destOrd="0" presId="urn:microsoft.com/office/officeart/2008/layout/HorizontalMultiLevelHierarchy"/>
    <dgm:cxn modelId="{3912423E-8E35-4B54-AA49-51EE80BEE756}" type="presParOf" srcId="{28D5F2B3-92BF-488B-9628-A8FBFC203943}" destId="{2488489B-19BC-4C60-8B1F-5C889EB65639}" srcOrd="1" destOrd="0" presId="urn:microsoft.com/office/officeart/2008/layout/HorizontalMultiLevelHierarchy"/>
    <dgm:cxn modelId="{49710505-E038-4EB3-966A-2C9F9EA9E95E}" type="presParOf" srcId="{A486615F-72A3-4BA2-8EE7-A005F90FAD5F}" destId="{C90BFE3E-324C-450D-9FCA-C4FA77C60F26}" srcOrd="4" destOrd="0" presId="urn:microsoft.com/office/officeart/2008/layout/HorizontalMultiLevelHierarchy"/>
    <dgm:cxn modelId="{FFA58560-50B7-42B9-B602-18B254A29887}" type="presParOf" srcId="{C90BFE3E-324C-450D-9FCA-C4FA77C60F26}" destId="{288AD158-514E-47B8-88AF-156B2A6622CD}" srcOrd="0" destOrd="0" presId="urn:microsoft.com/office/officeart/2008/layout/HorizontalMultiLevelHierarchy"/>
    <dgm:cxn modelId="{5A535283-A1BB-4E65-ADEB-C54FD2D6F6BF}" type="presParOf" srcId="{A486615F-72A3-4BA2-8EE7-A005F90FAD5F}" destId="{F157EA8C-8505-4598-93AB-C52536323201}" srcOrd="5" destOrd="0" presId="urn:microsoft.com/office/officeart/2008/layout/HorizontalMultiLevelHierarchy"/>
    <dgm:cxn modelId="{B336027C-F588-4DCD-8ED8-17DAD39E70C4}" type="presParOf" srcId="{F157EA8C-8505-4598-93AB-C52536323201}" destId="{16E6B3B1-00D8-45A6-A66B-46D5060A2D5C}" srcOrd="0" destOrd="0" presId="urn:microsoft.com/office/officeart/2008/layout/HorizontalMultiLevelHierarchy"/>
    <dgm:cxn modelId="{9DCA7DC6-786B-4C72-B19A-D5C99E801C35}" type="presParOf" srcId="{F157EA8C-8505-4598-93AB-C52536323201}" destId="{499EDCF1-6136-4D8C-A619-448A74C621B9}" srcOrd="1" destOrd="0" presId="urn:microsoft.com/office/officeart/2008/layout/HorizontalMultiLevelHierarchy"/>
    <dgm:cxn modelId="{5B087595-2F94-4E35-BB45-1DF2460BF488}" type="presParOf" srcId="{A486615F-72A3-4BA2-8EE7-A005F90FAD5F}" destId="{5E997AA0-718F-4288-A6DA-23E43D67BE9D}" srcOrd="6" destOrd="0" presId="urn:microsoft.com/office/officeart/2008/layout/HorizontalMultiLevelHierarchy"/>
    <dgm:cxn modelId="{89D8FEB5-F808-475E-A12F-5B3FC0AE0E65}" type="presParOf" srcId="{5E997AA0-718F-4288-A6DA-23E43D67BE9D}" destId="{AE2E24BB-582C-4BF0-862C-7DD77F79641A}" srcOrd="0" destOrd="0" presId="urn:microsoft.com/office/officeart/2008/layout/HorizontalMultiLevelHierarchy"/>
    <dgm:cxn modelId="{4E746F91-E960-4D39-951A-99943A60FEE6}" type="presParOf" srcId="{A486615F-72A3-4BA2-8EE7-A005F90FAD5F}" destId="{D3CF65AB-23F7-4B6A-88DE-72FA171C1D3A}" srcOrd="7" destOrd="0" presId="urn:microsoft.com/office/officeart/2008/layout/HorizontalMultiLevelHierarchy"/>
    <dgm:cxn modelId="{44EBDC0A-7369-4886-BD88-4CA4A5246DB4}" type="presParOf" srcId="{D3CF65AB-23F7-4B6A-88DE-72FA171C1D3A}" destId="{F11AD3F4-35E4-4444-8912-6BA811CD4B82}" srcOrd="0" destOrd="0" presId="urn:microsoft.com/office/officeart/2008/layout/HorizontalMultiLevelHierarchy"/>
    <dgm:cxn modelId="{141968BE-5F75-4577-A970-8B7E7A56FAF8}" type="presParOf" srcId="{D3CF65AB-23F7-4B6A-88DE-72FA171C1D3A}" destId="{30743DED-15B2-44EC-8749-1EC6016F88D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97AA0-718F-4288-A6DA-23E43D67BE9D}">
      <dsp:nvSpPr>
        <dsp:cNvPr id="0" name=""/>
        <dsp:cNvSpPr/>
      </dsp:nvSpPr>
      <dsp:spPr>
        <a:xfrm>
          <a:off x="1264318" y="2144718"/>
          <a:ext cx="1519374" cy="152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9687" y="0"/>
              </a:lnTo>
              <a:lnTo>
                <a:pt x="759687" y="1528111"/>
              </a:lnTo>
              <a:lnTo>
                <a:pt x="1519374" y="152811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970133" y="2854901"/>
        <a:ext cx="107745" cy="107745"/>
      </dsp:txXfrm>
    </dsp:sp>
    <dsp:sp modelId="{C90BFE3E-324C-450D-9FCA-C4FA77C60F26}">
      <dsp:nvSpPr>
        <dsp:cNvPr id="0" name=""/>
        <dsp:cNvSpPr/>
      </dsp:nvSpPr>
      <dsp:spPr>
        <a:xfrm>
          <a:off x="1264318" y="2144718"/>
          <a:ext cx="1519374" cy="509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9687" y="0"/>
              </a:lnTo>
              <a:lnTo>
                <a:pt x="759687" y="509370"/>
              </a:lnTo>
              <a:lnTo>
                <a:pt x="1519374" y="5093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83944" y="2359341"/>
        <a:ext cx="80124" cy="80124"/>
      </dsp:txXfrm>
    </dsp:sp>
    <dsp:sp modelId="{07D21974-27F2-471B-87BF-BCBE199EC3E7}">
      <dsp:nvSpPr>
        <dsp:cNvPr id="0" name=""/>
        <dsp:cNvSpPr/>
      </dsp:nvSpPr>
      <dsp:spPr>
        <a:xfrm>
          <a:off x="1264318" y="1635347"/>
          <a:ext cx="1519374" cy="509370"/>
        </a:xfrm>
        <a:custGeom>
          <a:avLst/>
          <a:gdLst/>
          <a:ahLst/>
          <a:cxnLst/>
          <a:rect l="0" t="0" r="0" b="0"/>
          <a:pathLst>
            <a:path>
              <a:moveTo>
                <a:pt x="0" y="509370"/>
              </a:moveTo>
              <a:lnTo>
                <a:pt x="759687" y="509370"/>
              </a:lnTo>
              <a:lnTo>
                <a:pt x="759687" y="0"/>
              </a:lnTo>
              <a:lnTo>
                <a:pt x="151937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83944" y="1849970"/>
        <a:ext cx="80124" cy="80124"/>
      </dsp:txXfrm>
    </dsp:sp>
    <dsp:sp modelId="{B3898BA7-B6A4-4981-AEDA-AC73E942B893}">
      <dsp:nvSpPr>
        <dsp:cNvPr id="0" name=""/>
        <dsp:cNvSpPr/>
      </dsp:nvSpPr>
      <dsp:spPr>
        <a:xfrm>
          <a:off x="1264318" y="616606"/>
          <a:ext cx="1519374" cy="1528111"/>
        </a:xfrm>
        <a:custGeom>
          <a:avLst/>
          <a:gdLst/>
          <a:ahLst/>
          <a:cxnLst/>
          <a:rect l="0" t="0" r="0" b="0"/>
          <a:pathLst>
            <a:path>
              <a:moveTo>
                <a:pt x="0" y="1528111"/>
              </a:moveTo>
              <a:lnTo>
                <a:pt x="759687" y="1528111"/>
              </a:lnTo>
              <a:lnTo>
                <a:pt x="759687" y="0"/>
              </a:lnTo>
              <a:lnTo>
                <a:pt x="1519374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970133" y="1326789"/>
        <a:ext cx="107745" cy="107745"/>
      </dsp:txXfrm>
    </dsp:sp>
    <dsp:sp modelId="{968FA943-7F36-40B8-AAF9-1F4DD03B60A1}">
      <dsp:nvSpPr>
        <dsp:cNvPr id="0" name=""/>
        <dsp:cNvSpPr/>
      </dsp:nvSpPr>
      <dsp:spPr>
        <a:xfrm rot="16200000">
          <a:off x="-1287895" y="1737221"/>
          <a:ext cx="4289436" cy="8149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smtClean="0"/>
            <a:t>Оператор ЭВМ</a:t>
          </a:r>
          <a:endParaRPr lang="ru-RU" sz="4600" kern="1200" dirty="0"/>
        </a:p>
      </dsp:txBody>
      <dsp:txXfrm>
        <a:off x="-1287895" y="1737221"/>
        <a:ext cx="4289436" cy="814992"/>
      </dsp:txXfrm>
    </dsp:sp>
    <dsp:sp modelId="{4E956339-F53D-4BE9-86E7-A863F929CFF2}">
      <dsp:nvSpPr>
        <dsp:cNvPr id="0" name=""/>
        <dsp:cNvSpPr/>
      </dsp:nvSpPr>
      <dsp:spPr>
        <a:xfrm>
          <a:off x="2783693" y="209110"/>
          <a:ext cx="2673176" cy="8149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Оператор ИС</a:t>
          </a:r>
          <a:endParaRPr lang="ru-RU" sz="2700" kern="1200" dirty="0"/>
        </a:p>
      </dsp:txBody>
      <dsp:txXfrm>
        <a:off x="2783693" y="209110"/>
        <a:ext cx="2673176" cy="814992"/>
      </dsp:txXfrm>
    </dsp:sp>
    <dsp:sp modelId="{C4EC2E73-815F-42F6-8568-E7B7CB0FF28F}">
      <dsp:nvSpPr>
        <dsp:cNvPr id="0" name=""/>
        <dsp:cNvSpPr/>
      </dsp:nvSpPr>
      <dsp:spPr>
        <a:xfrm>
          <a:off x="2783693" y="1227851"/>
          <a:ext cx="2673176" cy="8149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Оператор ИР</a:t>
          </a:r>
          <a:endParaRPr lang="ru-RU" sz="2700" kern="1200" dirty="0"/>
        </a:p>
      </dsp:txBody>
      <dsp:txXfrm>
        <a:off x="2783693" y="1227851"/>
        <a:ext cx="2673176" cy="814992"/>
      </dsp:txXfrm>
    </dsp:sp>
    <dsp:sp modelId="{16E6B3B1-00D8-45A6-A66B-46D5060A2D5C}">
      <dsp:nvSpPr>
        <dsp:cNvPr id="0" name=""/>
        <dsp:cNvSpPr/>
      </dsp:nvSpPr>
      <dsp:spPr>
        <a:xfrm>
          <a:off x="2783693" y="2246592"/>
          <a:ext cx="2673176" cy="8149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Оператор ЭДО</a:t>
          </a:r>
          <a:endParaRPr lang="ru-RU" sz="2700" kern="1200" dirty="0"/>
        </a:p>
      </dsp:txBody>
      <dsp:txXfrm>
        <a:off x="2783693" y="2246592"/>
        <a:ext cx="2673176" cy="814992"/>
      </dsp:txXfrm>
    </dsp:sp>
    <dsp:sp modelId="{F11AD3F4-35E4-4444-8912-6BA811CD4B82}">
      <dsp:nvSpPr>
        <dsp:cNvPr id="0" name=""/>
        <dsp:cNvSpPr/>
      </dsp:nvSpPr>
      <dsp:spPr>
        <a:xfrm>
          <a:off x="2783693" y="3265333"/>
          <a:ext cx="2673176" cy="8149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Оператор поддержки</a:t>
          </a:r>
          <a:endParaRPr lang="ru-RU" sz="2700" kern="1200" dirty="0"/>
        </a:p>
      </dsp:txBody>
      <dsp:txXfrm>
        <a:off x="2783693" y="3265333"/>
        <a:ext cx="2673176" cy="814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0E5CFEF4-6EEC-484D-A11F-02E04FF1CE39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B47854B-4424-4CF6-808C-7FCCDD5EC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698C2C-E811-4288-826D-9FC0E76ED032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90600">
              <a:spcBef>
                <a:spcPct val="0"/>
              </a:spcBef>
            </a:pPr>
            <a:r>
              <a:rPr lang="ru-RU" altLang="ru-RU" smtClean="0"/>
              <a:t>Правда ощутить все эффекты будет возможным только в случае прекращения приема абитуриентов по устаревшим специальностям уже сейчас. </a:t>
            </a:r>
          </a:p>
          <a:p>
            <a:pPr defTabSz="990600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9C8C2-F553-4227-A03D-D250F18106BC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05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018B12-CAD7-4A37-B083-0581DD7E453E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Исследовательская и консалтинговая компания Gartner, специализирующаяся на рынках информационных технологий, разработала целую карту новых профессий и возможностей в digital. </a:t>
            </a:r>
            <a:r>
              <a:rPr lang="en-US" altLang="ru-RU" smtClean="0"/>
              <a:t>https://wordshop.academy/v-didzhitalshhiki-pojdu-pust-menya-nauchat-novye-professii-na-karte-digital/</a:t>
            </a: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BFA8F2-0291-43BE-97EB-C04BA1CBF668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Поэтому была разработана модификация ФГОС, которая позволяла включить в один документ сразу все семь квалификаций. И это первая характеристика данного ФГОС. Модульность. – 11 профессиональных модулей распределенных по 7 квалификациям.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AF93B7-097D-4275-9561-9B93E972361B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ru-RU" dirty="0" smtClean="0"/>
              <a:t>http://www.consultant.ru/document/cons_doc_LAW_151586/4a320e1c137081ae505ab5a4765f3b913de5e67a/</a:t>
            </a:r>
            <a:endParaRPr lang="ru-RU" altLang="ru-RU" dirty="0" smtClean="0"/>
          </a:p>
          <a:p>
            <a:pPr>
              <a:spcBef>
                <a:spcPct val="0"/>
              </a:spcBef>
            </a:pPr>
            <a:r>
              <a:rPr lang="en-US" altLang="ru-RU" dirty="0" smtClean="0"/>
              <a:t>http://www.consultant.ru/cons/cgi/online.cgi?req=query&amp;ts=195347103608210769057655953&amp;mode=fullsplus&amp;cacheid=F53681AFD9035AA9A82861FCF9563699&amp;rnd=90502F30371D324C3A586F9260A047E9#0663154245207594</a:t>
            </a:r>
            <a:endParaRPr lang="ru-RU" altLang="ru-RU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F9EC02-4BA5-467A-962E-5D336439CD6A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40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помощник специалиста по сопровождению </a:t>
            </a:r>
            <a:r>
              <a:rPr lang="ru-RU" dirty="0" err="1" smtClean="0"/>
              <a:t>интернет-ресурсов</a:t>
            </a:r>
            <a:r>
              <a:rPr lang="ru-RU" dirty="0" smtClean="0"/>
              <a:t> или отдельная должность для работы с сайтом организации или ресурсами </a:t>
            </a:r>
            <a:r>
              <a:rPr lang="ru-RU" dirty="0" err="1" smtClean="0"/>
              <a:t>social-media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47854B-4424-4CF6-808C-7FCCDD5ECB9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0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данную квалификацию можно рассматривать как краткосрочное </a:t>
            </a:r>
            <a:r>
              <a:rPr lang="ru-RU" dirty="0" err="1" smtClean="0"/>
              <a:t>доп</a:t>
            </a:r>
            <a:r>
              <a:rPr lang="ru-RU" dirty="0" smtClean="0"/>
              <a:t> обучение для специалистов других сфер, например, </a:t>
            </a:r>
            <a:r>
              <a:rPr lang="ru-RU" dirty="0" err="1" smtClean="0"/>
              <a:t>документовед</a:t>
            </a:r>
            <a:r>
              <a:rPr lang="ru-RU" dirty="0" smtClean="0"/>
              <a:t>, делопроизводитель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47854B-4424-4CF6-808C-7FCCDD5ECB9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36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речь идет о процессе поддержки бизнес-процессов. Например, оператор приема заявок на обслуживание через интернет-формы или телефон (заказ такси или сотрудники сферы ЖКХ)</a:t>
            </a:r>
          </a:p>
          <a:p>
            <a:r>
              <a:rPr lang="ru-RU" dirty="0" smtClean="0"/>
              <a:t>данную квалификацию можно рассматривать как краткосрочное </a:t>
            </a:r>
            <a:r>
              <a:rPr lang="ru-RU" dirty="0" err="1" smtClean="0"/>
              <a:t>доп</a:t>
            </a:r>
            <a:r>
              <a:rPr lang="ru-RU" dirty="0" smtClean="0"/>
              <a:t> обучение для специалистов других сфер, в которых требуется работа с людьми в том числе выполнять роль</a:t>
            </a:r>
            <a:r>
              <a:rPr lang="ru-RU" baseline="0" dirty="0" smtClean="0"/>
              <a:t> первого уровня технической поддержки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47854B-4424-4CF6-808C-7FCCDD5ECB9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09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Не пугайтесь сокращения руководителей специальности, работы не убавится в целом, нужно руководить и дальше по одной или нескольким специализациям. Задача состоит лишь в том что бы описать круг ваших задач руководителю. Но это могут сделать за вас когда это станет неизбежным или вы это можете сделать сами в удобном для вас виде, но уже сейчас.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8DDC1-B2B3-4746-86BD-21A7B5F3FD35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90600">
              <a:spcBef>
                <a:spcPct val="0"/>
              </a:spcBef>
            </a:pPr>
            <a:r>
              <a:rPr lang="ru-RU" altLang="ru-RU" smtClean="0"/>
              <a:t>Правда ощутить все эффекты будет возможным только в случае прекращения приема абитуриентов по устаревшим специальностям уже сейчас. </a:t>
            </a:r>
          </a:p>
          <a:p>
            <a:pPr defTabSz="990600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69C8C2-F553-4227-A03D-D250F18106BC}" type="slidenum">
              <a:rPr lang="ru-RU" altLang="ru-RU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 11"/>
          <p:cNvSpPr>
            <a:spLocks noChangeArrowheads="1"/>
          </p:cNvSpPr>
          <p:nvPr/>
        </p:nvSpPr>
        <p:spPr bwMode="white">
          <a:xfrm>
            <a:off x="8429625" y="0"/>
            <a:ext cx="3762375" cy="6858000"/>
          </a:xfrm>
          <a:custGeom>
            <a:avLst/>
            <a:gdLst>
              <a:gd name="T0" fmla="*/ 0 w 3762978"/>
              <a:gd name="T1" fmla="*/ 0 h 6858000"/>
              <a:gd name="T2" fmla="*/ 3762978 w 3762978"/>
              <a:gd name="T3" fmla="*/ 0 h 6858000"/>
              <a:gd name="T4" fmla="*/ 3762978 w 3762978"/>
              <a:gd name="T5" fmla="*/ 6858000 h 6858000"/>
              <a:gd name="T6" fmla="*/ 338667 w 3762978"/>
              <a:gd name="T7" fmla="*/ 6858000 h 6858000"/>
              <a:gd name="T8" fmla="*/ 1189567 w 3762978"/>
              <a:gd name="T9" fmla="*/ 433705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Полилиния 10"/>
          <p:cNvSpPr>
            <a:spLocks/>
          </p:cNvSpPr>
          <p:nvPr/>
        </p:nvSpPr>
        <p:spPr bwMode="auto">
          <a:xfrm>
            <a:off x="8145463" y="0"/>
            <a:ext cx="1671637" cy="6858000"/>
          </a:xfrm>
          <a:custGeom>
            <a:avLst/>
            <a:gdLst>
              <a:gd name="T0" fmla="*/ 0 w 1254127"/>
              <a:gd name="T1" fmla="*/ 0 h 6858000"/>
              <a:gd name="T2" fmla="*/ 365127 w 1254127"/>
              <a:gd name="T3" fmla="*/ 0 h 6858000"/>
              <a:gd name="T4" fmla="*/ 1254127 w 1254127"/>
              <a:gd name="T5" fmla="*/ 4337050 h 6858000"/>
              <a:gd name="T6" fmla="*/ 619127 w 1254127"/>
              <a:gd name="T7" fmla="*/ 6858000 h 6858000"/>
              <a:gd name="T8" fmla="*/ 257175 w 1254127"/>
              <a:gd name="T9" fmla="*/ 6858000 h 6858000"/>
              <a:gd name="T10" fmla="*/ 892175 w 1254127"/>
              <a:gd name="T11" fmla="*/ 4337050 h 6858000"/>
              <a:gd name="T12" fmla="*/ 0 w 1254127"/>
              <a:gd name="T13" fmla="*/ 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7252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CCF2-56AC-4D31-8569-BE5EA6C38B74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C09C-94E7-427E-B245-F764A833A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7658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а рисунка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63246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95400" y="5257800"/>
            <a:ext cx="4572000" cy="555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24600" y="5257800"/>
            <a:ext cx="4572000" cy="555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Дата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7087-4356-49E3-B1B1-DDF5CC6EFC72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F28D7-B0FE-481E-9454-714D909D8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362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6BE41-214F-403B-9ADB-560BF13B8E16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FD916-8B7D-47C9-A904-7BCCD0F0F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4263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5400000">
            <a:off x="6330950" y="3387725"/>
            <a:ext cx="6858000" cy="82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6251575" y="3387725"/>
            <a:ext cx="6858000" cy="82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5BEB-0DAC-494C-8B63-B25C4C56073A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3819AE-F52C-4563-8004-9CB29291D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4993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173A-B607-447D-840C-6C3311E40BD9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8C82-6332-4422-AB77-40623C0A1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1514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"/>
          <p:cNvSpPr>
            <a:spLocks noChangeArrowheads="1"/>
          </p:cNvSpPr>
          <p:nvPr/>
        </p:nvSpPr>
        <p:spPr bwMode="white">
          <a:xfrm>
            <a:off x="6540500" y="0"/>
            <a:ext cx="5651500" cy="6858000"/>
          </a:xfrm>
          <a:custGeom>
            <a:avLst/>
            <a:gdLst>
              <a:gd name="T0" fmla="*/ 0 w 4238622"/>
              <a:gd name="T1" fmla="*/ 0 h 6858000"/>
              <a:gd name="T2" fmla="*/ 4086222 w 4238622"/>
              <a:gd name="T3" fmla="*/ 0 h 6858000"/>
              <a:gd name="T4" fmla="*/ 4237035 w 4238622"/>
              <a:gd name="T5" fmla="*/ 0 h 6858000"/>
              <a:gd name="T6" fmla="*/ 4238622 w 4238622"/>
              <a:gd name="T7" fmla="*/ 0 h 6858000"/>
              <a:gd name="T8" fmla="*/ 4238622 w 4238622"/>
              <a:gd name="T9" fmla="*/ 6858000 h 6858000"/>
              <a:gd name="T10" fmla="*/ 4237035 w 4238622"/>
              <a:gd name="T11" fmla="*/ 6858000 h 6858000"/>
              <a:gd name="T12" fmla="*/ 4086222 w 4238622"/>
              <a:gd name="T13" fmla="*/ 6858000 h 6858000"/>
              <a:gd name="T14" fmla="*/ 254000 w 4238622"/>
              <a:gd name="T15" fmla="*/ 6858000 h 6858000"/>
              <a:gd name="T16" fmla="*/ 892175 w 4238622"/>
              <a:gd name="T17" fmla="*/ 4337050 h 6858000"/>
              <a:gd name="T18" fmla="*/ 0 w 4238622"/>
              <a:gd name="T19" fmla="*/ 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77288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5"/>
          <p:cNvSpPr>
            <a:spLocks noChangeArrowheads="1"/>
          </p:cNvSpPr>
          <p:nvPr/>
        </p:nvSpPr>
        <p:spPr bwMode="white">
          <a:xfrm>
            <a:off x="9621838" y="0"/>
            <a:ext cx="2570162" cy="6858000"/>
          </a:xfrm>
          <a:custGeom>
            <a:avLst/>
            <a:gdLst>
              <a:gd name="T0" fmla="*/ 0 w 1927224"/>
              <a:gd name="T1" fmla="*/ 0 h 6858000"/>
              <a:gd name="T2" fmla="*/ 1927224 w 1927224"/>
              <a:gd name="T3" fmla="*/ 0 h 6858000"/>
              <a:gd name="T4" fmla="*/ 1927224 w 1927224"/>
              <a:gd name="T5" fmla="*/ 6858000 h 6858000"/>
              <a:gd name="T6" fmla="*/ 254000 w 1927224"/>
              <a:gd name="T7" fmla="*/ 6858000 h 6858000"/>
              <a:gd name="T8" fmla="*/ 892175 w 1927224"/>
              <a:gd name="T9" fmla="*/ 4337050 h 6858000"/>
              <a:gd name="T10" fmla="*/ 0 w 1927224"/>
              <a:gd name="T11" fmla="*/ 0 h 6858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Полилиния 6"/>
          <p:cNvSpPr>
            <a:spLocks/>
          </p:cNvSpPr>
          <p:nvPr/>
        </p:nvSpPr>
        <p:spPr bwMode="auto">
          <a:xfrm>
            <a:off x="9237663" y="0"/>
            <a:ext cx="1671637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Полилиния 7"/>
          <p:cNvSpPr>
            <a:spLocks/>
          </p:cNvSpPr>
          <p:nvPr/>
        </p:nvSpPr>
        <p:spPr bwMode="auto">
          <a:xfrm>
            <a:off x="9174163" y="0"/>
            <a:ext cx="1460500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957483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30D8-B785-4AB7-AE66-3F35EAD3084B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E882-EFF4-44D4-9E58-67FAA0515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89682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4D06-84A6-4881-A949-08274871E820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3F2B-EF33-4C67-9D66-8757E2505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92769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7BD37-1CDA-424F-BA7D-01C17928A928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5498-FD70-4918-8CAF-B856857AF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5542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741B0-D41F-4532-B6FC-B111436FEBB9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69DD4-62DD-4F11-8F31-80CF09575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51938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B3E0-80C3-47E9-955C-B022DE0B99BC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A67D-CC9C-4752-A203-B241BF9DA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0485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38"/>
            <a:ext cx="12192000" cy="82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1295400" y="255588"/>
            <a:ext cx="96012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1295400" y="1828800"/>
            <a:ext cx="9601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Щелкните, чтобы изменить стили текста образца слайда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400" y="6375400"/>
            <a:ext cx="624363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50" y="6375400"/>
            <a:ext cx="1481138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38BC476-49C9-45BA-86A9-E46CC87F7E83}" type="datetimeFigureOut">
              <a:rPr lang="ru-RU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5400"/>
            <a:ext cx="1371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090E953-56A2-4CA4-9704-ADB20D02C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0" r:id="rId2"/>
    <p:sldLayoutId id="2147483688" r:id="rId3"/>
    <p:sldLayoutId id="2147483689" r:id="rId4"/>
    <p:sldLayoutId id="2147483681" r:id="rId5"/>
    <p:sldLayoutId id="2147483682" r:id="rId6"/>
    <p:sldLayoutId id="2147483683" r:id="rId7"/>
    <p:sldLayoutId id="2147483690" r:id="rId8"/>
    <p:sldLayoutId id="2147483684" r:id="rId9"/>
    <p:sldLayoutId id="2147483685" r:id="rId10"/>
    <p:sldLayoutId id="2147483691" r:id="rId11"/>
    <p:sldLayoutId id="2147483686" r:id="rId12"/>
    <p:sldLayoutId id="2147483692" r:id="rId13"/>
  </p:sldLayoutIdLst>
  <p:transition spd="med">
    <p:fade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Book Antiqua" panose="02040602050305030304" pitchFamily="18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563" indent="-228600" algn="l" rtl="0" fontAlgn="base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250"/>
            <a:ext cx="6865374" cy="2560638"/>
          </a:xfrm>
        </p:spPr>
        <p:txBody>
          <a:bodyPr>
            <a:normAutofit fontScale="90000"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Модульные образовательные стандарты.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«Оператор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информационных систем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ресурсов»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Улица города с размытием от движен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>
          <a:xfrm>
            <a:off x="8650882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</p:spPr>
      </p:pic>
      <p:sp>
        <p:nvSpPr>
          <p:cNvPr id="9220" name="Текст 4"/>
          <p:cNvSpPr txBox="1">
            <a:spLocks/>
          </p:cNvSpPr>
          <p:nvPr/>
        </p:nvSpPr>
        <p:spPr bwMode="auto">
          <a:xfrm>
            <a:off x="1295400" y="4729163"/>
            <a:ext cx="7759700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Беляков Илья Владимирович,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международный эксперт 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WSR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45540"/>
            <a:ext cx="9601200" cy="1036637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поддержки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898065"/>
              </p:ext>
            </p:extLst>
          </p:nvPr>
        </p:nvGraphicFramePr>
        <p:xfrm>
          <a:off x="512465" y="1630680"/>
          <a:ext cx="10731639" cy="334656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2694012">
                  <a:extLst>
                    <a:ext uri="{9D8B030D-6E8A-4147-A177-3AD203B41FA5}">
                      <a16:colId xmlns:a16="http://schemas.microsoft.com/office/drawing/2014/main" val="2081930982"/>
                    </a:ext>
                  </a:extLst>
                </a:gridCol>
                <a:gridCol w="8037627">
                  <a:extLst>
                    <a:ext uri="{9D8B030D-6E8A-4147-A177-3AD203B41FA5}">
                      <a16:colId xmlns:a16="http://schemas.microsoft.com/office/drawing/2014/main" val="1870839957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Обработка цифровой информации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3.1. Подготавливать цифровые данные для дальнейшей обработки и архивирования</a:t>
                      </a:r>
                      <a:endParaRPr lang="ru-RU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588164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системе электронного документооборота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6.1. Работать с объектами электронного документооборота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122530369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системе управления процессом поддержки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7.1. Обрабатывать поступающие запросы на обслуживание от клиентов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071811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7.2. Инструктировать клиентов в решении типовых запросов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1060852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5986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Экономичность - оптимизация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можно получить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одну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лицензию сразу на все квалификации;</a:t>
            </a:r>
            <a:endParaRPr lang="ru-RU" alt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можно разработать только ПМ, а не всю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программу для добавления новой специализации; </a:t>
            </a:r>
          </a:p>
          <a:p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меньшение срока обучения;</a:t>
            </a:r>
            <a:endParaRPr lang="ru-RU" alt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можно привлекать одних и тех же преподавателей на модули пересечения квалификаций; </a:t>
            </a:r>
          </a:p>
          <a:p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достаточно добавить один модуль через программу дополнительного обучения и получить две квалификации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708749891"/>
              </p:ext>
            </p:extLst>
          </p:nvPr>
        </p:nvGraphicFramePr>
        <p:xfrm>
          <a:off x="2032000" y="1848897"/>
          <a:ext cx="6890936" cy="4289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1457011" y="2753248"/>
            <a:ext cx="2582427" cy="1932209"/>
            <a:chOff x="2879725" y="1804989"/>
            <a:chExt cx="4567238" cy="3813175"/>
          </a:xfrm>
        </p:grpSpPr>
        <p:sp>
          <p:nvSpPr>
            <p:cNvPr id="19" name="Полилиния 18"/>
            <p:cNvSpPr/>
            <p:nvPr/>
          </p:nvSpPr>
          <p:spPr>
            <a:xfrm rot="13157228">
              <a:off x="5073649" y="1804989"/>
              <a:ext cx="276225" cy="3813175"/>
            </a:xfrm>
            <a:custGeom>
              <a:avLst/>
              <a:gdLst>
                <a:gd name="connsiteX0" fmla="*/ 0 w 4726276"/>
                <a:gd name="connsiteY0" fmla="*/ 5086350 h 5086350"/>
                <a:gd name="connsiteX1" fmla="*/ 4720590 w 4726276"/>
                <a:gd name="connsiteY1" fmla="*/ 1680210 h 5086350"/>
                <a:gd name="connsiteX2" fmla="*/ 971550 w 4726276"/>
                <a:gd name="connsiteY2" fmla="*/ 0 h 508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26276" h="5086350">
                  <a:moveTo>
                    <a:pt x="0" y="5086350"/>
                  </a:moveTo>
                  <a:cubicBezTo>
                    <a:pt x="2279332" y="3807142"/>
                    <a:pt x="4558665" y="2527935"/>
                    <a:pt x="4720590" y="1680210"/>
                  </a:cubicBezTo>
                  <a:cubicBezTo>
                    <a:pt x="4882515" y="832485"/>
                    <a:pt x="1537335" y="70485"/>
                    <a:pt x="971550" y="0"/>
                  </a:cubicBezTo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 rot="18851699">
              <a:off x="5047456" y="1442244"/>
              <a:ext cx="231775" cy="4567238"/>
            </a:xfrm>
            <a:custGeom>
              <a:avLst/>
              <a:gdLst>
                <a:gd name="connsiteX0" fmla="*/ 0 w 4726276"/>
                <a:gd name="connsiteY0" fmla="*/ 5086350 h 5086350"/>
                <a:gd name="connsiteX1" fmla="*/ 4720590 w 4726276"/>
                <a:gd name="connsiteY1" fmla="*/ 1680210 h 5086350"/>
                <a:gd name="connsiteX2" fmla="*/ 971550 w 4726276"/>
                <a:gd name="connsiteY2" fmla="*/ 0 h 508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26276" h="5086350">
                  <a:moveTo>
                    <a:pt x="0" y="5086350"/>
                  </a:moveTo>
                  <a:cubicBezTo>
                    <a:pt x="2279332" y="3807142"/>
                    <a:pt x="4558665" y="2527935"/>
                    <a:pt x="4720590" y="1680210"/>
                  </a:cubicBezTo>
                  <a:cubicBezTo>
                    <a:pt x="4882515" y="832485"/>
                    <a:pt x="1537335" y="70485"/>
                    <a:pt x="971550" y="0"/>
                  </a:cubicBezTo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Прямоугольник 3"/>
          <p:cNvSpPr>
            <a:spLocks noChangeArrowheads="1"/>
          </p:cNvSpPr>
          <p:nvPr/>
        </p:nvSpPr>
        <p:spPr bwMode="auto">
          <a:xfrm>
            <a:off x="1087157" y="4906512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230103.02 мастер по обработке цифровой информации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4220308" y="2672324"/>
            <a:ext cx="6969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/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информационных систем и ресурсов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18035954">
            <a:off x="5546689" y="3627454"/>
            <a:ext cx="763675" cy="6229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2799338" y="4426182"/>
            <a:ext cx="2174596" cy="1628968"/>
            <a:chOff x="2879725" y="1804989"/>
            <a:chExt cx="4567238" cy="3813175"/>
          </a:xfrm>
        </p:grpSpPr>
        <p:sp>
          <p:nvSpPr>
            <p:cNvPr id="22" name="Полилиния 21"/>
            <p:cNvSpPr/>
            <p:nvPr/>
          </p:nvSpPr>
          <p:spPr>
            <a:xfrm rot="13157228">
              <a:off x="5073649" y="1804989"/>
              <a:ext cx="276225" cy="3813175"/>
            </a:xfrm>
            <a:custGeom>
              <a:avLst/>
              <a:gdLst>
                <a:gd name="connsiteX0" fmla="*/ 0 w 4726276"/>
                <a:gd name="connsiteY0" fmla="*/ 5086350 h 5086350"/>
                <a:gd name="connsiteX1" fmla="*/ 4720590 w 4726276"/>
                <a:gd name="connsiteY1" fmla="*/ 1680210 h 5086350"/>
                <a:gd name="connsiteX2" fmla="*/ 971550 w 4726276"/>
                <a:gd name="connsiteY2" fmla="*/ 0 h 508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26276" h="5086350">
                  <a:moveTo>
                    <a:pt x="0" y="5086350"/>
                  </a:moveTo>
                  <a:cubicBezTo>
                    <a:pt x="2279332" y="3807142"/>
                    <a:pt x="4558665" y="2527935"/>
                    <a:pt x="4720590" y="1680210"/>
                  </a:cubicBezTo>
                  <a:cubicBezTo>
                    <a:pt x="4882515" y="832485"/>
                    <a:pt x="1537335" y="70485"/>
                    <a:pt x="971550" y="0"/>
                  </a:cubicBezTo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 rot="18851699">
              <a:off x="5047456" y="1442244"/>
              <a:ext cx="231775" cy="4567238"/>
            </a:xfrm>
            <a:custGeom>
              <a:avLst/>
              <a:gdLst>
                <a:gd name="connsiteX0" fmla="*/ 0 w 4726276"/>
                <a:gd name="connsiteY0" fmla="*/ 5086350 h 5086350"/>
                <a:gd name="connsiteX1" fmla="*/ 4720590 w 4726276"/>
                <a:gd name="connsiteY1" fmla="*/ 1680210 h 5086350"/>
                <a:gd name="connsiteX2" fmla="*/ 971550 w 4726276"/>
                <a:gd name="connsiteY2" fmla="*/ 0 h 508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26276" h="5086350">
                  <a:moveTo>
                    <a:pt x="0" y="5086350"/>
                  </a:moveTo>
                  <a:cubicBezTo>
                    <a:pt x="2279332" y="3807142"/>
                    <a:pt x="4558665" y="2527935"/>
                    <a:pt x="4720590" y="1680210"/>
                  </a:cubicBezTo>
                  <a:cubicBezTo>
                    <a:pt x="4882515" y="832485"/>
                    <a:pt x="1537335" y="70485"/>
                    <a:pt x="971550" y="0"/>
                  </a:cubicBezTo>
                </a:path>
              </a:pathLst>
            </a:custGeom>
            <a:noFill/>
            <a:ln w="38100" cap="rnd">
              <a:solidFill>
                <a:srgbClr val="FF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588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3"/>
          <p:cNvSpPr>
            <a:spLocks noGrp="1"/>
          </p:cNvSpPr>
          <p:nvPr>
            <p:ph type="title"/>
          </p:nvPr>
        </p:nvSpPr>
        <p:spPr>
          <a:xfrm>
            <a:off x="660400" y="2844800"/>
            <a:ext cx="4584700" cy="827088"/>
          </a:xfrm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внимание.</a:t>
            </a:r>
          </a:p>
        </p:txBody>
      </p:sp>
      <p:sp>
        <p:nvSpPr>
          <p:cNvPr id="39939" name="Текст 4"/>
          <p:cNvSpPr>
            <a:spLocks noGrp="1"/>
          </p:cNvSpPr>
          <p:nvPr>
            <p:ph type="body" idx="1"/>
          </p:nvPr>
        </p:nvSpPr>
        <p:spPr>
          <a:xfrm>
            <a:off x="660400" y="3671888"/>
            <a:ext cx="3657600" cy="554037"/>
          </a:xfrm>
        </p:spPr>
        <p:txBody>
          <a:bodyPr/>
          <a:lstStyle/>
          <a:p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batata@mail.ru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2" descr="http://qrcoder.ru/code/?https%3A%2F%2Fgoo.gl%2FKa1Bww&amp;10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613" y="1871663"/>
            <a:ext cx="31432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Текст 4"/>
          <p:cNvSpPr txBox="1">
            <a:spLocks/>
          </p:cNvSpPr>
          <p:nvPr/>
        </p:nvSpPr>
        <p:spPr bwMode="auto">
          <a:xfrm>
            <a:off x="5811838" y="5453063"/>
            <a:ext cx="3657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fontAlgn="base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https://goo.gl/Ka1Bww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3763" y="0"/>
            <a:ext cx="10198100" cy="685800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09.02.07 Информационные системы и программирование   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87315"/>
              </p:ext>
            </p:extLst>
          </p:nvPr>
        </p:nvGraphicFramePr>
        <p:xfrm>
          <a:off x="156754" y="1596611"/>
          <a:ext cx="11926389" cy="52613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638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1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06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профессиональных модулей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marL="36000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-тор баз данных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vert="vert270" anchor="ctr"/>
                </a:tc>
                <a:tc>
                  <a:txBody>
                    <a:bodyPr/>
                    <a:lstStyle/>
                    <a:p>
                      <a:pPr marL="36000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по тестированию</a:t>
                      </a:r>
                    </a:p>
                  </a:txBody>
                  <a:tcPr marL="65503" marR="65503" marT="0" marB="0" vert="vert270" anchor="ctr"/>
                </a:tc>
                <a:tc>
                  <a:txBody>
                    <a:bodyPr/>
                    <a:lstStyle/>
                    <a:p>
                      <a:pPr marL="36000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Программист</a:t>
                      </a:r>
                    </a:p>
                  </a:txBody>
                  <a:tcPr marL="65503" marR="65503" marT="0" marB="0" vert="vert270" anchor="ctr"/>
                </a:tc>
                <a:tc>
                  <a:txBody>
                    <a:bodyPr/>
                    <a:lstStyle/>
                    <a:p>
                      <a:pPr marL="36000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по ИС</a:t>
                      </a:r>
                    </a:p>
                  </a:txBody>
                  <a:tcPr marL="65503" marR="65503" marT="0" marB="0" vert="vert270" anchor="ctr"/>
                </a:tc>
                <a:tc>
                  <a:txBody>
                    <a:bodyPr/>
                    <a:lstStyle/>
                    <a:p>
                      <a:pPr marL="36000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по ИР</a:t>
                      </a:r>
                    </a:p>
                  </a:txBody>
                  <a:tcPr marL="65503" marR="65503" marT="0" marB="0" vert="vert270" anchor="ctr"/>
                </a:tc>
                <a:tc>
                  <a:txBody>
                    <a:bodyPr/>
                    <a:lstStyle/>
                    <a:p>
                      <a:pPr marL="36000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Разработчик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vert="vert270" anchor="ctr"/>
                </a:tc>
                <a:tc>
                  <a:txBody>
                    <a:bodyPr/>
                    <a:lstStyle/>
                    <a:p>
                      <a:pPr marL="36000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Технический писатель</a:t>
                      </a:r>
                    </a:p>
                  </a:txBody>
                  <a:tcPr marL="65503" marR="65503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модулей </a:t>
                      </a:r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компьютерных систем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интеграции программных модулей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Ревьюирование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программных продуктов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Сопровождение и обслуживание </a:t>
                      </a:r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компьютерных систем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Проектирование и разработка ИС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Сопровождение информационных систем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Соадминистрирование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баз данных и серверов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дизайна веб-приложений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Проектирование, разработка и оптимизация веб-приложений</a:t>
                      </a: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Администрирование информационных ресурсов</a:t>
                      </a: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Разработка, администрирование и защита баз данных</a:t>
                      </a: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503" marR="6550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ЭВМ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8200" y="2017713"/>
            <a:ext cx="10515600" cy="4448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2002 г.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ФГОС: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10.02.05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«Обеспечение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информационной безопасности автоматизированных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10.02.01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«Организация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технология защиты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информации»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05.02.02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«Гидрология»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09.02.03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«Программирование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компьютерных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системах»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42.02.02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«Издательское дело»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27.02.05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«Системы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средства диспетчерского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2013г., 2015г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по профессии 230103.02 мастер по обработке цифровой информации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 квалификации: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электронно-вычислительных и вычислительных машин </a:t>
            </a:r>
          </a:p>
        </p:txBody>
      </p:sp>
    </p:spTree>
    <p:extLst>
      <p:ext uri="{BB962C8B-B14F-4D97-AF65-F5344CB8AC3E}">
        <p14:creationId xmlns:p14="http://schemas.microsoft.com/office/powerpoint/2010/main" val="28309486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информационных систем и ресурсов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79631"/>
              </p:ext>
            </p:extLst>
          </p:nvPr>
        </p:nvGraphicFramePr>
        <p:xfrm>
          <a:off x="132805" y="1789889"/>
          <a:ext cx="11764125" cy="3726899"/>
        </p:xfrm>
        <a:graphic>
          <a:graphicData uri="http://schemas.openxmlformats.org/drawingml/2006/table">
            <a:tbl>
              <a:tblPr firstRow="1" firstCol="1" lastCol="1" bandRow="1" bandCol="1">
                <a:tableStyleId>{ED083AE6-46FA-4A59-8FB0-9F97EB10719F}</a:tableStyleId>
              </a:tblPr>
              <a:tblGrid>
                <a:gridCol w="5090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7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6034">
                <a:tc>
                  <a:txBody>
                    <a:bodyPr/>
                    <a:lstStyle/>
                    <a:p>
                      <a:pPr rtl="0" fontAlgn="ctr"/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Оператор ИС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Оператор ИР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Оператор ЭДО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Оператор поддержки</a:t>
                      </a: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19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 и обработка текстовых данных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41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данных с аналоговых носителей информации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41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Обработка цифровой информации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41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информационных баз данных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41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системе управления контентом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41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системе электронного документооборота</a:t>
                      </a: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141">
                <a:tc>
                  <a:txBody>
                    <a:bodyPr/>
                    <a:lstStyle/>
                    <a:p>
                      <a:pPr rtl="0" fontAlgn="ctr"/>
                      <a:r>
                        <a:rPr lang="ru-RU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системе управления процессом поддержки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978" marR="12978" marT="8652" marB="865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978" marR="12978" marT="8652" marB="8652" anchor="ctr"/>
                </a:tc>
                <a:extLst>
                  <a:ext uri="{0D108BD9-81ED-4DB2-BD59-A6C34878D82A}">
                    <a16:rowId xmlns:a16="http://schemas.microsoft.com/office/drawing/2014/main" val="1018215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6626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профессиональные компетенции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471348"/>
              </p:ext>
            </p:extLst>
          </p:nvPr>
        </p:nvGraphicFramePr>
        <p:xfrm>
          <a:off x="641713" y="1752600"/>
          <a:ext cx="10691446" cy="336024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2683922">
                  <a:extLst>
                    <a:ext uri="{9D8B030D-6E8A-4147-A177-3AD203B41FA5}">
                      <a16:colId xmlns:a16="http://schemas.microsoft.com/office/drawing/2014/main" val="1274442063"/>
                    </a:ext>
                  </a:extLst>
                </a:gridCol>
                <a:gridCol w="8007524">
                  <a:extLst>
                    <a:ext uri="{9D8B030D-6E8A-4147-A177-3AD203B41FA5}">
                      <a16:colId xmlns:a16="http://schemas.microsoft.com/office/drawing/2014/main" val="2842539290"/>
                    </a:ext>
                  </a:extLst>
                </a:gridCol>
              </a:tblGrid>
              <a:tr h="0">
                <a:tc rowSpan="5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 и обработка текстовых данных</a:t>
                      </a:r>
                    </a:p>
                  </a:txBody>
                  <a:tcPr marL="144000" marR="144000" marT="144000" marB="14400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1.1. Выполнять ввод, набор и редактирование текста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1795211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1.2. Выполнять разметку и форматирование документов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5398942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1.3. Работать с документами различных форматов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5553485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1.4. Выполнять преобразование, конвертирование и перекомпоновку данных, связанных с изменениями структуры документов, форм и требований к оформлению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180363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1.5. Осуществлять резервное копирование информации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1182590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110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информационных систем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853682"/>
              </p:ext>
            </p:extLst>
          </p:nvPr>
        </p:nvGraphicFramePr>
        <p:xfrm>
          <a:off x="546755" y="1699260"/>
          <a:ext cx="10731639" cy="503352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2694012">
                  <a:extLst>
                    <a:ext uri="{9D8B030D-6E8A-4147-A177-3AD203B41FA5}">
                      <a16:colId xmlns:a16="http://schemas.microsoft.com/office/drawing/2014/main" val="2081930982"/>
                    </a:ext>
                  </a:extLst>
                </a:gridCol>
                <a:gridCol w="8037627">
                  <a:extLst>
                    <a:ext uri="{9D8B030D-6E8A-4147-A177-3AD203B41FA5}">
                      <a16:colId xmlns:a16="http://schemas.microsoft.com/office/drawing/2014/main" val="187083995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данных с аналоговых носителей информации</a:t>
                      </a:r>
                    </a:p>
                  </a:txBody>
                  <a:tcPr marL="144000" marR="144000" marT="144000" marB="14400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2.1. Выполнять настройку оборудования и программного обеспечения 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5881643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2.2. Осуществлять конвертацию данных с аналогового представления в цифровое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7002854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Обработка цифровой информации</a:t>
                      </a:r>
                    </a:p>
                  </a:txBody>
                  <a:tcPr marL="144000" marR="144000" marT="144000" marB="14400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3.1. Подготавливать цифровые данные для дальнейшей обработки и архивирования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623641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3.2. Структурировать цифровые данные для публикации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4963733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информационных баз данных</a:t>
                      </a:r>
                    </a:p>
                  </a:txBody>
                  <a:tcPr marL="144000" marR="144000" marT="144000" marB="14400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4.1. Работать с объектами базы данных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35746175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4.2. Актуализировать информацию в базе данных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18369466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4.3. Формировать запросы для получения недостающей информации в базах данных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44848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6151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информационных ресурсов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090413"/>
              </p:ext>
            </p:extLst>
          </p:nvPr>
        </p:nvGraphicFramePr>
        <p:xfrm>
          <a:off x="569615" y="1699260"/>
          <a:ext cx="10731639" cy="501984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2694012">
                  <a:extLst>
                    <a:ext uri="{9D8B030D-6E8A-4147-A177-3AD203B41FA5}">
                      <a16:colId xmlns:a16="http://schemas.microsoft.com/office/drawing/2014/main" val="2081930982"/>
                    </a:ext>
                  </a:extLst>
                </a:gridCol>
                <a:gridCol w="8037627">
                  <a:extLst>
                    <a:ext uri="{9D8B030D-6E8A-4147-A177-3AD203B41FA5}">
                      <a16:colId xmlns:a16="http://schemas.microsoft.com/office/drawing/2014/main" val="1870839957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Сбор данных с аналоговых носителей информации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2.2. Осуществлять конвертацию данных с аналогового представления в цифровое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58816432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Обработка цифровой информации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3.1. Подготавливать цифровые данные для дальнейшей обработки и архивирования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740836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3.2. Структурировать цифровые данные для публикации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122530369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системе управления контентом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5.1. Размещать и обновлять информационный материал через систему управления контентом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31241785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5.2. Устанавливать и разграничивать права доступа к разделам веб-ресурса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071811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5.3. Собирать статистику по результатам работы веб-ресурса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1454929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2816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45540"/>
            <a:ext cx="9601200" cy="1036637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Оператор электронного документооборота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95996"/>
              </p:ext>
            </p:extLst>
          </p:nvPr>
        </p:nvGraphicFramePr>
        <p:xfrm>
          <a:off x="501035" y="1653540"/>
          <a:ext cx="10731639" cy="3085920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2694012">
                  <a:extLst>
                    <a:ext uri="{9D8B030D-6E8A-4147-A177-3AD203B41FA5}">
                      <a16:colId xmlns:a16="http://schemas.microsoft.com/office/drawing/2014/main" val="2081930982"/>
                    </a:ext>
                  </a:extLst>
                </a:gridCol>
                <a:gridCol w="8037627">
                  <a:extLst>
                    <a:ext uri="{9D8B030D-6E8A-4147-A177-3AD203B41FA5}">
                      <a16:colId xmlns:a16="http://schemas.microsoft.com/office/drawing/2014/main" val="1870839957"/>
                    </a:ext>
                  </a:extLst>
                </a:gridCol>
              </a:tblGrid>
              <a:tr h="335280">
                <a:tc rowSpan="3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информационных баз данных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4.1. Работать с объектами базы данных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5881643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4.2. Актуализировать информацию в базе данных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740836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4.3. Формировать запросы для получения недостающей информации в базах данных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122530369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в системе электронного документооборота</a:t>
                      </a:r>
                    </a:p>
                  </a:txBody>
                  <a:tcPr marL="144000" marR="144000" marT="144000" marB="14400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6.1. Работать с объектами электронного документооборота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31241785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ru-RU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 6.2. Работать с электронно-цифровой подписью</a:t>
                      </a:r>
                    </a:p>
                  </a:txBody>
                  <a:tcPr marL="144000" marR="144000" marT="144000" marB="144000" anchor="ctr"/>
                </a:tc>
                <a:extLst>
                  <a:ext uri="{0D108BD9-81ED-4DB2-BD59-A6C34878D82A}">
                    <a16:rowId xmlns:a16="http://schemas.microsoft.com/office/drawing/2014/main" val="207181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6470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правление продаж 16 x 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90_TF03431374.potx" id="{FAFEA233-2573-41A0-B13A-6D9284E8AB2B}" vid="{B0871358-B438-44A4-A68A-E84A84342D9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заголовка с рисунком</Template>
  <TotalTime>2886</TotalTime>
  <Words>931</Words>
  <Application>Microsoft Office PowerPoint</Application>
  <PresentationFormat>Широкоэкранный</PresentationFormat>
  <Paragraphs>226</Paragraphs>
  <Slides>14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Book Antiqua</vt:lpstr>
      <vt:lpstr>Arial</vt:lpstr>
      <vt:lpstr>Calibri</vt:lpstr>
      <vt:lpstr>Направление продаж 16 x 9</vt:lpstr>
      <vt:lpstr>Модульные образовательные стандарты.  «Оператор информационных систем и ресурсов»</vt:lpstr>
      <vt:lpstr>Презентация PowerPoint</vt:lpstr>
      <vt:lpstr>09.02.07 Информационные системы и программирование   </vt:lpstr>
      <vt:lpstr>Оператор ЭВМ</vt:lpstr>
      <vt:lpstr>Оператор информационных систем и ресурсов</vt:lpstr>
      <vt:lpstr>Общие профессиональные компетенции</vt:lpstr>
      <vt:lpstr>Оператор информационных систем</vt:lpstr>
      <vt:lpstr>Оператор информационных ресурсов</vt:lpstr>
      <vt:lpstr>Оператор электронного документооборота</vt:lpstr>
      <vt:lpstr>Оператор поддержки</vt:lpstr>
      <vt:lpstr>Экономичность - оптимизация</vt:lpstr>
      <vt:lpstr>Предложения</vt:lpstr>
      <vt:lpstr>Предложения</vt:lpstr>
      <vt:lpstr>Спасибо за внимание.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ФГОС 09.02.07 «Информационные системы и программирование»</dc:title>
  <dc:creator>Microsoft</dc:creator>
  <cp:lastModifiedBy>biver</cp:lastModifiedBy>
  <cp:revision>57</cp:revision>
  <dcterms:created xsi:type="dcterms:W3CDTF">2018-04-10T04:33:12Z</dcterms:created>
  <dcterms:modified xsi:type="dcterms:W3CDTF">2018-08-27T06:41:08Z</dcterms:modified>
</cp:coreProperties>
</file>