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4" r:id="rId2"/>
  </p:sldMasterIdLst>
  <p:notesMasterIdLst>
    <p:notesMasterId r:id="rId17"/>
  </p:notesMasterIdLst>
  <p:sldIdLst>
    <p:sldId id="256" r:id="rId3"/>
    <p:sldId id="257" r:id="rId4"/>
    <p:sldId id="259" r:id="rId5"/>
    <p:sldId id="258" r:id="rId6"/>
    <p:sldId id="260" r:id="rId7"/>
    <p:sldId id="286" r:id="rId8"/>
    <p:sldId id="292" r:id="rId9"/>
    <p:sldId id="261" r:id="rId10"/>
    <p:sldId id="262" r:id="rId11"/>
    <p:sldId id="263" r:id="rId12"/>
    <p:sldId id="264" r:id="rId13"/>
    <p:sldId id="266" r:id="rId14"/>
    <p:sldId id="276" r:id="rId15"/>
    <p:sldId id="304" r:id="rId16"/>
  </p:sldIdLst>
  <p:sldSz cx="13004800" cy="9753600"/>
  <p:notesSz cx="6797675" cy="9928225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5C1E"/>
    <a:srgbClr val="D973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55" d="100"/>
          <a:sy n="55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06358" y="4715908"/>
            <a:ext cx="4984961" cy="446770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9870466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94080" y="9040147"/>
            <a:ext cx="2926080" cy="519289"/>
          </a:xfrm>
          <a:prstGeom prst="rect">
            <a:avLst/>
          </a:prstGeom>
        </p:spPr>
        <p:txBody>
          <a:bodyPr/>
          <a:lstStyle/>
          <a:p>
            <a:fld id="{16018B6E-567D-41C8-9A5F-66C9D32A5AB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07840" y="9040147"/>
            <a:ext cx="4389120" cy="519289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15B4-6076-4664-9B54-D1C3B65927A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7981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0240" y="8886613"/>
            <a:ext cx="3034453" cy="65024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BFFED2B-926A-644A-B44D-34C84772B734}" type="datetimeFigureOut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27.08.2018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443307" y="8886613"/>
            <a:ext cx="4118187" cy="65024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F5A0D-5473-644E-A176-061390A133C4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0540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47334" y="924167"/>
            <a:ext cx="10017007" cy="2166747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760"/>
            </a:lvl1pPr>
          </a:lstStyle>
          <a:p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46958" y="6179548"/>
            <a:ext cx="10017007" cy="65659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876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75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62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506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38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25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13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01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/>
              <a:t>Образец подзаголовка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1026914" y="3350542"/>
            <a:ext cx="10937051" cy="1969769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467" b="1" i="1" u="none" strike="noStrike" kern="1200" cap="none" spc="-686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/>
              <a:t>щелкните, чтобы…</a:t>
            </a:r>
          </a:p>
        </p:txBody>
      </p:sp>
    </p:spTree>
    <p:extLst>
      <p:ext uri="{BB962C8B-B14F-4D97-AF65-F5344CB8AC3E}">
        <p14:creationId xmlns:p14="http://schemas.microsoft.com/office/powerpoint/2010/main" val="2266975254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47334" y="924167"/>
            <a:ext cx="10017007" cy="2166747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760"/>
            </a:lvl1pPr>
          </a:lstStyle>
          <a:p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46958" y="6179548"/>
            <a:ext cx="10017007" cy="65659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876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75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62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506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38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25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13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01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/>
              <a:t>Образец подзаголовка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1026914" y="3350542"/>
            <a:ext cx="10937051" cy="1969769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467" b="1" i="1" u="none" strike="noStrike" kern="1200" cap="none" spc="-686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/>
              <a:t>щелкните, чтобы…</a:t>
            </a:r>
          </a:p>
        </p:txBody>
      </p:sp>
    </p:spTree>
    <p:extLst>
      <p:ext uri="{BB962C8B-B14F-4D97-AF65-F5344CB8AC3E}">
        <p14:creationId xmlns:p14="http://schemas.microsoft.com/office/powerpoint/2010/main" val="849030991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47334" y="924167"/>
            <a:ext cx="10017007" cy="2166747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760"/>
            </a:lvl1pPr>
          </a:lstStyle>
          <a:p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46958" y="6179542"/>
            <a:ext cx="10017007" cy="65659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876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75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62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506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38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25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13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01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/>
              <a:t>Образец подзаголовка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1026914" y="3350542"/>
            <a:ext cx="10937051" cy="1969769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467" b="1" i="1" u="none" strike="noStrike" kern="1200" cap="none" spc="-686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/>
              <a:t>щелкните, чтобы…</a:t>
            </a:r>
          </a:p>
        </p:txBody>
      </p:sp>
    </p:spTree>
    <p:extLst>
      <p:ext uri="{BB962C8B-B14F-4D97-AF65-F5344CB8AC3E}">
        <p14:creationId xmlns:p14="http://schemas.microsoft.com/office/powerpoint/2010/main" val="4170057756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47334" y="924167"/>
            <a:ext cx="10017007" cy="2166747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760"/>
            </a:lvl1pPr>
          </a:lstStyle>
          <a:p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46958" y="6179542"/>
            <a:ext cx="10017007" cy="65659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876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75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62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506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38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25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13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01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/>
              <a:t>Образец подзаголовка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1026914" y="3350542"/>
            <a:ext cx="10937051" cy="1969769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467" b="1" i="1" u="none" strike="noStrike" kern="1200" cap="none" spc="-686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/>
              <a:t>щелкните, чтобы…</a:t>
            </a:r>
          </a:p>
        </p:txBody>
      </p:sp>
    </p:spTree>
    <p:extLst>
      <p:ext uri="{BB962C8B-B14F-4D97-AF65-F5344CB8AC3E}">
        <p14:creationId xmlns:p14="http://schemas.microsoft.com/office/powerpoint/2010/main" val="3570863022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901" name="Group 109"/>
          <p:cNvGrpSpPr>
            <a:grpSpLocks/>
          </p:cNvGrpSpPr>
          <p:nvPr/>
        </p:nvGrpSpPr>
        <p:grpSpPr bwMode="auto">
          <a:xfrm>
            <a:off x="0" y="0"/>
            <a:ext cx="13004800" cy="9753600"/>
            <a:chOff x="0" y="0"/>
            <a:chExt cx="5760" cy="4320"/>
          </a:xfrm>
        </p:grpSpPr>
        <p:grpSp>
          <p:nvGrpSpPr>
            <p:cNvPr id="33882" name="Group 90"/>
            <p:cNvGrpSpPr>
              <a:grpSpLocks/>
            </p:cNvGrpSpPr>
            <p:nvPr userDrawn="1"/>
          </p:nvGrpSpPr>
          <p:grpSpPr bwMode="auto">
            <a:xfrm>
              <a:off x="696" y="1979"/>
              <a:ext cx="3132" cy="324"/>
              <a:chOff x="696" y="894"/>
              <a:chExt cx="3132" cy="324"/>
            </a:xfrm>
          </p:grpSpPr>
          <p:sp>
            <p:nvSpPr>
              <p:cNvPr id="33878" name="Rectangle 86"/>
              <p:cNvSpPr>
                <a:spLocks noChangeArrowheads="1"/>
              </p:cNvSpPr>
              <p:nvPr userDrawn="1"/>
            </p:nvSpPr>
            <p:spPr bwMode="ltGray">
              <a:xfrm>
                <a:off x="696" y="894"/>
                <a:ext cx="1104" cy="288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z="3413"/>
              </a:p>
            </p:txBody>
          </p:sp>
          <p:sp>
            <p:nvSpPr>
              <p:cNvPr id="33879" name="Rectangle 87"/>
              <p:cNvSpPr>
                <a:spLocks noChangeArrowheads="1"/>
              </p:cNvSpPr>
              <p:nvPr userDrawn="1"/>
            </p:nvSpPr>
            <p:spPr bwMode="ltGray">
              <a:xfrm>
                <a:off x="696" y="1122"/>
                <a:ext cx="1440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z="3413"/>
              </a:p>
            </p:txBody>
          </p:sp>
          <p:sp>
            <p:nvSpPr>
              <p:cNvPr id="33880" name="Rectangle 88"/>
              <p:cNvSpPr>
                <a:spLocks noChangeArrowheads="1"/>
              </p:cNvSpPr>
              <p:nvPr userDrawn="1"/>
            </p:nvSpPr>
            <p:spPr bwMode="ltGray">
              <a:xfrm>
                <a:off x="1716" y="1068"/>
                <a:ext cx="2112" cy="108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z="3413"/>
              </a:p>
            </p:txBody>
          </p:sp>
          <p:sp>
            <p:nvSpPr>
              <p:cNvPr id="33881" name="Rectangle 89"/>
              <p:cNvSpPr>
                <a:spLocks noChangeArrowheads="1"/>
              </p:cNvSpPr>
              <p:nvPr userDrawn="1"/>
            </p:nvSpPr>
            <p:spPr bwMode="ltGray">
              <a:xfrm>
                <a:off x="1713" y="954"/>
                <a:ext cx="1872" cy="144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z="3413"/>
              </a:p>
            </p:txBody>
          </p:sp>
        </p:grpSp>
        <p:sp>
          <p:nvSpPr>
            <p:cNvPr id="33848" name="Rectangle 56"/>
            <p:cNvSpPr>
              <a:spLocks noChangeArrowheads="1"/>
            </p:cNvSpPr>
            <p:nvPr userDrawn="1"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3413"/>
            </a:p>
          </p:txBody>
        </p:sp>
        <p:grpSp>
          <p:nvGrpSpPr>
            <p:cNvPr id="33794" name="Group 2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33795" name="Group 3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33796" name="Line 4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33797" name="Line 5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33798" name="Line 6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33799" name="Line 7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33800" name="Line 8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33801" name="Line 9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3380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3380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3380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3380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33806" name="Line 14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3380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3380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3380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3381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33811" name="Line 19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3381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3381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3381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3381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33816" name="Line 24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3381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</p:grpSp>
          <p:grpSp>
            <p:nvGrpSpPr>
              <p:cNvPr id="33818" name="Group 26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33819" name="Line 27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33820" name="Line 28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33821" name="Line 29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33822" name="Line 30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33823" name="Line 31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33824" name="Line 32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33825" name="Line 33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33826" name="Line 34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33827" name="Line 35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33828" name="Line 36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33829" name="Line 37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33830" name="Line 38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33831" name="Line 39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33832" name="Line 40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33833" name="Line 41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33834" name="Line 42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33835" name="Line 43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33836" name="Line 44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33837" name="Line 45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33838" name="Line 46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33839" name="Line 47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33840" name="Line 48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33841" name="Line 49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33842" name="Line 50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33843" name="Line 51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33844" name="Line 52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33845" name="Line 53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33846" name="Line 54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33847" name="Line 55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</p:grpSp>
        </p:grpSp>
        <p:grpSp>
          <p:nvGrpSpPr>
            <p:cNvPr id="33855" name="Group 63"/>
            <p:cNvGrpSpPr>
              <a:grpSpLocks/>
            </p:cNvGrpSpPr>
            <p:nvPr userDrawn="1"/>
          </p:nvGrpSpPr>
          <p:grpSpPr bwMode="auto">
            <a:xfrm>
              <a:off x="4512" y="3984"/>
              <a:ext cx="912" cy="288"/>
              <a:chOff x="4512" y="3984"/>
              <a:chExt cx="912" cy="288"/>
            </a:xfrm>
          </p:grpSpPr>
          <p:sp>
            <p:nvSpPr>
              <p:cNvPr id="33856" name="Rectangle 64" descr="60%"/>
              <p:cNvSpPr>
                <a:spLocks noChangeArrowheads="1"/>
              </p:cNvSpPr>
              <p:nvPr userDrawn="1"/>
            </p:nvSpPr>
            <p:spPr bwMode="ltGray">
              <a:xfrm>
                <a:off x="4560" y="4032"/>
                <a:ext cx="816" cy="19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z="3413"/>
              </a:p>
            </p:txBody>
          </p:sp>
          <p:sp>
            <p:nvSpPr>
              <p:cNvPr id="33857" name="Line 65"/>
              <p:cNvSpPr>
                <a:spLocks noChangeShapeType="1"/>
              </p:cNvSpPr>
              <p:nvPr userDrawn="1"/>
            </p:nvSpPr>
            <p:spPr bwMode="ltGray">
              <a:xfrm>
                <a:off x="4512" y="403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z="3413"/>
              </a:p>
            </p:txBody>
          </p:sp>
          <p:sp>
            <p:nvSpPr>
              <p:cNvPr id="33858" name="Line 66"/>
              <p:cNvSpPr>
                <a:spLocks noChangeShapeType="1"/>
              </p:cNvSpPr>
              <p:nvPr userDrawn="1"/>
            </p:nvSpPr>
            <p:spPr bwMode="ltGray">
              <a:xfrm>
                <a:off x="4512" y="4224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z="3413"/>
              </a:p>
            </p:txBody>
          </p:sp>
          <p:sp>
            <p:nvSpPr>
              <p:cNvPr id="33859" name="Line 67"/>
              <p:cNvSpPr>
                <a:spLocks noChangeShapeType="1"/>
              </p:cNvSpPr>
              <p:nvPr userDrawn="1"/>
            </p:nvSpPr>
            <p:spPr bwMode="ltGray">
              <a:xfrm>
                <a:off x="4560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z="3413"/>
              </a:p>
            </p:txBody>
          </p:sp>
          <p:sp>
            <p:nvSpPr>
              <p:cNvPr id="33860" name="Line 68"/>
              <p:cNvSpPr>
                <a:spLocks noChangeShapeType="1"/>
              </p:cNvSpPr>
              <p:nvPr userDrawn="1"/>
            </p:nvSpPr>
            <p:spPr bwMode="ltGray">
              <a:xfrm>
                <a:off x="5376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z="3413"/>
              </a:p>
            </p:txBody>
          </p:sp>
        </p:grpSp>
        <p:sp>
          <p:nvSpPr>
            <p:cNvPr id="33872" name="Line 80"/>
            <p:cNvSpPr>
              <a:spLocks noChangeShapeType="1"/>
            </p:cNvSpPr>
            <p:nvPr userDrawn="1"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3413"/>
            </a:p>
          </p:txBody>
        </p:sp>
        <p:grpSp>
          <p:nvGrpSpPr>
            <p:cNvPr id="33898" name="Group 106"/>
            <p:cNvGrpSpPr>
              <a:grpSpLocks/>
            </p:cNvGrpSpPr>
            <p:nvPr userDrawn="1"/>
          </p:nvGrpSpPr>
          <p:grpSpPr bwMode="auto">
            <a:xfrm>
              <a:off x="261" y="1962"/>
              <a:ext cx="3567" cy="1494"/>
              <a:chOff x="261" y="877"/>
              <a:chExt cx="3567" cy="1494"/>
            </a:xfrm>
          </p:grpSpPr>
          <p:sp>
            <p:nvSpPr>
              <p:cNvPr id="33874" name="Line 82"/>
              <p:cNvSpPr>
                <a:spLocks noChangeShapeType="1"/>
              </p:cNvSpPr>
              <p:nvPr/>
            </p:nvSpPr>
            <p:spPr bwMode="ltGray">
              <a:xfrm flipH="1">
                <a:off x="261" y="951"/>
                <a:ext cx="1533" cy="3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z="3413"/>
              </a:p>
            </p:txBody>
          </p:sp>
          <p:sp>
            <p:nvSpPr>
              <p:cNvPr id="33875" name="Line 83"/>
              <p:cNvSpPr>
                <a:spLocks noChangeShapeType="1"/>
              </p:cNvSpPr>
              <p:nvPr/>
            </p:nvSpPr>
            <p:spPr bwMode="ltGray">
              <a:xfrm>
                <a:off x="383" y="879"/>
                <a:ext cx="0" cy="149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z="3413"/>
              </a:p>
            </p:txBody>
          </p:sp>
          <p:sp>
            <p:nvSpPr>
              <p:cNvPr id="33876" name="Arc 84"/>
              <p:cNvSpPr>
                <a:spLocks/>
              </p:cNvSpPr>
              <p:nvPr/>
            </p:nvSpPr>
            <p:spPr bwMode="ltGray">
              <a:xfrm rot="16200000" flipH="1">
                <a:off x="303" y="876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z="3413"/>
              </a:p>
            </p:txBody>
          </p:sp>
          <p:sp>
            <p:nvSpPr>
              <p:cNvPr id="33883" name="Arc 91"/>
              <p:cNvSpPr>
                <a:spLocks/>
              </p:cNvSpPr>
              <p:nvPr userDrawn="1"/>
            </p:nvSpPr>
            <p:spPr bwMode="ltGray">
              <a:xfrm>
                <a:off x="692" y="895"/>
                <a:ext cx="267" cy="209"/>
              </a:xfrm>
              <a:custGeom>
                <a:avLst/>
                <a:gdLst>
                  <a:gd name="G0" fmla="+- 16787 0 0"/>
                  <a:gd name="G1" fmla="+- 8563 0 0"/>
                  <a:gd name="G2" fmla="+- 21600 0 0"/>
                  <a:gd name="T0" fmla="*/ 36617 w 38387"/>
                  <a:gd name="T1" fmla="*/ 0 h 30163"/>
                  <a:gd name="T2" fmla="*/ 0 w 38387"/>
                  <a:gd name="T3" fmla="*/ 22156 h 30163"/>
                  <a:gd name="T4" fmla="*/ 16787 w 38387"/>
                  <a:gd name="T5" fmla="*/ 8563 h 30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387" h="30163" fill="none" extrusionOk="0">
                    <a:moveTo>
                      <a:pt x="36617" y="-1"/>
                    </a:moveTo>
                    <a:cubicBezTo>
                      <a:pt x="37784" y="2703"/>
                      <a:pt x="38387" y="5617"/>
                      <a:pt x="38387" y="8563"/>
                    </a:cubicBezTo>
                    <a:cubicBezTo>
                      <a:pt x="38387" y="20492"/>
                      <a:pt x="28716" y="30163"/>
                      <a:pt x="16787" y="30163"/>
                    </a:cubicBezTo>
                    <a:cubicBezTo>
                      <a:pt x="10269" y="30163"/>
                      <a:pt x="4101" y="27220"/>
                      <a:pt x="0" y="22155"/>
                    </a:cubicBezTo>
                  </a:path>
                  <a:path w="38387" h="30163" stroke="0" extrusionOk="0">
                    <a:moveTo>
                      <a:pt x="36617" y="-1"/>
                    </a:moveTo>
                    <a:cubicBezTo>
                      <a:pt x="37784" y="2703"/>
                      <a:pt x="38387" y="5617"/>
                      <a:pt x="38387" y="8563"/>
                    </a:cubicBezTo>
                    <a:cubicBezTo>
                      <a:pt x="38387" y="20492"/>
                      <a:pt x="28716" y="30163"/>
                      <a:pt x="16787" y="30163"/>
                    </a:cubicBezTo>
                    <a:cubicBezTo>
                      <a:pt x="10269" y="30163"/>
                      <a:pt x="4101" y="27220"/>
                      <a:pt x="0" y="22155"/>
                    </a:cubicBezTo>
                    <a:lnTo>
                      <a:pt x="16787" y="8563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z="3413"/>
              </a:p>
            </p:txBody>
          </p:sp>
          <p:sp>
            <p:nvSpPr>
              <p:cNvPr id="33884" name="Arc 92"/>
              <p:cNvSpPr>
                <a:spLocks/>
              </p:cNvSpPr>
              <p:nvPr userDrawn="1"/>
            </p:nvSpPr>
            <p:spPr bwMode="ltGray">
              <a:xfrm flipV="1">
                <a:off x="834" y="893"/>
                <a:ext cx="288" cy="322"/>
              </a:xfrm>
              <a:custGeom>
                <a:avLst/>
                <a:gdLst>
                  <a:gd name="G0" fmla="+- 21600 0 0"/>
                  <a:gd name="G1" fmla="+- 5361 0 0"/>
                  <a:gd name="G2" fmla="+- 21600 0 0"/>
                  <a:gd name="T0" fmla="*/ 10995 w 21600"/>
                  <a:gd name="T1" fmla="*/ 24179 h 24179"/>
                  <a:gd name="T2" fmla="*/ 676 w 21600"/>
                  <a:gd name="T3" fmla="*/ 0 h 24179"/>
                  <a:gd name="T4" fmla="*/ 21600 w 21600"/>
                  <a:gd name="T5" fmla="*/ 5361 h 24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4179" fill="none" extrusionOk="0">
                    <a:moveTo>
                      <a:pt x="10995" y="24178"/>
                    </a:moveTo>
                    <a:cubicBezTo>
                      <a:pt x="4202" y="20350"/>
                      <a:pt x="0" y="13158"/>
                      <a:pt x="0" y="5361"/>
                    </a:cubicBezTo>
                    <a:cubicBezTo>
                      <a:pt x="-1" y="3552"/>
                      <a:pt x="227" y="1751"/>
                      <a:pt x="675" y="-1"/>
                    </a:cubicBezTo>
                  </a:path>
                  <a:path w="21600" h="24179" stroke="0" extrusionOk="0">
                    <a:moveTo>
                      <a:pt x="10995" y="24178"/>
                    </a:moveTo>
                    <a:cubicBezTo>
                      <a:pt x="4202" y="20350"/>
                      <a:pt x="0" y="13158"/>
                      <a:pt x="0" y="5361"/>
                    </a:cubicBezTo>
                    <a:cubicBezTo>
                      <a:pt x="-1" y="3552"/>
                      <a:pt x="227" y="1751"/>
                      <a:pt x="675" y="-1"/>
                    </a:cubicBezTo>
                    <a:lnTo>
                      <a:pt x="21600" y="5361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z="3413"/>
              </a:p>
            </p:txBody>
          </p:sp>
          <p:sp>
            <p:nvSpPr>
              <p:cNvPr id="33885" name="Arc 93"/>
              <p:cNvSpPr>
                <a:spLocks/>
              </p:cNvSpPr>
              <p:nvPr userDrawn="1"/>
            </p:nvSpPr>
            <p:spPr bwMode="ltGray">
              <a:xfrm flipV="1">
                <a:off x="1124" y="888"/>
                <a:ext cx="288" cy="329"/>
              </a:xfrm>
              <a:custGeom>
                <a:avLst/>
                <a:gdLst>
                  <a:gd name="G0" fmla="+- 0 0 0"/>
                  <a:gd name="G1" fmla="+- 4933 0 0"/>
                  <a:gd name="G2" fmla="+- 21600 0 0"/>
                  <a:gd name="T0" fmla="*/ 21029 w 21600"/>
                  <a:gd name="T1" fmla="*/ 0 h 24653"/>
                  <a:gd name="T2" fmla="*/ 8813 w 21600"/>
                  <a:gd name="T3" fmla="*/ 24653 h 24653"/>
                  <a:gd name="T4" fmla="*/ 0 w 21600"/>
                  <a:gd name="T5" fmla="*/ 4933 h 246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4653" fill="none" extrusionOk="0">
                    <a:moveTo>
                      <a:pt x="21029" y="-1"/>
                    </a:moveTo>
                    <a:cubicBezTo>
                      <a:pt x="21408" y="1616"/>
                      <a:pt x="21600" y="3272"/>
                      <a:pt x="21600" y="4933"/>
                    </a:cubicBezTo>
                    <a:cubicBezTo>
                      <a:pt x="21600" y="13452"/>
                      <a:pt x="16591" y="21176"/>
                      <a:pt x="8813" y="24653"/>
                    </a:cubicBezTo>
                  </a:path>
                  <a:path w="21600" h="24653" stroke="0" extrusionOk="0">
                    <a:moveTo>
                      <a:pt x="21029" y="-1"/>
                    </a:moveTo>
                    <a:cubicBezTo>
                      <a:pt x="21408" y="1616"/>
                      <a:pt x="21600" y="3272"/>
                      <a:pt x="21600" y="4933"/>
                    </a:cubicBezTo>
                    <a:cubicBezTo>
                      <a:pt x="21600" y="13452"/>
                      <a:pt x="16591" y="21176"/>
                      <a:pt x="8813" y="24653"/>
                    </a:cubicBezTo>
                    <a:lnTo>
                      <a:pt x="0" y="4933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z="3413"/>
              </a:p>
            </p:txBody>
          </p:sp>
          <p:sp>
            <p:nvSpPr>
              <p:cNvPr id="33886" name="Line 94"/>
              <p:cNvSpPr>
                <a:spLocks noChangeShapeType="1"/>
              </p:cNvSpPr>
              <p:nvPr userDrawn="1"/>
            </p:nvSpPr>
            <p:spPr bwMode="ltGray">
              <a:xfrm flipV="1">
                <a:off x="720" y="891"/>
                <a:ext cx="417" cy="327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z="3413"/>
              </a:p>
            </p:txBody>
          </p:sp>
          <p:sp>
            <p:nvSpPr>
              <p:cNvPr id="33887" name="Line 95"/>
              <p:cNvSpPr>
                <a:spLocks noChangeShapeType="1"/>
              </p:cNvSpPr>
              <p:nvPr userDrawn="1"/>
            </p:nvSpPr>
            <p:spPr bwMode="ltGray">
              <a:xfrm>
                <a:off x="771" y="891"/>
                <a:ext cx="300" cy="324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z="3413"/>
              </a:p>
            </p:txBody>
          </p:sp>
          <p:sp>
            <p:nvSpPr>
              <p:cNvPr id="33888" name="Arc 96"/>
              <p:cNvSpPr>
                <a:spLocks/>
              </p:cNvSpPr>
              <p:nvPr userDrawn="1"/>
            </p:nvSpPr>
            <p:spPr bwMode="ltGray">
              <a:xfrm flipV="1">
                <a:off x="2708" y="954"/>
                <a:ext cx="727" cy="619"/>
              </a:xfrm>
              <a:custGeom>
                <a:avLst/>
                <a:gdLst>
                  <a:gd name="G0" fmla="+- 18917 0 0"/>
                  <a:gd name="G1" fmla="+- 0 0 0"/>
                  <a:gd name="G2" fmla="+- 21600 0 0"/>
                  <a:gd name="T0" fmla="*/ 4536 w 18917"/>
                  <a:gd name="T1" fmla="*/ 16117 h 16117"/>
                  <a:gd name="T2" fmla="*/ 0 w 18917"/>
                  <a:gd name="T3" fmla="*/ 10426 h 16117"/>
                  <a:gd name="T4" fmla="*/ 18917 w 18917"/>
                  <a:gd name="T5" fmla="*/ 0 h 16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917" h="16117" fill="none" extrusionOk="0">
                    <a:moveTo>
                      <a:pt x="4536" y="16116"/>
                    </a:moveTo>
                    <a:cubicBezTo>
                      <a:pt x="2713" y="14490"/>
                      <a:pt x="1179" y="12565"/>
                      <a:pt x="-1" y="10426"/>
                    </a:cubicBezTo>
                  </a:path>
                  <a:path w="18917" h="16117" stroke="0" extrusionOk="0">
                    <a:moveTo>
                      <a:pt x="4536" y="16116"/>
                    </a:moveTo>
                    <a:cubicBezTo>
                      <a:pt x="2713" y="14490"/>
                      <a:pt x="1179" y="12565"/>
                      <a:pt x="-1" y="10426"/>
                    </a:cubicBezTo>
                    <a:lnTo>
                      <a:pt x="18917" y="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z="3413"/>
              </a:p>
            </p:txBody>
          </p:sp>
          <p:sp>
            <p:nvSpPr>
              <p:cNvPr id="33889" name="Arc 97"/>
              <p:cNvSpPr>
                <a:spLocks/>
              </p:cNvSpPr>
              <p:nvPr userDrawn="1"/>
            </p:nvSpPr>
            <p:spPr bwMode="ltGray">
              <a:xfrm>
                <a:off x="3076" y="922"/>
                <a:ext cx="425" cy="215"/>
              </a:xfrm>
              <a:custGeom>
                <a:avLst/>
                <a:gdLst>
                  <a:gd name="G0" fmla="+- 21430 0 0"/>
                  <a:gd name="G1" fmla="+- 0 0 0"/>
                  <a:gd name="G2" fmla="+- 21600 0 0"/>
                  <a:gd name="T0" fmla="*/ 42771 w 42771"/>
                  <a:gd name="T1" fmla="*/ 3334 h 21600"/>
                  <a:gd name="T2" fmla="*/ 0 w 42771"/>
                  <a:gd name="T3" fmla="*/ 2703 h 21600"/>
                  <a:gd name="T4" fmla="*/ 21430 w 42771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771" h="21600" fill="none" extrusionOk="0">
                    <a:moveTo>
                      <a:pt x="42771" y="3334"/>
                    </a:moveTo>
                    <a:cubicBezTo>
                      <a:pt x="41128" y="13848"/>
                      <a:pt x="32072" y="21599"/>
                      <a:pt x="21430" y="21600"/>
                    </a:cubicBezTo>
                    <a:cubicBezTo>
                      <a:pt x="10545" y="21600"/>
                      <a:pt x="1361" y="13501"/>
                      <a:pt x="-1" y="2703"/>
                    </a:cubicBezTo>
                  </a:path>
                  <a:path w="42771" h="21600" stroke="0" extrusionOk="0">
                    <a:moveTo>
                      <a:pt x="42771" y="3334"/>
                    </a:moveTo>
                    <a:cubicBezTo>
                      <a:pt x="41128" y="13848"/>
                      <a:pt x="32072" y="21599"/>
                      <a:pt x="21430" y="21600"/>
                    </a:cubicBezTo>
                    <a:cubicBezTo>
                      <a:pt x="10545" y="21600"/>
                      <a:pt x="1361" y="13501"/>
                      <a:pt x="-1" y="2703"/>
                    </a:cubicBezTo>
                    <a:lnTo>
                      <a:pt x="21430" y="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z="3413"/>
              </a:p>
            </p:txBody>
          </p:sp>
          <p:sp>
            <p:nvSpPr>
              <p:cNvPr id="33890" name="Arc 98"/>
              <p:cNvSpPr>
                <a:spLocks/>
              </p:cNvSpPr>
              <p:nvPr userDrawn="1"/>
            </p:nvSpPr>
            <p:spPr bwMode="ltGray">
              <a:xfrm flipH="1" flipV="1">
                <a:off x="3441" y="1037"/>
                <a:ext cx="288" cy="144"/>
              </a:xfrm>
              <a:custGeom>
                <a:avLst/>
                <a:gdLst>
                  <a:gd name="G0" fmla="+- 21571 0 0"/>
                  <a:gd name="G1" fmla="+- 0 0 0"/>
                  <a:gd name="G2" fmla="+- 21600 0 0"/>
                  <a:gd name="T0" fmla="*/ 43129 w 43129"/>
                  <a:gd name="T1" fmla="*/ 1348 h 21600"/>
                  <a:gd name="T2" fmla="*/ 0 w 43129"/>
                  <a:gd name="T3" fmla="*/ 1115 h 21600"/>
                  <a:gd name="T4" fmla="*/ 21571 w 431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29" h="21600" fill="none" extrusionOk="0">
                    <a:moveTo>
                      <a:pt x="43128" y="1347"/>
                    </a:moveTo>
                    <a:cubicBezTo>
                      <a:pt x="42417" y="12731"/>
                      <a:pt x="32976" y="21599"/>
                      <a:pt x="21571" y="21600"/>
                    </a:cubicBezTo>
                    <a:cubicBezTo>
                      <a:pt x="10074" y="21600"/>
                      <a:pt x="593" y="12595"/>
                      <a:pt x="-1" y="1115"/>
                    </a:cubicBezTo>
                  </a:path>
                  <a:path w="43129" h="21600" stroke="0" extrusionOk="0">
                    <a:moveTo>
                      <a:pt x="43128" y="1347"/>
                    </a:moveTo>
                    <a:cubicBezTo>
                      <a:pt x="42417" y="12731"/>
                      <a:pt x="32976" y="21599"/>
                      <a:pt x="21571" y="21600"/>
                    </a:cubicBezTo>
                    <a:cubicBezTo>
                      <a:pt x="10074" y="21600"/>
                      <a:pt x="593" y="12595"/>
                      <a:pt x="-1" y="1115"/>
                    </a:cubicBezTo>
                    <a:lnTo>
                      <a:pt x="21571" y="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z="3413"/>
              </a:p>
            </p:txBody>
          </p:sp>
          <p:sp>
            <p:nvSpPr>
              <p:cNvPr id="33891" name="Arc 99"/>
              <p:cNvSpPr>
                <a:spLocks/>
              </p:cNvSpPr>
              <p:nvPr userDrawn="1"/>
            </p:nvSpPr>
            <p:spPr bwMode="ltGray">
              <a:xfrm flipH="1" flipV="1">
                <a:off x="2745" y="1045"/>
                <a:ext cx="201" cy="130"/>
              </a:xfrm>
              <a:custGeom>
                <a:avLst/>
                <a:gdLst>
                  <a:gd name="G0" fmla="+- 21600 0 0"/>
                  <a:gd name="G1" fmla="+- 6405 0 0"/>
                  <a:gd name="G2" fmla="+- 21600 0 0"/>
                  <a:gd name="T0" fmla="*/ 42229 w 43200"/>
                  <a:gd name="T1" fmla="*/ 0 h 28005"/>
                  <a:gd name="T2" fmla="*/ 764 w 43200"/>
                  <a:gd name="T3" fmla="*/ 710 h 28005"/>
                  <a:gd name="T4" fmla="*/ 21600 w 43200"/>
                  <a:gd name="T5" fmla="*/ 6405 h 280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8005" fill="none" extrusionOk="0">
                    <a:moveTo>
                      <a:pt x="42228" y="0"/>
                    </a:moveTo>
                    <a:cubicBezTo>
                      <a:pt x="42872" y="2074"/>
                      <a:pt x="43200" y="4233"/>
                      <a:pt x="43200" y="6405"/>
                    </a:cubicBezTo>
                    <a:cubicBezTo>
                      <a:pt x="43200" y="18334"/>
                      <a:pt x="33529" y="28005"/>
                      <a:pt x="21600" y="28005"/>
                    </a:cubicBezTo>
                    <a:cubicBezTo>
                      <a:pt x="9670" y="28005"/>
                      <a:pt x="0" y="18334"/>
                      <a:pt x="0" y="6405"/>
                    </a:cubicBezTo>
                    <a:cubicBezTo>
                      <a:pt x="-1" y="4481"/>
                      <a:pt x="257" y="2565"/>
                      <a:pt x="764" y="710"/>
                    </a:cubicBezTo>
                  </a:path>
                  <a:path w="43200" h="28005" stroke="0" extrusionOk="0">
                    <a:moveTo>
                      <a:pt x="42228" y="0"/>
                    </a:moveTo>
                    <a:cubicBezTo>
                      <a:pt x="42872" y="2074"/>
                      <a:pt x="43200" y="4233"/>
                      <a:pt x="43200" y="6405"/>
                    </a:cubicBezTo>
                    <a:cubicBezTo>
                      <a:pt x="43200" y="18334"/>
                      <a:pt x="33529" y="28005"/>
                      <a:pt x="21600" y="28005"/>
                    </a:cubicBezTo>
                    <a:cubicBezTo>
                      <a:pt x="9670" y="28005"/>
                      <a:pt x="0" y="18334"/>
                      <a:pt x="0" y="6405"/>
                    </a:cubicBezTo>
                    <a:cubicBezTo>
                      <a:pt x="-1" y="4481"/>
                      <a:pt x="257" y="2565"/>
                      <a:pt x="764" y="710"/>
                    </a:cubicBezTo>
                    <a:lnTo>
                      <a:pt x="21600" y="640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z="3413"/>
              </a:p>
            </p:txBody>
          </p:sp>
          <p:sp>
            <p:nvSpPr>
              <p:cNvPr id="33892" name="Line 100"/>
              <p:cNvSpPr>
                <a:spLocks noChangeShapeType="1"/>
              </p:cNvSpPr>
              <p:nvPr userDrawn="1"/>
            </p:nvSpPr>
            <p:spPr bwMode="ltGray">
              <a:xfrm>
                <a:off x="2784" y="960"/>
                <a:ext cx="219" cy="21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z="3413"/>
              </a:p>
            </p:txBody>
          </p:sp>
          <p:sp>
            <p:nvSpPr>
              <p:cNvPr id="33893" name="Line 101"/>
              <p:cNvSpPr>
                <a:spLocks noChangeShapeType="1"/>
              </p:cNvSpPr>
              <p:nvPr userDrawn="1"/>
            </p:nvSpPr>
            <p:spPr bwMode="ltGray">
              <a:xfrm>
                <a:off x="3282" y="951"/>
                <a:ext cx="300" cy="22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z="3413"/>
              </a:p>
            </p:txBody>
          </p:sp>
          <p:sp>
            <p:nvSpPr>
              <p:cNvPr id="33894" name="Line 102"/>
              <p:cNvSpPr>
                <a:spLocks noChangeShapeType="1"/>
              </p:cNvSpPr>
              <p:nvPr userDrawn="1"/>
            </p:nvSpPr>
            <p:spPr bwMode="ltGray">
              <a:xfrm flipH="1">
                <a:off x="2976" y="951"/>
                <a:ext cx="300" cy="22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z="3413"/>
              </a:p>
            </p:txBody>
          </p:sp>
          <p:sp>
            <p:nvSpPr>
              <p:cNvPr id="33895" name="Line 103"/>
              <p:cNvSpPr>
                <a:spLocks noChangeShapeType="1"/>
              </p:cNvSpPr>
              <p:nvPr userDrawn="1"/>
            </p:nvSpPr>
            <p:spPr bwMode="ltGray">
              <a:xfrm>
                <a:off x="3279" y="951"/>
                <a:ext cx="0" cy="225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z="3413"/>
              </a:p>
            </p:txBody>
          </p:sp>
          <p:sp>
            <p:nvSpPr>
              <p:cNvPr id="33896" name="Line 104"/>
              <p:cNvSpPr>
                <a:spLocks noChangeShapeType="1"/>
              </p:cNvSpPr>
              <p:nvPr userDrawn="1"/>
            </p:nvSpPr>
            <p:spPr bwMode="ltGray">
              <a:xfrm>
                <a:off x="3579" y="951"/>
                <a:ext cx="0" cy="297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z="3413"/>
              </a:p>
            </p:txBody>
          </p:sp>
          <p:sp>
            <p:nvSpPr>
              <p:cNvPr id="33897" name="Line 105"/>
              <p:cNvSpPr>
                <a:spLocks noChangeShapeType="1"/>
              </p:cNvSpPr>
              <p:nvPr userDrawn="1"/>
            </p:nvSpPr>
            <p:spPr bwMode="ltGray">
              <a:xfrm>
                <a:off x="288" y="1176"/>
                <a:ext cx="354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z="3413"/>
              </a:p>
            </p:txBody>
          </p:sp>
        </p:grpSp>
      </p:grpSp>
      <p:sp>
        <p:nvSpPr>
          <p:cNvPr id="33867" name="Rectangle 75"/>
          <p:cNvSpPr>
            <a:spLocks noGrp="1" noChangeArrowheads="1"/>
          </p:cNvSpPr>
          <p:nvPr>
            <p:ph type="ctrTitle"/>
          </p:nvPr>
        </p:nvSpPr>
        <p:spPr>
          <a:xfrm>
            <a:off x="1408853" y="2492587"/>
            <a:ext cx="11054080" cy="1625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/>
              <a:t>Образец заголовка</a:t>
            </a:r>
          </a:p>
        </p:txBody>
      </p:sp>
      <p:sp>
        <p:nvSpPr>
          <p:cNvPr id="33868" name="Rectangle 76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408853" y="5527040"/>
            <a:ext cx="9103360" cy="2492587"/>
          </a:xfrm>
        </p:spPr>
        <p:txBody>
          <a:bodyPr anchor="ctr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altLang="ru-RU" noProof="0"/>
              <a:t>Образец подзаголовка</a:t>
            </a:r>
          </a:p>
        </p:txBody>
      </p:sp>
      <p:sp>
        <p:nvSpPr>
          <p:cNvPr id="33869" name="Rectangle 77"/>
          <p:cNvSpPr>
            <a:spLocks noGrp="1" noChangeArrowheads="1"/>
          </p:cNvSpPr>
          <p:nvPr>
            <p:ph type="dt" sz="half" idx="2"/>
          </p:nvPr>
        </p:nvSpPr>
        <p:spPr>
          <a:xfrm>
            <a:off x="10295467" y="8886613"/>
            <a:ext cx="1905564" cy="650240"/>
          </a:xfrm>
        </p:spPr>
        <p:txBody>
          <a:bodyPr/>
          <a:lstStyle>
            <a:lvl1pPr algn="ctr">
              <a:defRPr/>
            </a:lvl1pPr>
          </a:lstStyle>
          <a:p>
            <a:fld id="{1722623C-B902-414D-AE18-01F1117D0D57}" type="datetime1">
              <a:rPr lang="ru-RU" altLang="ru-RU"/>
              <a:pPr/>
              <a:t>27.08.2018</a:t>
            </a:fld>
            <a:endParaRPr lang="ru-RU" altLang="ru-RU"/>
          </a:p>
        </p:txBody>
      </p:sp>
      <p:sp>
        <p:nvSpPr>
          <p:cNvPr id="33870" name="Rectangle 78"/>
          <p:cNvSpPr>
            <a:spLocks noGrp="1" noChangeArrowheads="1"/>
          </p:cNvSpPr>
          <p:nvPr>
            <p:ph type="ftr" sz="quarter" idx="3"/>
          </p:nvPr>
        </p:nvSpPr>
        <p:spPr>
          <a:xfrm>
            <a:off x="4443308" y="8886613"/>
            <a:ext cx="4118187" cy="65024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3871" name="Rectangle 7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75360" y="8886613"/>
            <a:ext cx="2709333" cy="650240"/>
          </a:xfrm>
        </p:spPr>
        <p:txBody>
          <a:bodyPr/>
          <a:lstStyle>
            <a:lvl1pPr>
              <a:defRPr/>
            </a:lvl1pPr>
          </a:lstStyle>
          <a:p>
            <a:r>
              <a:rPr lang="ru-RU" altLang="ru-RU"/>
              <a:t>Страница </a:t>
            </a:r>
            <a:fld id="{BDB5A50A-986E-4374-A747-CA56E18EE77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03539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A36479-E046-4A76-9E78-97BFA9A93E35}" type="datetime1">
              <a:rPr lang="ru-RU" altLang="ru-RU"/>
              <a:pPr/>
              <a:t>27.08.2018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Страница </a:t>
            </a:r>
            <a:fld id="{ED4B06DE-B938-40BA-8AC3-BC6EEEF3409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451839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290" y="6267593"/>
            <a:ext cx="11054080" cy="1937173"/>
          </a:xfrm>
        </p:spPr>
        <p:txBody>
          <a:bodyPr anchor="t"/>
          <a:lstStyle>
            <a:lvl1pPr algn="l">
              <a:defRPr sz="5689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290" y="4133994"/>
            <a:ext cx="11054080" cy="2133599"/>
          </a:xfrm>
        </p:spPr>
        <p:txBody>
          <a:bodyPr anchor="b"/>
          <a:lstStyle>
            <a:lvl1pPr marL="0" indent="0">
              <a:buNone/>
              <a:defRPr sz="2844"/>
            </a:lvl1pPr>
            <a:lvl2pPr marL="650197" indent="0">
              <a:buNone/>
              <a:defRPr sz="2560"/>
            </a:lvl2pPr>
            <a:lvl3pPr marL="1300393" indent="0">
              <a:buNone/>
              <a:defRPr sz="2276"/>
            </a:lvl3pPr>
            <a:lvl4pPr marL="1950590" indent="0">
              <a:buNone/>
              <a:defRPr sz="1991"/>
            </a:lvl4pPr>
            <a:lvl5pPr marL="2600786" indent="0">
              <a:buNone/>
              <a:defRPr sz="1991"/>
            </a:lvl5pPr>
            <a:lvl6pPr marL="3250983" indent="0">
              <a:buNone/>
              <a:defRPr sz="1991"/>
            </a:lvl6pPr>
            <a:lvl7pPr marL="3901180" indent="0">
              <a:buNone/>
              <a:defRPr sz="1991"/>
            </a:lvl7pPr>
            <a:lvl8pPr marL="4551376" indent="0">
              <a:buNone/>
              <a:defRPr sz="1991"/>
            </a:lvl8pPr>
            <a:lvl9pPr marL="5201573" indent="0">
              <a:buNone/>
              <a:defRPr sz="199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4509D7-18FD-41D5-83BE-6B5044338C7C}" type="datetime1">
              <a:rPr lang="ru-RU" altLang="ru-RU"/>
              <a:pPr/>
              <a:t>27.08.2018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Страница </a:t>
            </a:r>
            <a:fld id="{7202863C-ADED-49F2-B447-2DDB4CB189E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55826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92107" y="2709333"/>
            <a:ext cx="5418667" cy="5852160"/>
          </a:xfrm>
        </p:spPr>
        <p:txBody>
          <a:bodyPr/>
          <a:lstStyle>
            <a:lvl1pPr>
              <a:defRPr sz="3982"/>
            </a:lvl1pPr>
            <a:lvl2pPr>
              <a:defRPr sz="3413"/>
            </a:lvl2pPr>
            <a:lvl3pPr>
              <a:defRPr sz="2844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7520" y="2709333"/>
            <a:ext cx="5418667" cy="5852160"/>
          </a:xfrm>
        </p:spPr>
        <p:txBody>
          <a:bodyPr/>
          <a:lstStyle>
            <a:lvl1pPr>
              <a:defRPr sz="3982"/>
            </a:lvl1pPr>
            <a:lvl2pPr>
              <a:defRPr sz="3413"/>
            </a:lvl2pPr>
            <a:lvl3pPr>
              <a:defRPr sz="2844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A5B8EC-CB0E-450C-8FEB-99699789A811}" type="datetime1">
              <a:rPr lang="ru-RU" altLang="ru-RU"/>
              <a:pPr/>
              <a:t>27.08.2018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Страница </a:t>
            </a:r>
            <a:fld id="{FC2E8E59-FD6F-47B9-A401-D792DB1E604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670708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240" y="2183272"/>
            <a:ext cx="5746045" cy="909884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197" indent="0">
              <a:buNone/>
              <a:defRPr sz="2844" b="1"/>
            </a:lvl2pPr>
            <a:lvl3pPr marL="1300393" indent="0">
              <a:buNone/>
              <a:defRPr sz="2560" b="1"/>
            </a:lvl3pPr>
            <a:lvl4pPr marL="1950590" indent="0">
              <a:buNone/>
              <a:defRPr sz="2276" b="1"/>
            </a:lvl4pPr>
            <a:lvl5pPr marL="2600786" indent="0">
              <a:buNone/>
              <a:defRPr sz="2276" b="1"/>
            </a:lvl5pPr>
            <a:lvl6pPr marL="3250983" indent="0">
              <a:buNone/>
              <a:defRPr sz="2276" b="1"/>
            </a:lvl6pPr>
            <a:lvl7pPr marL="3901180" indent="0">
              <a:buNone/>
              <a:defRPr sz="2276" b="1"/>
            </a:lvl7pPr>
            <a:lvl8pPr marL="4551376" indent="0">
              <a:buNone/>
              <a:defRPr sz="2276" b="1"/>
            </a:lvl8pPr>
            <a:lvl9pPr marL="5201573" indent="0">
              <a:buNone/>
              <a:defRPr sz="2276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0240" y="3093155"/>
            <a:ext cx="5746045" cy="5619610"/>
          </a:xfrm>
        </p:spPr>
        <p:txBody>
          <a:bodyPr/>
          <a:lstStyle>
            <a:lvl1pPr>
              <a:defRPr sz="3413"/>
            </a:lvl1pPr>
            <a:lvl2pPr>
              <a:defRPr sz="2844"/>
            </a:lvl2pPr>
            <a:lvl3pPr>
              <a:defRPr sz="2560"/>
            </a:lvl3pPr>
            <a:lvl4pPr>
              <a:defRPr sz="2276"/>
            </a:lvl4pPr>
            <a:lvl5pPr>
              <a:defRPr sz="2276"/>
            </a:lvl5pPr>
            <a:lvl6pPr>
              <a:defRPr sz="2276"/>
            </a:lvl6pPr>
            <a:lvl7pPr>
              <a:defRPr sz="2276"/>
            </a:lvl7pPr>
            <a:lvl8pPr>
              <a:defRPr sz="2276"/>
            </a:lvl8pPr>
            <a:lvl9pPr>
              <a:defRPr sz="2276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6260" y="2183272"/>
            <a:ext cx="5748302" cy="909884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197" indent="0">
              <a:buNone/>
              <a:defRPr sz="2844" b="1"/>
            </a:lvl2pPr>
            <a:lvl3pPr marL="1300393" indent="0">
              <a:buNone/>
              <a:defRPr sz="2560" b="1"/>
            </a:lvl3pPr>
            <a:lvl4pPr marL="1950590" indent="0">
              <a:buNone/>
              <a:defRPr sz="2276" b="1"/>
            </a:lvl4pPr>
            <a:lvl5pPr marL="2600786" indent="0">
              <a:buNone/>
              <a:defRPr sz="2276" b="1"/>
            </a:lvl5pPr>
            <a:lvl6pPr marL="3250983" indent="0">
              <a:buNone/>
              <a:defRPr sz="2276" b="1"/>
            </a:lvl6pPr>
            <a:lvl7pPr marL="3901180" indent="0">
              <a:buNone/>
              <a:defRPr sz="2276" b="1"/>
            </a:lvl7pPr>
            <a:lvl8pPr marL="4551376" indent="0">
              <a:buNone/>
              <a:defRPr sz="2276" b="1"/>
            </a:lvl8pPr>
            <a:lvl9pPr marL="5201573" indent="0">
              <a:buNone/>
              <a:defRPr sz="2276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606260" y="3093155"/>
            <a:ext cx="5748302" cy="5619610"/>
          </a:xfrm>
        </p:spPr>
        <p:txBody>
          <a:bodyPr/>
          <a:lstStyle>
            <a:lvl1pPr>
              <a:defRPr sz="3413"/>
            </a:lvl1pPr>
            <a:lvl2pPr>
              <a:defRPr sz="2844"/>
            </a:lvl2pPr>
            <a:lvl3pPr>
              <a:defRPr sz="2560"/>
            </a:lvl3pPr>
            <a:lvl4pPr>
              <a:defRPr sz="2276"/>
            </a:lvl4pPr>
            <a:lvl5pPr>
              <a:defRPr sz="2276"/>
            </a:lvl5pPr>
            <a:lvl6pPr>
              <a:defRPr sz="2276"/>
            </a:lvl6pPr>
            <a:lvl7pPr>
              <a:defRPr sz="2276"/>
            </a:lvl7pPr>
            <a:lvl8pPr>
              <a:defRPr sz="2276"/>
            </a:lvl8pPr>
            <a:lvl9pPr>
              <a:defRPr sz="2276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81FA3E-1CCF-4167-959D-DCF2990FD481}" type="datetime1">
              <a:rPr lang="ru-RU" altLang="ru-RU"/>
              <a:pPr/>
              <a:t>27.08.2018</a:t>
            </a:fld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Страница </a:t>
            </a:r>
            <a:fld id="{7DF11C53-690B-4CCD-A898-E23082F83AE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43911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A6B106-1FEC-4B85-9314-F0270DFFFF8C}" type="datetime1">
              <a:rPr lang="ru-RU" altLang="ru-RU"/>
              <a:pPr/>
              <a:t>27.08.2018</a:t>
            </a:fld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Страница </a:t>
            </a:r>
            <a:fld id="{3D554A8F-0E7F-4C9A-BBE8-08FF219487A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35453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76EA5A-E5EF-4459-B61F-B6230B867947}" type="datetime1">
              <a:rPr lang="ru-RU" altLang="ru-RU"/>
              <a:pPr/>
              <a:t>27.08.2018</a:t>
            </a:fld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Страница </a:t>
            </a:r>
            <a:fld id="{DFA6E9FC-74CC-4D9C-95F7-4A24383949B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25201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242" y="388338"/>
            <a:ext cx="4278490" cy="1652693"/>
          </a:xfrm>
        </p:spPr>
        <p:txBody>
          <a:bodyPr/>
          <a:lstStyle>
            <a:lvl1pPr algn="l">
              <a:defRPr sz="2844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84516" y="388340"/>
            <a:ext cx="7270044" cy="8324427"/>
          </a:xfrm>
        </p:spPr>
        <p:txBody>
          <a:bodyPr/>
          <a:lstStyle>
            <a:lvl1pPr>
              <a:defRPr sz="4551"/>
            </a:lvl1pPr>
            <a:lvl2pPr>
              <a:defRPr sz="3982"/>
            </a:lvl2pPr>
            <a:lvl3pPr>
              <a:defRPr sz="3413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242" y="2041033"/>
            <a:ext cx="4278490" cy="6671734"/>
          </a:xfrm>
        </p:spPr>
        <p:txBody>
          <a:bodyPr/>
          <a:lstStyle>
            <a:lvl1pPr marL="0" indent="0">
              <a:buNone/>
              <a:defRPr sz="1991"/>
            </a:lvl1pPr>
            <a:lvl2pPr marL="650197" indent="0">
              <a:buNone/>
              <a:defRPr sz="1707"/>
            </a:lvl2pPr>
            <a:lvl3pPr marL="1300393" indent="0">
              <a:buNone/>
              <a:defRPr sz="1422"/>
            </a:lvl3pPr>
            <a:lvl4pPr marL="1950590" indent="0">
              <a:buNone/>
              <a:defRPr sz="1280"/>
            </a:lvl4pPr>
            <a:lvl5pPr marL="2600786" indent="0">
              <a:buNone/>
              <a:defRPr sz="1280"/>
            </a:lvl5pPr>
            <a:lvl6pPr marL="3250983" indent="0">
              <a:buNone/>
              <a:defRPr sz="1280"/>
            </a:lvl6pPr>
            <a:lvl7pPr marL="3901180" indent="0">
              <a:buNone/>
              <a:defRPr sz="1280"/>
            </a:lvl7pPr>
            <a:lvl8pPr marL="4551376" indent="0">
              <a:buNone/>
              <a:defRPr sz="1280"/>
            </a:lvl8pPr>
            <a:lvl9pPr marL="5201573" indent="0">
              <a:buNone/>
              <a:defRPr sz="128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E6184C-E14B-4522-AC17-95569162D29F}" type="datetime1">
              <a:rPr lang="ru-RU" altLang="ru-RU"/>
              <a:pPr/>
              <a:t>27.08.2018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Страница </a:t>
            </a:r>
            <a:fld id="{6504FF30-E445-4812-9AEE-38BA9EB7B11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861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032" y="6827520"/>
            <a:ext cx="7802880" cy="806027"/>
          </a:xfrm>
        </p:spPr>
        <p:txBody>
          <a:bodyPr/>
          <a:lstStyle>
            <a:lvl1pPr algn="l">
              <a:defRPr sz="2844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032" y="871502"/>
            <a:ext cx="7802880" cy="5852160"/>
          </a:xfrm>
        </p:spPr>
        <p:txBody>
          <a:bodyPr/>
          <a:lstStyle>
            <a:lvl1pPr marL="0" indent="0">
              <a:buNone/>
              <a:defRPr sz="4551"/>
            </a:lvl1pPr>
            <a:lvl2pPr marL="650197" indent="0">
              <a:buNone/>
              <a:defRPr sz="3982"/>
            </a:lvl2pPr>
            <a:lvl3pPr marL="1300393" indent="0">
              <a:buNone/>
              <a:defRPr sz="3413"/>
            </a:lvl3pPr>
            <a:lvl4pPr marL="1950590" indent="0">
              <a:buNone/>
              <a:defRPr sz="2844"/>
            </a:lvl4pPr>
            <a:lvl5pPr marL="2600786" indent="0">
              <a:buNone/>
              <a:defRPr sz="2844"/>
            </a:lvl5pPr>
            <a:lvl6pPr marL="3250983" indent="0">
              <a:buNone/>
              <a:defRPr sz="2844"/>
            </a:lvl6pPr>
            <a:lvl7pPr marL="3901180" indent="0">
              <a:buNone/>
              <a:defRPr sz="2844"/>
            </a:lvl7pPr>
            <a:lvl8pPr marL="4551376" indent="0">
              <a:buNone/>
              <a:defRPr sz="2844"/>
            </a:lvl8pPr>
            <a:lvl9pPr marL="5201573" indent="0">
              <a:buNone/>
              <a:defRPr sz="2844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032" y="7633547"/>
            <a:ext cx="7802880" cy="1144693"/>
          </a:xfrm>
        </p:spPr>
        <p:txBody>
          <a:bodyPr/>
          <a:lstStyle>
            <a:lvl1pPr marL="0" indent="0">
              <a:buNone/>
              <a:defRPr sz="1991"/>
            </a:lvl1pPr>
            <a:lvl2pPr marL="650197" indent="0">
              <a:buNone/>
              <a:defRPr sz="1707"/>
            </a:lvl2pPr>
            <a:lvl3pPr marL="1300393" indent="0">
              <a:buNone/>
              <a:defRPr sz="1422"/>
            </a:lvl3pPr>
            <a:lvl4pPr marL="1950590" indent="0">
              <a:buNone/>
              <a:defRPr sz="1280"/>
            </a:lvl4pPr>
            <a:lvl5pPr marL="2600786" indent="0">
              <a:buNone/>
              <a:defRPr sz="1280"/>
            </a:lvl5pPr>
            <a:lvl6pPr marL="3250983" indent="0">
              <a:buNone/>
              <a:defRPr sz="1280"/>
            </a:lvl6pPr>
            <a:lvl7pPr marL="3901180" indent="0">
              <a:buNone/>
              <a:defRPr sz="1280"/>
            </a:lvl7pPr>
            <a:lvl8pPr marL="4551376" indent="0">
              <a:buNone/>
              <a:defRPr sz="1280"/>
            </a:lvl8pPr>
            <a:lvl9pPr marL="5201573" indent="0">
              <a:buNone/>
              <a:defRPr sz="128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17CCC8-45AE-4B9A-BBFE-9D1F7241D6CE}" type="datetime1">
              <a:rPr lang="ru-RU" altLang="ru-RU"/>
              <a:pPr/>
              <a:t>27.08.2018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Страница </a:t>
            </a:r>
            <a:fld id="{78B9C6B7-9F8F-4912-9398-7A054945229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08759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43C9A3-CFB0-4BE4-A4A2-FB8944B9ED45}" type="datetime1">
              <a:rPr lang="ru-RU" altLang="ru-RU"/>
              <a:pPr/>
              <a:t>27.08.2018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Страница </a:t>
            </a:r>
            <a:fld id="{3546C8DB-EC62-46E5-9CB6-F99967F1449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79791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401387" y="433493"/>
            <a:ext cx="2844800" cy="8128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66987" y="433493"/>
            <a:ext cx="8317653" cy="8128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292499-A7E6-4A4C-A7A3-5817AC3E0C6E}" type="datetime1">
              <a:rPr lang="ru-RU" altLang="ru-RU"/>
              <a:pPr/>
              <a:t>27.08.2018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Страница </a:t>
            </a:r>
            <a:fld id="{6782E21D-253B-40F9-845F-F9AE3C37B75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70858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47334" y="924177"/>
            <a:ext cx="10017007" cy="2166748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7680"/>
            </a:lvl1pPr>
          </a:lstStyle>
          <a:p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46958" y="6179563"/>
            <a:ext cx="10017007" cy="65659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650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2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4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/>
              <a:t>Образец подзаголовка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1026920" y="3350547"/>
            <a:ext cx="10937051" cy="1969771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9955" b="1" i="1" u="none" strike="noStrike" kern="1200" cap="none" spc="-913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/>
              <a:t>щелкните, чтобы…</a:t>
            </a:r>
          </a:p>
        </p:txBody>
      </p:sp>
    </p:spTree>
    <p:extLst>
      <p:ext uri="{BB962C8B-B14F-4D97-AF65-F5344CB8AC3E}">
        <p14:creationId xmlns:p14="http://schemas.microsoft.com/office/powerpoint/2010/main" val="1271798844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47334" y="924167"/>
            <a:ext cx="10017007" cy="2166747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760"/>
            </a:lvl1pPr>
          </a:lstStyle>
          <a:p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46958" y="6179548"/>
            <a:ext cx="10017007" cy="65659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876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75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62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506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38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25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13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01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/>
              <a:t>Образец подзаголовка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1026914" y="3350542"/>
            <a:ext cx="10937051" cy="1969769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467" b="1" i="1" u="none" strike="noStrike" kern="1200" cap="none" spc="-686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/>
              <a:t>щелкните, чтобы…</a:t>
            </a:r>
          </a:p>
        </p:txBody>
      </p:sp>
    </p:spTree>
    <p:extLst>
      <p:ext uri="{BB962C8B-B14F-4D97-AF65-F5344CB8AC3E}">
        <p14:creationId xmlns:p14="http://schemas.microsoft.com/office/powerpoint/2010/main" val="4150931297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sm_boo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02" y="2497102"/>
            <a:ext cx="2296161" cy="2402276"/>
          </a:xfrm>
          <a:prstGeom prst="rect">
            <a:avLst/>
          </a:prstGeom>
          <a:noFill/>
          <a:ln w="50800" cap="sq" cmpd="dbl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7" y="388338"/>
            <a:ext cx="11487573" cy="1237262"/>
          </a:xfrm>
        </p:spPr>
        <p:txBody>
          <a:bodyPr/>
          <a:lstStyle>
            <a:lvl1pPr algn="l">
              <a:buNone/>
              <a:defRPr sz="6258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359573" y="2492587"/>
            <a:ext cx="9103360" cy="628565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F15A4-847C-42D9-B435-FB8430E09AE8}" type="datetime8">
              <a:rPr lang="en-US">
                <a:solidFill>
                  <a:srgbClr val="39302A"/>
                </a:solidFill>
              </a:rPr>
              <a:pPr>
                <a:defRPr/>
              </a:pPr>
              <a:t>8/27/2018 10:44 PM</a:t>
            </a:fld>
            <a:endParaRPr lang="en-US">
              <a:solidFill>
                <a:srgbClr val="39302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9302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99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54E2B62-9A4C-4BED-83A9-83BB3C224E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0162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sm_boo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02" y="2497102"/>
            <a:ext cx="2296161" cy="2402276"/>
          </a:xfrm>
          <a:prstGeom prst="rect">
            <a:avLst/>
          </a:prstGeom>
          <a:noFill/>
          <a:ln w="50800" cap="sq" cmpd="dbl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7" y="388338"/>
            <a:ext cx="11487573" cy="1237262"/>
          </a:xfrm>
        </p:spPr>
        <p:txBody>
          <a:bodyPr/>
          <a:lstStyle>
            <a:lvl1pPr algn="l">
              <a:buNone/>
              <a:defRPr sz="6258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359573" y="2492587"/>
            <a:ext cx="9103360" cy="628565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F15A4-847C-42D9-B435-FB8430E09AE8}" type="datetime8">
              <a:rPr lang="en-US">
                <a:solidFill>
                  <a:srgbClr val="39302A"/>
                </a:solidFill>
              </a:rPr>
              <a:pPr>
                <a:defRPr/>
              </a:pPr>
              <a:t>8/27/2018 10:51 PM</a:t>
            </a:fld>
            <a:endParaRPr lang="en-US">
              <a:solidFill>
                <a:srgbClr val="39302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9302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99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54E2B62-9A4C-4BED-83A9-83BB3C224E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81822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47334" y="924167"/>
            <a:ext cx="10017007" cy="2166747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760"/>
            </a:lvl1pPr>
          </a:lstStyle>
          <a:p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46958" y="6179548"/>
            <a:ext cx="10017007" cy="65659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876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75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62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506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38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25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13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01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/>
              <a:t>Образец подзаголовка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1026914" y="3350542"/>
            <a:ext cx="10937051" cy="1969769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467" b="1" i="1" u="none" strike="noStrike" kern="1200" cap="none" spc="-686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/>
              <a:t>щелкните, чтобы…</a:t>
            </a:r>
          </a:p>
        </p:txBody>
      </p:sp>
    </p:spTree>
    <p:extLst>
      <p:ext uri="{BB962C8B-B14F-4D97-AF65-F5344CB8AC3E}">
        <p14:creationId xmlns:p14="http://schemas.microsoft.com/office/powerpoint/2010/main" val="66041773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92" r:id="rId13"/>
    <p:sldLayoutId id="2147483693" r:id="rId14"/>
    <p:sldLayoutId id="2147483688" r:id="rId15"/>
    <p:sldLayoutId id="2147483689" r:id="rId16"/>
    <p:sldLayoutId id="2147483690" r:id="rId17"/>
    <p:sldLayoutId id="2147483691" r:id="rId18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17" name="Group 85"/>
          <p:cNvGrpSpPr>
            <a:grpSpLocks/>
          </p:cNvGrpSpPr>
          <p:nvPr/>
        </p:nvGrpSpPr>
        <p:grpSpPr bwMode="auto">
          <a:xfrm>
            <a:off x="0" y="0"/>
            <a:ext cx="13004800" cy="9753600"/>
            <a:chOff x="0" y="0"/>
            <a:chExt cx="5760" cy="4320"/>
          </a:xfrm>
        </p:grpSpPr>
        <p:grpSp>
          <p:nvGrpSpPr>
            <p:cNvPr id="18434" name="Group 2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8435" name="Group 3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8436" name="Line 4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18437" name="Line 5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18438" name="Line 6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18439" name="Line 7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18440" name="Line 8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18441" name="Line 9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1844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1844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1844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1844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18446" name="Line 14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1844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1844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1844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1845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18451" name="Line 19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1845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1845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1845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1845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18456" name="Line 24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1845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</p:grpSp>
          <p:grpSp>
            <p:nvGrpSpPr>
              <p:cNvPr id="18458" name="Group 26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8459" name="Line 27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18460" name="Line 28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18461" name="Line 29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18462" name="Line 30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18463" name="Line 31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18464" name="Line 32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18465" name="Line 33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18466" name="Line 34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18467" name="Line 35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18468" name="Line 36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18469" name="Line 37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18470" name="Line 38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18471" name="Line 39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18472" name="Line 40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18473" name="Line 41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18474" name="Line 42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18475" name="Line 43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18476" name="Line 44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18477" name="Line 45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18478" name="Line 46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18479" name="Line 47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18480" name="Line 48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18481" name="Line 49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18482" name="Line 50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18483" name="Line 51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18484" name="Line 52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18485" name="Line 53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18486" name="Line 54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  <p:sp>
              <p:nvSpPr>
                <p:cNvPr id="18487" name="Line 55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/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sz="3413"/>
                </a:p>
              </p:txBody>
            </p:sp>
          </p:grpSp>
        </p:grpSp>
        <p:sp>
          <p:nvSpPr>
            <p:cNvPr id="18488" name="Rectangle 56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blipFill dpi="0" rotWithShape="0">
              <a:blip r:embed="rId18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3413"/>
            </a:p>
          </p:txBody>
        </p:sp>
        <p:grpSp>
          <p:nvGrpSpPr>
            <p:cNvPr id="18489" name="Group 57"/>
            <p:cNvGrpSpPr>
              <a:grpSpLocks/>
            </p:cNvGrpSpPr>
            <p:nvPr/>
          </p:nvGrpSpPr>
          <p:grpSpPr bwMode="auto">
            <a:xfrm>
              <a:off x="2064" y="3984"/>
              <a:ext cx="1920" cy="288"/>
              <a:chOff x="2064" y="3984"/>
              <a:chExt cx="1920" cy="288"/>
            </a:xfrm>
          </p:grpSpPr>
          <p:sp>
            <p:nvSpPr>
              <p:cNvPr id="18490" name="Rectangle 58" descr="60%"/>
              <p:cNvSpPr>
                <a:spLocks noChangeArrowheads="1"/>
              </p:cNvSpPr>
              <p:nvPr userDrawn="1"/>
            </p:nvSpPr>
            <p:spPr bwMode="ltGray">
              <a:xfrm>
                <a:off x="2112" y="4032"/>
                <a:ext cx="1824" cy="192"/>
              </a:xfrm>
              <a:prstGeom prst="rect">
                <a:avLst/>
              </a:prstGeom>
              <a:blipFill dpi="0" rotWithShape="0">
                <a:blip r:embed="rId18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z="3413"/>
              </a:p>
            </p:txBody>
          </p:sp>
          <p:sp>
            <p:nvSpPr>
              <p:cNvPr id="18491" name="Line 59"/>
              <p:cNvSpPr>
                <a:spLocks noChangeShapeType="1"/>
              </p:cNvSpPr>
              <p:nvPr userDrawn="1"/>
            </p:nvSpPr>
            <p:spPr bwMode="ltGray">
              <a:xfrm>
                <a:off x="2064" y="4032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z="3413"/>
              </a:p>
            </p:txBody>
          </p:sp>
          <p:sp>
            <p:nvSpPr>
              <p:cNvPr id="18492" name="Line 60"/>
              <p:cNvSpPr>
                <a:spLocks noChangeShapeType="1"/>
              </p:cNvSpPr>
              <p:nvPr userDrawn="1"/>
            </p:nvSpPr>
            <p:spPr bwMode="ltGray">
              <a:xfrm>
                <a:off x="2064" y="4224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z="3413"/>
              </a:p>
            </p:txBody>
          </p:sp>
          <p:sp>
            <p:nvSpPr>
              <p:cNvPr id="18493" name="Line 61"/>
              <p:cNvSpPr>
                <a:spLocks noChangeShapeType="1"/>
              </p:cNvSpPr>
              <p:nvPr userDrawn="1"/>
            </p:nvSpPr>
            <p:spPr bwMode="ltGray">
              <a:xfrm>
                <a:off x="2112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z="3413"/>
              </a:p>
            </p:txBody>
          </p:sp>
          <p:sp>
            <p:nvSpPr>
              <p:cNvPr id="18494" name="Line 62"/>
              <p:cNvSpPr>
                <a:spLocks noChangeShapeType="1"/>
              </p:cNvSpPr>
              <p:nvPr userDrawn="1"/>
            </p:nvSpPr>
            <p:spPr bwMode="ltGray">
              <a:xfrm>
                <a:off x="3936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z="3413"/>
              </a:p>
            </p:txBody>
          </p:sp>
        </p:grpSp>
        <p:grpSp>
          <p:nvGrpSpPr>
            <p:cNvPr id="18495" name="Group 63"/>
            <p:cNvGrpSpPr>
              <a:grpSpLocks/>
            </p:cNvGrpSpPr>
            <p:nvPr/>
          </p:nvGrpSpPr>
          <p:grpSpPr bwMode="auto">
            <a:xfrm>
              <a:off x="4512" y="3984"/>
              <a:ext cx="912" cy="288"/>
              <a:chOff x="4512" y="3984"/>
              <a:chExt cx="912" cy="288"/>
            </a:xfrm>
          </p:grpSpPr>
          <p:sp>
            <p:nvSpPr>
              <p:cNvPr id="18496" name="Rectangle 64" descr="60%"/>
              <p:cNvSpPr>
                <a:spLocks noChangeArrowheads="1"/>
              </p:cNvSpPr>
              <p:nvPr userDrawn="1"/>
            </p:nvSpPr>
            <p:spPr bwMode="ltGray">
              <a:xfrm>
                <a:off x="4560" y="4032"/>
                <a:ext cx="816" cy="192"/>
              </a:xfrm>
              <a:prstGeom prst="rect">
                <a:avLst/>
              </a:prstGeom>
              <a:blipFill dpi="0" rotWithShape="0">
                <a:blip r:embed="rId18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z="3413"/>
              </a:p>
            </p:txBody>
          </p:sp>
          <p:sp>
            <p:nvSpPr>
              <p:cNvPr id="18497" name="Line 65"/>
              <p:cNvSpPr>
                <a:spLocks noChangeShapeType="1"/>
              </p:cNvSpPr>
              <p:nvPr userDrawn="1"/>
            </p:nvSpPr>
            <p:spPr bwMode="ltGray">
              <a:xfrm>
                <a:off x="4512" y="403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z="3413"/>
              </a:p>
            </p:txBody>
          </p:sp>
          <p:sp>
            <p:nvSpPr>
              <p:cNvPr id="18498" name="Line 66"/>
              <p:cNvSpPr>
                <a:spLocks noChangeShapeType="1"/>
              </p:cNvSpPr>
              <p:nvPr userDrawn="1"/>
            </p:nvSpPr>
            <p:spPr bwMode="ltGray">
              <a:xfrm>
                <a:off x="4512" y="4224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z="3413"/>
              </a:p>
            </p:txBody>
          </p:sp>
          <p:sp>
            <p:nvSpPr>
              <p:cNvPr id="18499" name="Line 67"/>
              <p:cNvSpPr>
                <a:spLocks noChangeShapeType="1"/>
              </p:cNvSpPr>
              <p:nvPr userDrawn="1"/>
            </p:nvSpPr>
            <p:spPr bwMode="ltGray">
              <a:xfrm>
                <a:off x="4560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z="3413"/>
              </a:p>
            </p:txBody>
          </p:sp>
          <p:sp>
            <p:nvSpPr>
              <p:cNvPr id="18500" name="Line 68"/>
              <p:cNvSpPr>
                <a:spLocks noChangeShapeType="1"/>
              </p:cNvSpPr>
              <p:nvPr userDrawn="1"/>
            </p:nvSpPr>
            <p:spPr bwMode="ltGray">
              <a:xfrm>
                <a:off x="5376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z="3413"/>
              </a:p>
            </p:txBody>
          </p:sp>
        </p:grpSp>
        <p:grpSp>
          <p:nvGrpSpPr>
            <p:cNvPr id="18501" name="Group 69"/>
            <p:cNvGrpSpPr>
              <a:grpSpLocks/>
            </p:cNvGrpSpPr>
            <p:nvPr/>
          </p:nvGrpSpPr>
          <p:grpSpPr bwMode="auto">
            <a:xfrm>
              <a:off x="624" y="3984"/>
              <a:ext cx="912" cy="288"/>
              <a:chOff x="624" y="3984"/>
              <a:chExt cx="912" cy="288"/>
            </a:xfrm>
          </p:grpSpPr>
          <p:sp>
            <p:nvSpPr>
              <p:cNvPr id="18502" name="Rectangle 70" descr="60%"/>
              <p:cNvSpPr>
                <a:spLocks noChangeArrowheads="1"/>
              </p:cNvSpPr>
              <p:nvPr userDrawn="1"/>
            </p:nvSpPr>
            <p:spPr bwMode="ltGray">
              <a:xfrm>
                <a:off x="672" y="4032"/>
                <a:ext cx="816" cy="192"/>
              </a:xfrm>
              <a:prstGeom prst="rect">
                <a:avLst/>
              </a:prstGeom>
              <a:blipFill dpi="0" rotWithShape="0">
                <a:blip r:embed="rId18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z="3413"/>
              </a:p>
            </p:txBody>
          </p:sp>
          <p:sp>
            <p:nvSpPr>
              <p:cNvPr id="18503" name="Line 71"/>
              <p:cNvSpPr>
                <a:spLocks noChangeShapeType="1"/>
              </p:cNvSpPr>
              <p:nvPr userDrawn="1"/>
            </p:nvSpPr>
            <p:spPr bwMode="ltGray">
              <a:xfrm>
                <a:off x="624" y="403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z="3413"/>
              </a:p>
            </p:txBody>
          </p:sp>
          <p:sp>
            <p:nvSpPr>
              <p:cNvPr id="18504" name="Line 72"/>
              <p:cNvSpPr>
                <a:spLocks noChangeShapeType="1"/>
              </p:cNvSpPr>
              <p:nvPr userDrawn="1"/>
            </p:nvSpPr>
            <p:spPr bwMode="ltGray">
              <a:xfrm>
                <a:off x="624" y="4224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z="3413"/>
              </a:p>
            </p:txBody>
          </p:sp>
          <p:sp>
            <p:nvSpPr>
              <p:cNvPr id="18505" name="Line 73"/>
              <p:cNvSpPr>
                <a:spLocks noChangeShapeType="1"/>
              </p:cNvSpPr>
              <p:nvPr userDrawn="1"/>
            </p:nvSpPr>
            <p:spPr bwMode="ltGray">
              <a:xfrm>
                <a:off x="672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z="3413"/>
              </a:p>
            </p:txBody>
          </p:sp>
          <p:sp>
            <p:nvSpPr>
              <p:cNvPr id="18506" name="Line 74"/>
              <p:cNvSpPr>
                <a:spLocks noChangeShapeType="1"/>
              </p:cNvSpPr>
              <p:nvPr userDrawn="1"/>
            </p:nvSpPr>
            <p:spPr bwMode="ltGray">
              <a:xfrm>
                <a:off x="1488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z="3413"/>
              </a:p>
            </p:txBody>
          </p:sp>
        </p:grpSp>
        <p:sp>
          <p:nvSpPr>
            <p:cNvPr id="18512" name="Line 80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3413"/>
            </a:p>
          </p:txBody>
        </p:sp>
        <p:grpSp>
          <p:nvGrpSpPr>
            <p:cNvPr id="18513" name="Group 81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8514" name="Line 82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z="3413"/>
              </a:p>
            </p:txBody>
          </p:sp>
          <p:sp>
            <p:nvSpPr>
              <p:cNvPr id="18515" name="Line 83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z="3413"/>
              </a:p>
            </p:txBody>
          </p:sp>
          <p:sp>
            <p:nvSpPr>
              <p:cNvPr id="18516" name="Arc 84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 sz="3413"/>
              </a:p>
            </p:txBody>
          </p:sp>
        </p:grpSp>
      </p:grpSp>
      <p:sp>
        <p:nvSpPr>
          <p:cNvPr id="18507" name="Rectangle 75"/>
          <p:cNvSpPr>
            <a:spLocks noGrp="1" noChangeArrowheads="1"/>
          </p:cNvSpPr>
          <p:nvPr>
            <p:ph type="title"/>
          </p:nvPr>
        </p:nvSpPr>
        <p:spPr bwMode="auto">
          <a:xfrm>
            <a:off x="866987" y="433493"/>
            <a:ext cx="11054080" cy="162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8508" name="Rectangle 7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92107" y="2709333"/>
            <a:ext cx="11054080" cy="5852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8509" name="Rectangle 7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28480" y="8886613"/>
            <a:ext cx="2709333" cy="65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991">
                <a:latin typeface="Comic Sans MS" pitchFamily="66" charset="0"/>
              </a:defRPr>
            </a:lvl1pPr>
          </a:lstStyle>
          <a:p>
            <a:fld id="{38A8424E-744F-4B4D-AB4D-4597F042078A}" type="datetime1">
              <a:rPr lang="ru-RU" altLang="ru-RU"/>
              <a:pPr/>
              <a:t>27.08.2018</a:t>
            </a:fld>
            <a:endParaRPr lang="ru-RU" altLang="ru-RU"/>
          </a:p>
        </p:txBody>
      </p:sp>
      <p:sp>
        <p:nvSpPr>
          <p:cNvPr id="18510" name="Rectangle 7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68428" y="8886613"/>
            <a:ext cx="4118187" cy="65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991">
                <a:latin typeface="Comic Sans MS" pitchFamily="66" charset="0"/>
              </a:defRPr>
            </a:lvl1pPr>
          </a:lstStyle>
          <a:p>
            <a:endParaRPr lang="ru-RU" altLang="ru-RU"/>
          </a:p>
        </p:txBody>
      </p:sp>
      <p:sp>
        <p:nvSpPr>
          <p:cNvPr id="18511" name="Rectangle 7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17227" y="8886613"/>
            <a:ext cx="2709333" cy="65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991">
                <a:latin typeface="Comic Sans MS" pitchFamily="66" charset="0"/>
              </a:defRPr>
            </a:lvl1pPr>
          </a:lstStyle>
          <a:p>
            <a:r>
              <a:rPr lang="ru-RU" altLang="ru-RU"/>
              <a:t>Страница </a:t>
            </a:r>
            <a:fld id="{AA98A027-3BEB-43CA-8953-A422532D6C0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13817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36" r:id="rId15"/>
    <p:sldLayoutId id="2147483737" r:id="rId16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6258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6258">
          <a:solidFill>
            <a:schemeClr val="tx2"/>
          </a:solidFill>
          <a:latin typeface="Tahoma" charset="0"/>
          <a:cs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6258">
          <a:solidFill>
            <a:schemeClr val="tx2"/>
          </a:solidFill>
          <a:latin typeface="Tahoma" charset="0"/>
          <a:cs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6258">
          <a:solidFill>
            <a:schemeClr val="tx2"/>
          </a:solidFill>
          <a:latin typeface="Tahoma" charset="0"/>
          <a:cs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6258">
          <a:solidFill>
            <a:schemeClr val="tx2"/>
          </a:solidFill>
          <a:latin typeface="Tahoma" charset="0"/>
          <a:cs typeface="Tahoma" charset="0"/>
        </a:defRPr>
      </a:lvl5pPr>
      <a:lvl6pPr marL="650197" algn="l" rtl="0" eaLnBrk="1" fontAlgn="base" hangingPunct="1">
        <a:spcBef>
          <a:spcPct val="0"/>
        </a:spcBef>
        <a:spcAft>
          <a:spcPct val="0"/>
        </a:spcAft>
        <a:defRPr sz="6258">
          <a:solidFill>
            <a:schemeClr val="tx2"/>
          </a:solidFill>
          <a:latin typeface="Tahoma" charset="0"/>
          <a:cs typeface="Tahoma" charset="0"/>
        </a:defRPr>
      </a:lvl6pPr>
      <a:lvl7pPr marL="1300393" algn="l" rtl="0" eaLnBrk="1" fontAlgn="base" hangingPunct="1">
        <a:spcBef>
          <a:spcPct val="0"/>
        </a:spcBef>
        <a:spcAft>
          <a:spcPct val="0"/>
        </a:spcAft>
        <a:defRPr sz="6258">
          <a:solidFill>
            <a:schemeClr val="tx2"/>
          </a:solidFill>
          <a:latin typeface="Tahoma" charset="0"/>
          <a:cs typeface="Tahoma" charset="0"/>
        </a:defRPr>
      </a:lvl7pPr>
      <a:lvl8pPr marL="1950590" algn="l" rtl="0" eaLnBrk="1" fontAlgn="base" hangingPunct="1">
        <a:spcBef>
          <a:spcPct val="0"/>
        </a:spcBef>
        <a:spcAft>
          <a:spcPct val="0"/>
        </a:spcAft>
        <a:defRPr sz="6258">
          <a:solidFill>
            <a:schemeClr val="tx2"/>
          </a:solidFill>
          <a:latin typeface="Tahoma" charset="0"/>
          <a:cs typeface="Tahoma" charset="0"/>
        </a:defRPr>
      </a:lvl8pPr>
      <a:lvl9pPr marL="2600786" algn="l" rtl="0" eaLnBrk="1" fontAlgn="base" hangingPunct="1">
        <a:spcBef>
          <a:spcPct val="0"/>
        </a:spcBef>
        <a:spcAft>
          <a:spcPct val="0"/>
        </a:spcAft>
        <a:defRPr sz="6258">
          <a:solidFill>
            <a:schemeClr val="tx2"/>
          </a:solidFill>
          <a:latin typeface="Tahoma" charset="0"/>
          <a:cs typeface="Tahoma" charset="0"/>
        </a:defRPr>
      </a:lvl9pPr>
    </p:titleStyle>
    <p:bodyStyle>
      <a:lvl1pPr marL="487647" indent="-487647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90000"/>
        <a:buChar char="•"/>
        <a:defRPr sz="4551">
          <a:solidFill>
            <a:schemeClr val="tx1"/>
          </a:solidFill>
          <a:latin typeface="+mn-lt"/>
          <a:ea typeface="+mn-ea"/>
          <a:cs typeface="+mn-cs"/>
        </a:defRPr>
      </a:lvl1pPr>
      <a:lvl2pPr marL="1056569" indent="-406374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–"/>
        <a:defRPr sz="3982">
          <a:solidFill>
            <a:schemeClr val="tx1"/>
          </a:solidFill>
          <a:latin typeface="+mn-lt"/>
          <a:cs typeface="+mn-cs"/>
        </a:defRPr>
      </a:lvl2pPr>
      <a:lvl3pPr marL="1625492" indent="-32509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413">
          <a:solidFill>
            <a:schemeClr val="tx1"/>
          </a:solidFill>
          <a:latin typeface="+mn-lt"/>
          <a:cs typeface="+mn-cs"/>
        </a:defRPr>
      </a:lvl3pPr>
      <a:lvl4pPr marL="2275688" indent="-325098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–"/>
        <a:defRPr sz="2844">
          <a:solidFill>
            <a:schemeClr val="tx1"/>
          </a:solidFill>
          <a:latin typeface="+mn-lt"/>
          <a:cs typeface="+mn-cs"/>
        </a:defRPr>
      </a:lvl4pPr>
      <a:lvl5pPr marL="2925885" indent="-325098" algn="l" rtl="0" eaLnBrk="1" fontAlgn="base" hangingPunct="1">
        <a:spcBef>
          <a:spcPct val="20000"/>
        </a:spcBef>
        <a:spcAft>
          <a:spcPct val="0"/>
        </a:spcAft>
        <a:buChar char="–"/>
        <a:defRPr sz="2844">
          <a:solidFill>
            <a:schemeClr val="tx1"/>
          </a:solidFill>
          <a:latin typeface="+mn-lt"/>
          <a:cs typeface="+mn-cs"/>
        </a:defRPr>
      </a:lvl5pPr>
      <a:lvl6pPr marL="3576081" indent="-325098" algn="l" rtl="0" eaLnBrk="1" fontAlgn="base" hangingPunct="1">
        <a:spcBef>
          <a:spcPct val="20000"/>
        </a:spcBef>
        <a:spcAft>
          <a:spcPct val="0"/>
        </a:spcAft>
        <a:buChar char="–"/>
        <a:defRPr sz="2844">
          <a:solidFill>
            <a:schemeClr val="tx1"/>
          </a:solidFill>
          <a:latin typeface="+mn-lt"/>
          <a:cs typeface="+mn-cs"/>
        </a:defRPr>
      </a:lvl6pPr>
      <a:lvl7pPr marL="4226278" indent="-325098" algn="l" rtl="0" eaLnBrk="1" fontAlgn="base" hangingPunct="1">
        <a:spcBef>
          <a:spcPct val="20000"/>
        </a:spcBef>
        <a:spcAft>
          <a:spcPct val="0"/>
        </a:spcAft>
        <a:buChar char="–"/>
        <a:defRPr sz="2844">
          <a:solidFill>
            <a:schemeClr val="tx1"/>
          </a:solidFill>
          <a:latin typeface="+mn-lt"/>
          <a:cs typeface="+mn-cs"/>
        </a:defRPr>
      </a:lvl7pPr>
      <a:lvl8pPr marL="4876475" indent="-325098" algn="l" rtl="0" eaLnBrk="1" fontAlgn="base" hangingPunct="1">
        <a:spcBef>
          <a:spcPct val="20000"/>
        </a:spcBef>
        <a:spcAft>
          <a:spcPct val="0"/>
        </a:spcAft>
        <a:buChar char="–"/>
        <a:defRPr sz="2844">
          <a:solidFill>
            <a:schemeClr val="tx1"/>
          </a:solidFill>
          <a:latin typeface="+mn-lt"/>
          <a:cs typeface="+mn-cs"/>
        </a:defRPr>
      </a:lvl8pPr>
      <a:lvl9pPr marL="5526671" indent="-325098" algn="l" rtl="0" eaLnBrk="1" fontAlgn="base" hangingPunct="1">
        <a:spcBef>
          <a:spcPct val="20000"/>
        </a:spcBef>
        <a:spcAft>
          <a:spcPct val="0"/>
        </a:spcAft>
        <a:buChar char="–"/>
        <a:defRPr sz="2844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1300393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197" algn="l" defTabSz="1300393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393" algn="l" defTabSz="1300393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590" algn="l" defTabSz="1300393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786" algn="l" defTabSz="1300393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0983" algn="l" defTabSz="1300393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180" algn="l" defTabSz="1300393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376" algn="l" defTabSz="1300393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573" algn="l" defTabSz="1300393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9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0.xml"/><Relationship Id="rId1" Type="http://schemas.openxmlformats.org/officeDocument/2006/relationships/themeOverride" Target="../theme/themeOverrid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9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ctangle"/>
          <p:cNvSpPr/>
          <p:nvPr/>
        </p:nvSpPr>
        <p:spPr>
          <a:xfrm>
            <a:off x="901655" y="7451874"/>
            <a:ext cx="11013254" cy="1479793"/>
          </a:xfrm>
          <a:prstGeom prst="rect">
            <a:avLst/>
          </a:prstGeom>
          <a:ln w="25400" cap="rnd">
            <a:solidFill>
              <a:schemeClr val="accent4">
                <a:hueOff val="-1081314"/>
                <a:satOff val="4338"/>
                <a:lumOff val="-8931"/>
              </a:schemeClr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20" name="Rectangle"/>
          <p:cNvSpPr/>
          <p:nvPr/>
        </p:nvSpPr>
        <p:spPr>
          <a:xfrm>
            <a:off x="965200" y="2301725"/>
            <a:ext cx="10848926" cy="1757657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4">
                <a:hueOff val="-1081314"/>
                <a:satOff val="4338"/>
                <a:lumOff val="-8931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21" name="Основные направления…"/>
          <p:cNvSpPr txBox="1">
            <a:spLocks noGrp="1"/>
          </p:cNvSpPr>
          <p:nvPr>
            <p:ph type="ctrTitle"/>
          </p:nvPr>
        </p:nvSpPr>
        <p:spPr>
          <a:xfrm>
            <a:off x="1269999" y="1592118"/>
            <a:ext cx="10464801" cy="3302000"/>
          </a:xfrm>
          <a:prstGeom prst="rect">
            <a:avLst/>
          </a:prstGeom>
        </p:spPr>
        <p:txBody>
          <a:bodyPr anchor="ctr" anchorCtr="0">
            <a:normAutofit/>
          </a:bodyPr>
          <a:lstStyle/>
          <a:p>
            <a:pPr defTabSz="262889">
              <a:defRPr sz="3914" baseline="7662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ru-RU" sz="7200" dirty="0"/>
              <a:t>Внедрение эффективного учебного плана в системе СПО</a:t>
            </a:r>
            <a:endParaRPr sz="72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3C134A0-7FEC-4C92-8CE1-2463BFCAB1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0000" y="7626620"/>
            <a:ext cx="10464800" cy="1130300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400" b="1" dirty="0" err="1">
                <a:ln w="0"/>
                <a:solidFill>
                  <a:srgbClr val="002060"/>
                </a:solidFill>
              </a:rPr>
              <a:t>Царькова</a:t>
            </a:r>
            <a:r>
              <a:rPr lang="ru-RU" sz="2400" b="1" dirty="0">
                <a:ln w="0"/>
                <a:solidFill>
                  <a:srgbClr val="002060"/>
                </a:solidFill>
              </a:rPr>
              <a:t> Елена Анатольевна, зам. начальника Центра развития профессионального образования ФГБОУ ВО Московский Политех</a:t>
            </a:r>
          </a:p>
          <a:p>
            <a:pPr algn="l"/>
            <a:endParaRPr lang="ru-RU" sz="2400" dirty="0"/>
          </a:p>
        </p:txBody>
      </p:sp>
      <p:pic>
        <p:nvPicPr>
          <p:cNvPr id="123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45197" y="724784"/>
            <a:ext cx="2729772" cy="718997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4AB6065E-BF5B-4476-9E0C-2C27C27FD7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8503" y="733676"/>
            <a:ext cx="1907905" cy="741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240" y="395123"/>
            <a:ext cx="11704320" cy="1041229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AE5C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rPr>
              <a:t>Дорожная карта по внедрению проекта «Эффективный учебный план»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7234144"/>
              </p:ext>
            </p:extLst>
          </p:nvPr>
        </p:nvGraphicFramePr>
        <p:xfrm>
          <a:off x="327549" y="1514094"/>
          <a:ext cx="12535590" cy="8136436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1016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7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566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5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541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июнь 2018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7536" marR="97536" marT="0" marB="0" anchor="ctr">
                    <a:lnR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VI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7536" marR="97536" marT="0" marB="0" anchor="ctr">
                    <a:lnL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" algn="l"/>
                          <a:tab pos="188595" algn="l"/>
                        </a:tabLs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 каждой образовательной организации (п. </a:t>
                      </a:r>
                      <a:r>
                        <a:rPr lang="en-US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IV</a:t>
                      </a: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) определены направления деятельности с целью повышения эффективности учебного плана 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" algn="l"/>
                          <a:tab pos="188595" algn="l"/>
                        </a:tabLst>
                      </a:pP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"/>
                        <a:tabLst>
                          <a:tab pos="21590" algn="l"/>
                          <a:tab pos="188595" algn="l"/>
                        </a:tabLs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сокращен и согласован с заказчиками</a:t>
                      </a:r>
                      <a:r>
                        <a:rPr lang="ru-RU" sz="18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кадров</a:t>
                      </a: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объем освоения образовательной программы по профессиям и специальностям из Перечня (п. </a:t>
                      </a:r>
                      <a:r>
                        <a:rPr lang="en-US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V</a:t>
                      </a: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) 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"/>
                        <a:tabLst>
                          <a:tab pos="21590" algn="l"/>
                          <a:tab pos="188595" algn="l"/>
                        </a:tabLs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разработаны унифицированные программы дисциплин и создан электронный образовательный ресурс для общего доступа в рамках деятельности УПО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"/>
                        <a:tabLst>
                          <a:tab pos="21590" algn="l"/>
                          <a:tab pos="188595" algn="l"/>
                        </a:tabLs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разработаны программы дисциплин/модулей по формированию </a:t>
                      </a:r>
                      <a:r>
                        <a:rPr lang="ru-RU" sz="18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DigitalSkills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"/>
                        <a:tabLst>
                          <a:tab pos="21590" algn="l"/>
                          <a:tab pos="188595" algn="l"/>
                        </a:tabLs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разработан чек-лист по внедрению Профессии Будущего в соответствии с Перечнем колледжей, установленных Заказчиком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"/>
                        <a:tabLst>
                          <a:tab pos="21590" algn="l"/>
                          <a:tab pos="188595" algn="l"/>
                        </a:tabLst>
                      </a:pPr>
                      <a:r>
                        <a:rPr lang="ru-RU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разработаны требования к уровню владения компетенциями в области иностранного языка и определены соответствующие оценочные средства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"/>
                        <a:tabLst>
                          <a:tab pos="21590" algn="l"/>
                          <a:tab pos="188595" algn="l"/>
                        </a:tabLst>
                      </a:pP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7536" marR="97536" marT="0" marB="0" anchor="ctr">
                    <a:lnL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 </a:t>
                      </a:r>
                      <a:endParaRPr lang="ru-RU" sz="15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271" marR="84271" marT="0" marB="0">
                    <a:lnL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96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июль 2018 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7536" marR="97536" marT="0" marB="0" anchor="ctr">
                    <a:lnR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VII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7536" marR="97536" marT="0" marB="0" anchor="ctr">
                    <a:lnL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" algn="l"/>
                          <a:tab pos="188595" algn="l"/>
                        </a:tabLst>
                      </a:pPr>
                      <a:r>
                        <a:rPr lang="ru-RU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Определены и разработаны индивидуальные чек-листы и контрольные показатели по внедрению эффективного учебного плана в колледжах-операторах проекта на 2018/2019 </a:t>
                      </a:r>
                      <a:r>
                        <a:rPr lang="ru-RU" sz="1800" b="1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уч.год</a:t>
                      </a:r>
                      <a:r>
                        <a:rPr lang="ru-RU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7536" marR="97536" marT="0" marB="0" anchor="ctr">
                    <a:lnL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271" marR="84271" marT="0" marB="0">
                    <a:lnL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15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июль 2018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7536" marR="97536" marT="0" marB="0" anchor="ctr">
                    <a:lnR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VIII 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7536" marR="97536" marT="0" marB="0" anchor="ctr">
                    <a:lnL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" algn="l"/>
                          <a:tab pos="188595" algn="l"/>
                        </a:tabLst>
                      </a:pPr>
                      <a:r>
                        <a:rPr lang="ru-RU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Индивидуальные модели ЭУП представлены на экспертизу в рабочую группу проекта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7536" marR="97536" marT="0" marB="0" anchor="ctr">
                    <a:lnL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 </a:t>
                      </a:r>
                      <a:endParaRPr lang="ru-RU" sz="15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271" marR="84271" marT="0" marB="0">
                    <a:lnL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8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август  2018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7536" marR="97536" marT="0" marB="0" anchor="ctr">
                    <a:lnR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IX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7536" marR="97536" marT="0" marB="0" anchor="ctr">
                    <a:lnL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" algn="l"/>
                          <a:tab pos="188595" algn="l"/>
                        </a:tabLst>
                      </a:pPr>
                      <a:r>
                        <a:rPr lang="ru-RU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По итогам экспертизы проведена доработка ЭУП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7536" marR="97536" marT="0" marB="0" anchor="ctr">
                    <a:lnL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 </a:t>
                      </a:r>
                      <a:endParaRPr lang="ru-RU" sz="15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271" marR="84271" marT="0" marB="0">
                    <a:lnL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945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август 2018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7536" marR="97536" marT="0" marB="0" anchor="ctr">
                    <a:lnR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7536" marR="97536" marT="0" marB="0" anchor="ctr">
                    <a:lnL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" algn="l"/>
                          <a:tab pos="188595" algn="l"/>
                        </a:tabLst>
                      </a:pPr>
                      <a:r>
                        <a:rPr lang="ru-RU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Проведена серия мероприятий по подготовке педагогической общественности и обучающихся к переходу в 2018/2019 </a:t>
                      </a:r>
                      <a:r>
                        <a:rPr lang="ru-RU" sz="1800" b="1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уч.году</a:t>
                      </a:r>
                      <a:r>
                        <a:rPr lang="ru-RU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на реализацию индивидуальных учебных планов, в том числе в рамках: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"/>
                        <a:tabLst>
                          <a:tab pos="21590" algn="l"/>
                          <a:tab pos="188595" algn="l"/>
                        </a:tabLst>
                      </a:pPr>
                      <a:r>
                        <a:rPr lang="ru-RU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Августовских  педагогических советов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"/>
                        <a:tabLst>
                          <a:tab pos="21590" algn="l"/>
                          <a:tab pos="188595" algn="l"/>
                        </a:tabLst>
                      </a:pPr>
                      <a:r>
                        <a:rPr lang="ru-RU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Заседаний УПО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"/>
                        <a:tabLst>
                          <a:tab pos="21590" algn="l"/>
                          <a:tab pos="188595" algn="l"/>
                        </a:tabLst>
                      </a:pPr>
                      <a:r>
                        <a:rPr lang="ru-RU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Мероприятий «Города образования»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" algn="l"/>
                          <a:tab pos="188595" algn="l"/>
                        </a:tabLst>
                      </a:pP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7536" marR="97536" marT="0" marB="0" anchor="ctr">
                    <a:lnL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 </a:t>
                      </a:r>
                      <a:endParaRPr lang="ru-RU" sz="15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271" marR="84271" marT="0" marB="0">
                    <a:lnL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1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 flipV="1">
            <a:off x="327548" y="7601169"/>
            <a:ext cx="13721896" cy="919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0048" tIns="65024" rIns="130048" bIns="65024" numCol="1" anchor="ctr" anchorCtr="0" compatLnSpc="1">
            <a:prstTxWarp prst="textNoShape">
              <a:avLst/>
            </a:prstTxWarp>
            <a:spAutoFit/>
          </a:bodyPr>
          <a:lstStyle/>
          <a:p>
            <a:pPr algn="l" defTabSz="1300460" eaLnBrk="0" fontAlgn="base">
              <a:spcBef>
                <a:spcPct val="0"/>
              </a:spcBef>
              <a:spcAft>
                <a:spcPct val="0"/>
              </a:spcAft>
            </a:pPr>
            <a:br>
              <a:rPr lang="ru-RU" altLang="ru-RU" sz="2560" b="0" kern="1200">
                <a:solidFill>
                  <a:prstClr val="white"/>
                </a:solidFill>
                <a:latin typeface="Arial"/>
                <a:ea typeface="+mn-ea"/>
                <a:cs typeface="+mn-cs"/>
              </a:rPr>
            </a:br>
            <a:endParaRPr lang="ru-RU" altLang="ru-RU" sz="2560" b="0" kern="1200">
              <a:solidFill>
                <a:prstClr val="white"/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84576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240" y="395123"/>
            <a:ext cx="11704320" cy="1041229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AE5C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rPr>
              <a:t>Дорожная карта по внедрению проекта «Эффективный учебный план»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9542940"/>
              </p:ext>
            </p:extLst>
          </p:nvPr>
        </p:nvGraphicFramePr>
        <p:xfrm>
          <a:off x="327548" y="1828800"/>
          <a:ext cx="12349709" cy="6952405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1584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66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31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6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626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сентябрь 2018 года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7536" marR="97536" marT="0" marB="0" anchor="ctr">
                    <a:lnR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XI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7536" marR="97536" marT="0" marB="0" anchor="ctr">
                    <a:lnL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" algn="l"/>
                          <a:tab pos="188595" algn="l"/>
                        </a:tabLst>
                      </a:pP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" algn="l"/>
                          <a:tab pos="188595" algn="l"/>
                        </a:tabLst>
                      </a:pPr>
                      <a:r>
                        <a:rPr lang="ru-RU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Разработана структура учебно-методических комплексов для обеспечения ЭУП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7536" marR="97536" marT="0" marB="0">
                    <a:lnL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 </a:t>
                      </a:r>
                      <a:endParaRPr lang="ru-RU" sz="15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271" marR="84271" marT="0" marB="0">
                    <a:lnL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61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апрель 2019 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7536" marR="97536" marT="0" marB="0" anchor="ctr">
                    <a:lnR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XII</a:t>
                      </a:r>
                      <a:endParaRPr lang="ru-RU" sz="16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7536" marR="97536" marT="0" marB="0" anchor="ctr">
                    <a:lnL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Проведена презентация лучших практик формирования ЭУП на Московском международном салоне образования в 2019 году ММСО-2019</a:t>
                      </a:r>
                      <a:endParaRPr lang="ru-RU" sz="16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7536" marR="97536" marT="0" marB="0">
                    <a:lnL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271" marR="84271" marT="0" marB="0">
                    <a:lnL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82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июнь</a:t>
                      </a:r>
                      <a:r>
                        <a:rPr lang="ru-RU" sz="1800" b="1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2019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7536" marR="97536" marT="0" marB="0" anchor="ctr">
                    <a:lnR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XIII</a:t>
                      </a:r>
                      <a:endParaRPr lang="ru-RU" sz="16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7536" marR="97536" marT="0" marB="0" anchor="ctr">
                    <a:lnL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1590" algn="l"/>
                          <a:tab pos="188595" algn="l"/>
                        </a:tabLst>
                      </a:pP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1590" algn="l"/>
                          <a:tab pos="188595" algn="l"/>
                        </a:tabLst>
                      </a:pPr>
                      <a:r>
                        <a:rPr lang="ru-RU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Проведен демонстрационный экзамен по одному или несколько профессиональным модулям для обучающихся, освоивших образовательные программы, в образовательных организациях, внедривших ЭУП</a:t>
                      </a:r>
                      <a:endParaRPr lang="ru-RU" sz="1600" b="1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97536" marR="97536" marT="0" marB="0">
                    <a:lnL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 </a:t>
                      </a:r>
                      <a:endParaRPr lang="ru-RU" sz="15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271" marR="84271" marT="0" marB="0">
                    <a:lnL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57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июнь 2019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7536" marR="97536" marT="0" marB="0" anchor="ctr">
                    <a:lnR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XIV</a:t>
                      </a:r>
                      <a:endParaRPr lang="ru-RU" sz="16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7536" marR="97536" marT="0" marB="0" anchor="ctr">
                    <a:lnL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1590" algn="l"/>
                          <a:tab pos="188595" algn="l"/>
                        </a:tabLst>
                      </a:pP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1590" algn="l"/>
                          <a:tab pos="188595" algn="l"/>
                        </a:tabLst>
                      </a:pPr>
                      <a:r>
                        <a:rPr lang="ru-RU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Сформирована база работодателей, подтвердивших путем трудоустройства выпускников, эффективность модели ЭУП в СПО города Москвы</a:t>
                      </a:r>
                      <a:endParaRPr lang="ru-RU" sz="1600" b="1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97536" marR="97536" marT="0" marB="0">
                    <a:lnL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 </a:t>
                      </a:r>
                      <a:endParaRPr lang="ru-RU" sz="15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271" marR="84271" marT="0" marB="0">
                    <a:lnL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496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сентябрь</a:t>
                      </a:r>
                      <a:r>
                        <a:rPr lang="ru-RU" sz="1600" b="1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2019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7536" marR="97536" marT="0" marB="0" anchor="ctr">
                    <a:lnR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XV</a:t>
                      </a:r>
                      <a:endParaRPr lang="ru-RU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7536" marR="97536" marT="0" marB="0" anchor="ctr">
                    <a:lnL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1590" algn="l"/>
                          <a:tab pos="188595" algn="l"/>
                        </a:tabLst>
                      </a:pP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1590" algn="l"/>
                          <a:tab pos="188595" algn="l"/>
                        </a:tabLst>
                      </a:pP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1590" algn="l"/>
                          <a:tab pos="188595" algn="l"/>
                        </a:tabLst>
                      </a:pPr>
                      <a:r>
                        <a:rPr lang="ru-RU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Подготовлены отчеты образовательными организациями по итогам реализации 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1590" algn="l"/>
                          <a:tab pos="188595" algn="l"/>
                        </a:tabLst>
                      </a:pPr>
                      <a:r>
                        <a:rPr lang="ru-RU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I-</a:t>
                      </a:r>
                      <a:r>
                        <a:rPr lang="en-US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V этапов проекта</a:t>
                      </a:r>
                      <a:endParaRPr lang="ru-RU" sz="1600" b="1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97536" marR="97536" marT="0" marB="0">
                    <a:lnL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 </a:t>
                      </a:r>
                      <a:endParaRPr lang="ru-RU" sz="15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271" marR="84271" marT="0" marB="0">
                    <a:lnL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D973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alpha val="1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 flipV="1">
            <a:off x="327548" y="7601169"/>
            <a:ext cx="13721896" cy="919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0048" tIns="65024" rIns="130048" bIns="65024" numCol="1" anchor="ctr" anchorCtr="0" compatLnSpc="1">
            <a:prstTxWarp prst="textNoShape">
              <a:avLst/>
            </a:prstTxWarp>
            <a:spAutoFit/>
          </a:bodyPr>
          <a:lstStyle/>
          <a:p>
            <a:pPr algn="l" defTabSz="1300460" eaLnBrk="0" fontAlgn="base">
              <a:spcBef>
                <a:spcPct val="0"/>
              </a:spcBef>
              <a:spcAft>
                <a:spcPct val="0"/>
              </a:spcAft>
            </a:pPr>
            <a:br>
              <a:rPr lang="ru-RU" altLang="ru-RU" sz="2560" b="0" kern="1200">
                <a:solidFill>
                  <a:prstClr val="white"/>
                </a:solidFill>
                <a:latin typeface="Arial"/>
                <a:ea typeface="+mn-ea"/>
                <a:cs typeface="+mn-cs"/>
              </a:rPr>
            </a:br>
            <a:endParaRPr lang="ru-RU" altLang="ru-RU" sz="2560" b="0" kern="1200">
              <a:solidFill>
                <a:prstClr val="white"/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400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50240" y="252916"/>
            <a:ext cx="11704320" cy="883158"/>
          </a:xfrm>
        </p:spPr>
        <p:txBody>
          <a:bodyPr>
            <a:normAutofit fontScale="90000"/>
          </a:bodyPr>
          <a:lstStyle/>
          <a:p>
            <a:r>
              <a:rPr lang="ru-RU" sz="6600" dirty="0">
                <a:solidFill>
                  <a:srgbClr val="002060"/>
                </a:solidFill>
              </a:rPr>
              <a:t>Основные регламенты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97493" y="1482165"/>
            <a:ext cx="12316309" cy="8018519"/>
          </a:xfrm>
          <a:ln>
            <a:solidFill>
              <a:srgbClr val="D97327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636683" indent="-544117">
              <a:spcBef>
                <a:spcPts val="2560"/>
              </a:spcBef>
            </a:pPr>
            <a:r>
              <a:rPr lang="ru-RU" sz="3413" b="1" dirty="0"/>
              <a:t>Федеральный закон от 29.12.2012 N 273-ФЗ (ред. от 07.03.2018) «Об образовании в Российской Федерации», Статья 34. Основные права обучающихся и меры их социальной поддержки и стимулирования</a:t>
            </a:r>
          </a:p>
          <a:p>
            <a:pPr marL="636683" indent="-544117">
              <a:spcBef>
                <a:spcPts val="2560"/>
              </a:spcBef>
            </a:pPr>
            <a:r>
              <a:rPr lang="ru-RU" sz="3413" b="1" dirty="0"/>
              <a:t>Приказ </a:t>
            </a:r>
            <a:r>
              <a:rPr lang="ru-RU" sz="3413" b="1" dirty="0" err="1"/>
              <a:t>Минобрнауки</a:t>
            </a:r>
            <a:r>
              <a:rPr lang="ru-RU" sz="3413" b="1" dirty="0"/>
              <a:t> России от 14 июня 2013 г. N 464 «Об утверждении Порядка организации и осуществления образовательной деятельности по образовательным программам среднего профессионального образования»</a:t>
            </a:r>
          </a:p>
          <a:p>
            <a:pPr marL="636683" indent="-544117">
              <a:lnSpc>
                <a:spcPct val="107000"/>
              </a:lnSpc>
              <a:spcBef>
                <a:spcPts val="2560"/>
              </a:spcBef>
              <a:spcAft>
                <a:spcPts val="1600"/>
              </a:spcAft>
            </a:pPr>
            <a:r>
              <a:rPr lang="ru-RU" sz="3413" b="1" dirty="0"/>
              <a:t>Письмо Минобрнауки России от 20 июля 2015 года № 06-846 «О направлении методических рекомендаций»</a:t>
            </a:r>
            <a:endParaRPr lang="ru-RU" sz="3413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49154" y="4614164"/>
            <a:ext cx="306494" cy="6175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413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890833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E09D29-3F8A-4BE7-BD02-BF86745EB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159" y="165877"/>
            <a:ext cx="5171773" cy="1408853"/>
          </a:xfrm>
        </p:spPr>
        <p:txBody>
          <a:bodyPr>
            <a:noAutofit/>
          </a:bodyPr>
          <a:lstStyle/>
          <a:p>
            <a:r>
              <a:rPr lang="ru-RU" sz="2844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Центр опережающей профессиональной подготовки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6C74E9-A5FE-45AD-9085-E754BC1E4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234163"/>
            <a:ext cx="6912046" cy="735356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560" b="1" dirty="0">
                <a:ln w="10541" cmpd="sng">
                  <a:noFill/>
                  <a:prstDash val="solid"/>
                </a:ln>
                <a:solidFill>
                  <a:schemeClr val="accent6">
                    <a:lumMod val="90000"/>
                    <a:lumOff val="10000"/>
                  </a:schemeClr>
                </a:solidFill>
              </a:rPr>
              <a:t>совместное использование современного оборудования для подготовки, переподготовки и повышения квалификации по наиболее востребованным и перспективным профессиям на уровне, соответствующем стандартам «</a:t>
            </a:r>
            <a:r>
              <a:rPr lang="ru-RU" sz="2560" b="1" dirty="0" err="1">
                <a:ln w="10541" cmpd="sng">
                  <a:noFill/>
                  <a:prstDash val="solid"/>
                </a:ln>
                <a:solidFill>
                  <a:schemeClr val="accent6">
                    <a:lumMod val="90000"/>
                    <a:lumOff val="10000"/>
                  </a:schemeClr>
                </a:solidFill>
              </a:rPr>
              <a:t>Ворлдскиллс</a:t>
            </a:r>
            <a:r>
              <a:rPr lang="ru-RU" sz="2560" b="1" dirty="0">
                <a:ln w="10541" cmpd="sng">
                  <a:noFill/>
                  <a:prstDash val="solid"/>
                </a:ln>
                <a:solidFill>
                  <a:schemeClr val="accent6">
                    <a:lumMod val="90000"/>
                    <a:lumOff val="10000"/>
                  </a:schemeClr>
                </a:solidFill>
              </a:rPr>
              <a:t>», в том числе по программе ускоренного обучения;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560" b="1" dirty="0">
                <a:ln w="10541" cmpd="sng">
                  <a:noFill/>
                  <a:prstDash val="solid"/>
                </a:ln>
                <a:solidFill>
                  <a:schemeClr val="accent6">
                    <a:lumMod val="90000"/>
                    <a:lumOff val="10000"/>
                  </a:schemeClr>
                </a:solidFill>
              </a:rPr>
              <a:t>реализации программ ПК для педагогов и мастеров производственного обучения;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560" b="1" dirty="0">
                <a:ln w="10541" cmpd="sng">
                  <a:noFill/>
                  <a:prstDash val="solid"/>
                </a:ln>
                <a:solidFill>
                  <a:schemeClr val="accent6">
                    <a:lumMod val="90000"/>
                    <a:lumOff val="10000"/>
                  </a:schemeClr>
                </a:solidFill>
              </a:rPr>
              <a:t>проведение демонстрационного экзамена по стандартам «</a:t>
            </a:r>
            <a:r>
              <a:rPr lang="ru-RU" sz="2560" b="1" dirty="0" err="1">
                <a:ln w="10541" cmpd="sng">
                  <a:noFill/>
                  <a:prstDash val="solid"/>
                </a:ln>
                <a:solidFill>
                  <a:schemeClr val="accent6">
                    <a:lumMod val="90000"/>
                    <a:lumOff val="10000"/>
                  </a:schemeClr>
                </a:solidFill>
              </a:rPr>
              <a:t>Ворлдскиллс</a:t>
            </a:r>
            <a:r>
              <a:rPr lang="ru-RU" sz="2560" b="1" dirty="0">
                <a:ln w="10541" cmpd="sng">
                  <a:noFill/>
                  <a:prstDash val="solid"/>
                </a:ln>
                <a:solidFill>
                  <a:schemeClr val="accent6">
                    <a:lumMod val="90000"/>
                    <a:lumOff val="10000"/>
                  </a:schemeClr>
                </a:solidFill>
              </a:rPr>
              <a:t>» для лиц, освоивших образовательные программы СПО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604813" y="2365234"/>
            <a:ext cx="6385118" cy="718350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06394" indent="-406394" algn="l" defTabSz="1300460" fontAlgn="base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sz="2560" kern="1200" dirty="0">
                <a:ln w="10541" cmpd="sng">
                  <a:noFill/>
                  <a:prstDash val="solid"/>
                </a:ln>
                <a:solidFill>
                  <a:srgbClr val="00003D">
                    <a:lumMod val="90000"/>
                    <a:lumOff val="10000"/>
                  </a:srgbClr>
                </a:solidFill>
                <a:latin typeface="Tahoma"/>
                <a:ea typeface="+mn-ea"/>
                <a:cs typeface="Tahoma"/>
              </a:rPr>
              <a:t>образовательная деятельность по реализации образовательных программ профессионального обучения и ДПП;</a:t>
            </a:r>
          </a:p>
          <a:p>
            <a:pPr marL="406394" indent="-406394" algn="l" defTabSz="1300460" fontAlgn="base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sz="2560" kern="1200" dirty="0">
                <a:ln w="10541" cmpd="sng">
                  <a:noFill/>
                  <a:prstDash val="solid"/>
                </a:ln>
                <a:solidFill>
                  <a:srgbClr val="00003D">
                    <a:lumMod val="90000"/>
                    <a:lumOff val="10000"/>
                  </a:srgbClr>
                </a:solidFill>
                <a:latin typeface="Tahoma"/>
                <a:ea typeface="+mn-ea"/>
                <a:cs typeface="Tahoma"/>
              </a:rPr>
              <a:t>развитое взаимодействие с работодателями и их объединениями;</a:t>
            </a:r>
          </a:p>
          <a:p>
            <a:pPr marL="406394" indent="-406394" algn="l" defTabSz="1300460" fontAlgn="base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sz="2560" kern="1200" dirty="0">
                <a:ln w="10541" cmpd="sng">
                  <a:noFill/>
                  <a:prstDash val="solid"/>
                </a:ln>
                <a:solidFill>
                  <a:srgbClr val="00003D">
                    <a:lumMod val="90000"/>
                    <a:lumOff val="10000"/>
                  </a:srgbClr>
                </a:solidFill>
                <a:latin typeface="Tahoma"/>
                <a:ea typeface="+mn-ea"/>
                <a:cs typeface="Tahoma"/>
              </a:rPr>
              <a:t>оснащение современным оборудованием для </a:t>
            </a:r>
            <a:r>
              <a:rPr lang="ru-RU" sz="2560" kern="1200" dirty="0" err="1">
                <a:ln w="10541" cmpd="sng">
                  <a:noFill/>
                  <a:prstDash val="solid"/>
                </a:ln>
                <a:solidFill>
                  <a:srgbClr val="00003D">
                    <a:lumMod val="90000"/>
                    <a:lumOff val="10000"/>
                  </a:srgbClr>
                </a:solidFill>
                <a:latin typeface="Tahoma"/>
                <a:ea typeface="+mn-ea"/>
                <a:cs typeface="Tahoma"/>
              </a:rPr>
              <a:t>практикоориентированной</a:t>
            </a:r>
            <a:r>
              <a:rPr lang="ru-RU" sz="2560" kern="1200" dirty="0">
                <a:ln w="10541" cmpd="sng">
                  <a:noFill/>
                  <a:prstDash val="solid"/>
                </a:ln>
                <a:solidFill>
                  <a:srgbClr val="00003D">
                    <a:lumMod val="90000"/>
                    <a:lumOff val="10000"/>
                  </a:srgbClr>
                </a:solidFill>
                <a:latin typeface="Tahoma"/>
                <a:ea typeface="+mn-ea"/>
                <a:cs typeface="Tahoma"/>
              </a:rPr>
              <a:t> подготовки;</a:t>
            </a:r>
          </a:p>
          <a:p>
            <a:pPr marL="406394" indent="-406394" algn="l" defTabSz="1300460" fontAlgn="base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sz="2560" kern="1200" dirty="0">
                <a:ln w="10541" cmpd="sng">
                  <a:noFill/>
                  <a:prstDash val="solid"/>
                </a:ln>
                <a:solidFill>
                  <a:srgbClr val="00003D">
                    <a:lumMod val="90000"/>
                    <a:lumOff val="10000"/>
                  </a:srgbClr>
                </a:solidFill>
                <a:latin typeface="Tahoma"/>
                <a:ea typeface="+mn-ea"/>
                <a:cs typeface="Tahoma"/>
              </a:rPr>
              <a:t>развитый кадровый потенциал, обеспечивающий практико-ориентированную подготовку</a:t>
            </a:r>
          </a:p>
          <a:p>
            <a:pPr marL="406394" indent="-406394" algn="l" defTabSz="1300460" fontAlgn="base" hangingPunct="1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sz="2560" kern="1200" dirty="0">
                <a:ln w="10541" cmpd="sng">
                  <a:noFill/>
                  <a:prstDash val="solid"/>
                </a:ln>
                <a:solidFill>
                  <a:srgbClr val="00003D">
                    <a:lumMod val="90000"/>
                    <a:lumOff val="10000"/>
                  </a:srgbClr>
                </a:solidFill>
                <a:latin typeface="Tahoma"/>
                <a:ea typeface="+mn-ea"/>
                <a:cs typeface="Tahoma"/>
              </a:rPr>
              <a:t>привлечение к процессу реализации образовательных программ специалистов - практиков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16159" y="1671970"/>
            <a:ext cx="3379575" cy="5822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300460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3982" kern="1200" dirty="0">
                <a:ln w="0"/>
                <a:solidFill>
                  <a:srgbClr val="FFCAAA">
                    <a:lumMod val="50000"/>
                  </a:srgbClr>
                </a:solidFill>
                <a:effectLst>
                  <a:outerShdw blurRad="38100" dist="19050" dir="2700000" algn="tl" rotWithShape="0">
                    <a:srgbClr val="FF9900">
                      <a:alpha val="40000"/>
                    </a:srgbClr>
                  </a:outerShdw>
                </a:effectLst>
                <a:latin typeface="Tahoma"/>
                <a:cs typeface="Tahoma"/>
              </a:rPr>
              <a:t>ЦОПП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655272" y="1747283"/>
            <a:ext cx="3379575" cy="5822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300460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3982" kern="1200" dirty="0">
                <a:ln w="0"/>
                <a:solidFill>
                  <a:srgbClr val="FFCAAA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МЦПК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57718" y="7437084"/>
            <a:ext cx="6247095" cy="2150639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300460" fontAlgn="base" hangingPunct="1">
              <a:spcBef>
                <a:spcPct val="0"/>
              </a:spcBef>
              <a:spcAft>
                <a:spcPct val="0"/>
              </a:spcAft>
            </a:pPr>
            <a:endParaRPr lang="ru-RU" sz="2560" b="0" kern="1200">
              <a:solidFill>
                <a:srgbClr val="FFFFFF"/>
              </a:solidFill>
              <a:latin typeface="Tahoma"/>
              <a:cs typeface="Tahoma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9921AA4A-948A-454E-B088-6B078C600482}"/>
              </a:ext>
            </a:extLst>
          </p:cNvPr>
          <p:cNvSpPr txBox="1">
            <a:spLocks/>
          </p:cNvSpPr>
          <p:nvPr/>
        </p:nvSpPr>
        <p:spPr bwMode="auto">
          <a:xfrm>
            <a:off x="7116869" y="186419"/>
            <a:ext cx="5171773" cy="1408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0041" tIns="65021" rIns="130041" bIns="65021" numCol="1" anchor="b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  <a:cs typeface="Tahoma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  <a:cs typeface="Tahoma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  <a:cs typeface="Tahoma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  <a:cs typeface="Tahoma" charset="0"/>
              </a:defRPr>
            </a:lvl5pPr>
            <a:lvl6pPr marL="457177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  <a:cs typeface="Tahoma" charset="0"/>
              </a:defRPr>
            </a:lvl6pPr>
            <a:lvl7pPr marL="914353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  <a:cs typeface="Tahoma" charset="0"/>
              </a:defRPr>
            </a:lvl7pPr>
            <a:lvl8pPr marL="137153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  <a:cs typeface="Tahoma" charset="0"/>
              </a:defRPr>
            </a:lvl8pPr>
            <a:lvl9pPr marL="1828706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  <a:cs typeface="Tahoma" charset="0"/>
              </a:defRPr>
            </a:lvl9pPr>
          </a:lstStyle>
          <a:p>
            <a:pPr defTabSz="1300460"/>
            <a:r>
              <a:rPr lang="ru-RU" sz="2844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/>
                <a:cs typeface="Tahoma"/>
              </a:rPr>
              <a:t>Многофункциональный Центр прикладных квалификаций</a:t>
            </a:r>
          </a:p>
        </p:txBody>
      </p:sp>
    </p:spTree>
    <p:extLst>
      <p:ext uri="{BB962C8B-B14F-4D97-AF65-F5344CB8AC3E}">
        <p14:creationId xmlns:p14="http://schemas.microsoft.com/office/powerpoint/2010/main" val="25597487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258" spc="213" dirty="0">
                <a:ln w="11430"/>
                <a:solidFill>
                  <a:srgbClr val="7030A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/>
              </a:rPr>
              <a:t>Благодарим за внимание!</a:t>
            </a:r>
            <a:endParaRPr lang="ru-RU" sz="5689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9432" y="6375931"/>
            <a:ext cx="12306035" cy="1028137"/>
          </a:xfrm>
        </p:spPr>
        <p:txBody>
          <a:bodyPr>
            <a:noAutofit/>
          </a:bodyPr>
          <a:lstStyle/>
          <a:p>
            <a:pPr marL="195069">
              <a:lnSpc>
                <a:spcPct val="115000"/>
              </a:lnSpc>
              <a:buClr>
                <a:srgbClr val="4D160F">
                  <a:shade val="95000"/>
                </a:srgbClr>
              </a:buClr>
              <a:buSzPct val="65000"/>
              <a:defRPr/>
            </a:pPr>
            <a:r>
              <a:rPr lang="en-US" sz="6258" b="1" dirty="0">
                <a:ln w="1905"/>
                <a:gradFill>
                  <a:gsLst>
                    <a:gs pos="0">
                      <a:srgbClr val="F14124">
                        <a:shade val="20000"/>
                        <a:satMod val="200000"/>
                      </a:srgbClr>
                    </a:gs>
                    <a:gs pos="78000">
                      <a:srgbClr val="F14124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14124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Times New Roman"/>
                <a:cs typeface="Times New Roman"/>
              </a:rPr>
              <a:t>Email</a:t>
            </a:r>
            <a:r>
              <a:rPr lang="ru-RU" sz="6258" b="1" dirty="0">
                <a:ln w="1905"/>
                <a:gradFill>
                  <a:gsLst>
                    <a:gs pos="0">
                      <a:srgbClr val="F14124">
                        <a:shade val="20000"/>
                        <a:satMod val="200000"/>
                      </a:srgbClr>
                    </a:gs>
                    <a:gs pos="78000">
                      <a:srgbClr val="F14124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14124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Times New Roman"/>
                <a:cs typeface="Times New Roman"/>
              </a:rPr>
              <a:t>: </a:t>
            </a:r>
            <a:r>
              <a:rPr lang="en-US" sz="6258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Times New Roman"/>
                <a:cs typeface="Times New Roman"/>
              </a:rPr>
              <a:t>Fgos-top50@mail.ru</a:t>
            </a:r>
          </a:p>
          <a:p>
            <a:pPr marL="195069">
              <a:lnSpc>
                <a:spcPct val="115000"/>
              </a:lnSpc>
              <a:buClr>
                <a:srgbClr val="4D160F">
                  <a:shade val="95000"/>
                </a:srgbClr>
              </a:buClr>
              <a:buSzPct val="65000"/>
              <a:defRPr/>
            </a:pPr>
            <a:r>
              <a:rPr lang="en-US" sz="6258" b="1" dirty="0">
                <a:ln w="1905"/>
                <a:gradFill>
                  <a:gsLst>
                    <a:gs pos="0">
                      <a:srgbClr val="F14124">
                        <a:shade val="20000"/>
                        <a:satMod val="200000"/>
                      </a:srgbClr>
                    </a:gs>
                    <a:gs pos="78000">
                      <a:srgbClr val="F14124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14124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Times New Roman"/>
                <a:cs typeface="Times New Roman"/>
              </a:rPr>
              <a:t>		   </a:t>
            </a:r>
            <a:r>
              <a:rPr lang="en-US" sz="6258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Times New Roman"/>
                <a:cs typeface="Times New Roman"/>
              </a:rPr>
              <a:t>Labor-dpo@mail.ru</a:t>
            </a:r>
            <a:endParaRPr lang="ru-RU" sz="6258" b="1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/>
              <a:ea typeface="Times New Roman"/>
              <a:cs typeface="Times New Roman"/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4AB6065E-BF5B-4476-9E0C-2C27C27FD7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4746" y="555558"/>
            <a:ext cx="2969934" cy="1054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FCB2A0E-ED77-4285-999F-E8A9D789ED7C}"/>
              </a:ext>
            </a:extLst>
          </p:cNvPr>
          <p:cNvSpPr/>
          <p:nvPr/>
        </p:nvSpPr>
        <p:spPr>
          <a:xfrm>
            <a:off x="1546074" y="559618"/>
            <a:ext cx="5530196" cy="11994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defTabSz="1300460" hangingPunct="1">
              <a:defRPr/>
            </a:pPr>
            <a:r>
              <a:rPr lang="ru-RU" sz="2276" kern="1200" dirty="0">
                <a:solidFill>
                  <a:srgbClr val="002060"/>
                </a:solidFill>
                <a:latin typeface="Arial"/>
              </a:rPr>
              <a:t>Московский Политехнический университет</a:t>
            </a:r>
          </a:p>
        </p:txBody>
      </p:sp>
      <p:pic>
        <p:nvPicPr>
          <p:cNvPr id="6" name="Picture 2" descr="https://avatars.mds.yandex.net/get-altay/236825/2a0000015dcb6c3e1b7537837b7616440776/XX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28" y="748000"/>
            <a:ext cx="822403" cy="814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66468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Rectangle"/>
          <p:cNvSpPr/>
          <p:nvPr/>
        </p:nvSpPr>
        <p:spPr>
          <a:xfrm>
            <a:off x="1079500" y="6790781"/>
            <a:ext cx="5029201" cy="2193443"/>
          </a:xfrm>
          <a:prstGeom prst="rect">
            <a:avLst/>
          </a:prstGeom>
          <a:ln w="69850">
            <a:solidFill>
              <a:srgbClr val="D97327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50800" tIns="50800" rIns="50800" bIns="50800" anchor="ctr"/>
          <a:lstStyle/>
          <a:p>
            <a:endParaRPr sz="2200" b="0">
              <a:solidFill>
                <a:schemeClr val="tx1"/>
              </a:solidFill>
            </a:endParaRPr>
          </a:p>
        </p:txBody>
      </p:sp>
      <p:sp>
        <p:nvSpPr>
          <p:cNvPr id="127" name="Rectangle"/>
          <p:cNvSpPr/>
          <p:nvPr/>
        </p:nvSpPr>
        <p:spPr>
          <a:xfrm>
            <a:off x="7264400" y="6772467"/>
            <a:ext cx="5029201" cy="2193443"/>
          </a:xfrm>
          <a:prstGeom prst="rect">
            <a:avLst/>
          </a:prstGeom>
          <a:ln w="69850">
            <a:solidFill>
              <a:srgbClr val="D97327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50800" tIns="50800" rIns="50800" bIns="50800" anchor="ctr"/>
          <a:lstStyle/>
          <a:p>
            <a:endParaRPr sz="2200" b="0">
              <a:solidFill>
                <a:schemeClr val="tx1"/>
              </a:solidFill>
            </a:endParaRPr>
          </a:p>
        </p:txBody>
      </p:sp>
      <p:sp>
        <p:nvSpPr>
          <p:cNvPr id="128" name="Rectangle"/>
          <p:cNvSpPr/>
          <p:nvPr/>
        </p:nvSpPr>
        <p:spPr>
          <a:xfrm>
            <a:off x="3949674" y="3842745"/>
            <a:ext cx="5029200" cy="1550064"/>
          </a:xfrm>
          <a:prstGeom prst="rect">
            <a:avLst/>
          </a:prstGeom>
          <a:ln w="69850">
            <a:solidFill>
              <a:srgbClr val="D97327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>
              <a:solidFill>
                <a:schemeClr val="tx1"/>
              </a:solidFill>
            </a:endParaRPr>
          </a:p>
        </p:txBody>
      </p:sp>
      <p:sp>
        <p:nvSpPr>
          <p:cNvPr id="129" name="Rectangle"/>
          <p:cNvSpPr/>
          <p:nvPr/>
        </p:nvSpPr>
        <p:spPr>
          <a:xfrm>
            <a:off x="971525" y="491586"/>
            <a:ext cx="11430050" cy="3098800"/>
          </a:xfrm>
          <a:prstGeom prst="rect">
            <a:avLst/>
          </a:prstGeom>
          <a:ln w="38100" cap="rnd">
            <a:solidFill>
              <a:schemeClr val="accent4">
                <a:hueOff val="-1081314"/>
                <a:satOff val="4338"/>
                <a:lumOff val="-8931"/>
              </a:schemeClr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30" name="Rectangle"/>
          <p:cNvSpPr/>
          <p:nvPr/>
        </p:nvSpPr>
        <p:spPr>
          <a:xfrm>
            <a:off x="914399" y="674627"/>
            <a:ext cx="11430050" cy="2483427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4">
                <a:hueOff val="-1081314"/>
                <a:satOff val="4338"/>
                <a:lumOff val="-8931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31" name="ОБЕСПЕЧЕНИЕ ЭФФЕКТИВНОСТИ как фактор формирования программы развития колледжа"/>
          <p:cNvSpPr txBox="1"/>
          <p:nvPr/>
        </p:nvSpPr>
        <p:spPr>
          <a:xfrm>
            <a:off x="1413213" y="1157919"/>
            <a:ext cx="10426751" cy="15183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4600" b="0">
                <a:latin typeface="+mn-lt"/>
                <a:ea typeface="+mn-ea"/>
                <a:cs typeface="+mn-cs"/>
                <a:sym typeface="Helvetica Neue Medium"/>
              </a:defRPr>
            </a:pPr>
            <a:r>
              <a:rPr b="1" dirty="0">
                <a:latin typeface="Helvetica Neue"/>
                <a:ea typeface="Helvetica Neue"/>
                <a:cs typeface="Helvetica Neue"/>
                <a:sym typeface="Helvetica Neue"/>
              </a:rPr>
              <a:t>ОБЕСПЕЧЕНИЕ ЭФФЕКТИВНОСТИ</a:t>
            </a:r>
            <a:r>
              <a:rPr dirty="0"/>
              <a:t> </a:t>
            </a:r>
            <a:r>
              <a:rPr dirty="0" err="1">
                <a:latin typeface="Helvetica Neue"/>
                <a:ea typeface="Helvetica Neue"/>
                <a:cs typeface="Helvetica Neue"/>
                <a:sym typeface="Helvetica Neue"/>
              </a:rPr>
              <a:t>как</a:t>
            </a:r>
            <a:r>
              <a:rPr dirty="0"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dirty="0" err="1">
                <a:latin typeface="Helvetica Neue"/>
                <a:ea typeface="Helvetica Neue"/>
                <a:cs typeface="Helvetica Neue"/>
                <a:sym typeface="Helvetica Neue"/>
              </a:rPr>
              <a:t>фактор</a:t>
            </a:r>
            <a:r>
              <a:rPr dirty="0"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dirty="0" err="1">
                <a:latin typeface="Helvetica Neue"/>
                <a:ea typeface="Helvetica Neue"/>
                <a:cs typeface="Helvetica Neue"/>
                <a:sym typeface="Helvetica Neue"/>
              </a:rPr>
              <a:t>развития</a:t>
            </a:r>
            <a:r>
              <a:rPr dirty="0"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dirty="0" err="1">
                <a:latin typeface="Helvetica Neue"/>
                <a:ea typeface="Helvetica Neue"/>
                <a:cs typeface="Helvetica Neue"/>
                <a:sym typeface="Helvetica Neue"/>
              </a:rPr>
              <a:t>колледжа</a:t>
            </a: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2" name="Эффективность"/>
          <p:cNvSpPr txBox="1"/>
          <p:nvPr/>
        </p:nvSpPr>
        <p:spPr>
          <a:xfrm>
            <a:off x="4972940" y="4279717"/>
            <a:ext cx="3427220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Эффективность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33" name="Снижение затрат при сохранении качества"/>
          <p:cNvSpPr txBox="1"/>
          <p:nvPr/>
        </p:nvSpPr>
        <p:spPr>
          <a:xfrm>
            <a:off x="7765554" y="7097542"/>
            <a:ext cx="4306341" cy="15799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dirty="0">
                <a:solidFill>
                  <a:schemeClr val="tx1"/>
                </a:solidFill>
              </a:rPr>
              <a:t>Снижение затрат при сохранении качества</a:t>
            </a:r>
          </a:p>
        </p:txBody>
      </p:sp>
      <p:sp>
        <p:nvSpPr>
          <p:cNvPr id="134" name="Повышение качества при сохранении затрат"/>
          <p:cNvSpPr txBox="1"/>
          <p:nvPr/>
        </p:nvSpPr>
        <p:spPr>
          <a:xfrm>
            <a:off x="1248451" y="7079228"/>
            <a:ext cx="4483305" cy="15799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Повышение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качества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при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сохранении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затрат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35" name="Arrow"/>
          <p:cNvSpPr/>
          <p:nvPr/>
        </p:nvSpPr>
        <p:spPr>
          <a:xfrm rot="5400000">
            <a:off x="4096589" y="5396374"/>
            <a:ext cx="876350" cy="876351"/>
          </a:xfrm>
          <a:prstGeom prst="rightArrow">
            <a:avLst>
              <a:gd name="adj1" fmla="val 32000"/>
              <a:gd name="adj2" fmla="val 64000"/>
            </a:avLst>
          </a:prstGeom>
          <a:ln w="69850">
            <a:solidFill>
              <a:srgbClr val="D97327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50800" tIns="50800" rIns="50800" bIns="50800" anchor="ctr"/>
          <a:lstStyle/>
          <a:p>
            <a:endParaRPr sz="2200" b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6" name="Double Arrow"/>
          <p:cNvSpPr/>
          <p:nvPr/>
        </p:nvSpPr>
        <p:spPr>
          <a:xfrm>
            <a:off x="6051575" y="7273643"/>
            <a:ext cx="1269951" cy="1039046"/>
          </a:xfrm>
          <a:prstGeom prst="leftRightArrow">
            <a:avLst>
              <a:gd name="adj1" fmla="val 32000"/>
              <a:gd name="adj2" fmla="val 44000"/>
            </a:avLst>
          </a:prstGeom>
          <a:ln w="69850">
            <a:solidFill>
              <a:srgbClr val="D97327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50800" tIns="50800" rIns="50800" bIns="50800" anchor="ctr"/>
          <a:lstStyle/>
          <a:p>
            <a:endParaRPr sz="2200" b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7" name="Arrow"/>
          <p:cNvSpPr/>
          <p:nvPr/>
        </p:nvSpPr>
        <p:spPr>
          <a:xfrm rot="5400000">
            <a:off x="8216010" y="5463784"/>
            <a:ext cx="876351" cy="876351"/>
          </a:xfrm>
          <a:prstGeom prst="rightArrow">
            <a:avLst>
              <a:gd name="adj1" fmla="val 32000"/>
              <a:gd name="adj2" fmla="val 64000"/>
            </a:avLst>
          </a:prstGeom>
          <a:ln w="69850">
            <a:solidFill>
              <a:srgbClr val="D97327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50800" tIns="50800" rIns="50800" bIns="50800" anchor="ctr"/>
          <a:lstStyle/>
          <a:p>
            <a:endParaRPr sz="2200" b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CAE9723D-DC52-4323-8213-0CEFA6C092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2394" y="4009196"/>
            <a:ext cx="1870836" cy="168895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BBDCC17-5C67-44B5-A73C-EDC28D2FB6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9787" y="3999079"/>
            <a:ext cx="1968254" cy="1828571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Rectangle"/>
          <p:cNvSpPr/>
          <p:nvPr/>
        </p:nvSpPr>
        <p:spPr>
          <a:xfrm>
            <a:off x="914400" y="800100"/>
            <a:ext cx="11430050" cy="1484908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4">
                <a:hueOff val="-1081314"/>
                <a:satOff val="4338"/>
                <a:lumOff val="-8931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95" name="Структура повышения эффективности образовательного процесса"/>
          <p:cNvSpPr txBox="1"/>
          <p:nvPr/>
        </p:nvSpPr>
        <p:spPr>
          <a:xfrm>
            <a:off x="1648895" y="859315"/>
            <a:ext cx="9961060" cy="13029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900"/>
            </a:lvl1pPr>
          </a:lstStyle>
          <a:p>
            <a:r>
              <a:rPr dirty="0"/>
              <a:t>Структура повышения эффективности </a:t>
            </a:r>
            <a:endParaRPr lang="ru-RU" dirty="0"/>
          </a:p>
          <a:p>
            <a:r>
              <a:rPr dirty="0"/>
              <a:t>образовательного процесса</a:t>
            </a:r>
          </a:p>
        </p:txBody>
      </p:sp>
      <p:sp>
        <p:nvSpPr>
          <p:cNvPr id="196" name="Rectangle"/>
          <p:cNvSpPr/>
          <p:nvPr/>
        </p:nvSpPr>
        <p:spPr>
          <a:xfrm>
            <a:off x="1016000" y="3111587"/>
            <a:ext cx="11448058" cy="642632"/>
          </a:xfrm>
          <a:prstGeom prst="rect">
            <a:avLst/>
          </a:prstGeom>
          <a:ln w="53975" cap="rnd">
            <a:solidFill>
              <a:srgbClr val="D97327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97" name="Rectangle"/>
          <p:cNvSpPr/>
          <p:nvPr/>
        </p:nvSpPr>
        <p:spPr>
          <a:xfrm>
            <a:off x="1462773" y="2846180"/>
            <a:ext cx="9677978" cy="736601"/>
          </a:xfrm>
          <a:prstGeom prst="rect">
            <a:avLst/>
          </a:prstGeom>
          <a:ln w="47625">
            <a:solidFill>
              <a:srgbClr val="D9732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>
              <a:solidFill>
                <a:schemeClr val="tx1"/>
              </a:solidFill>
            </a:endParaRPr>
          </a:p>
        </p:txBody>
      </p:sp>
      <p:sp>
        <p:nvSpPr>
          <p:cNvPr id="198" name="Rectangle"/>
          <p:cNvSpPr/>
          <p:nvPr/>
        </p:nvSpPr>
        <p:spPr>
          <a:xfrm>
            <a:off x="1016000" y="4239531"/>
            <a:ext cx="11448058" cy="642632"/>
          </a:xfrm>
          <a:prstGeom prst="rect">
            <a:avLst/>
          </a:prstGeom>
          <a:ln w="53975" cap="rnd">
            <a:solidFill>
              <a:srgbClr val="D97327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endParaRPr sz="2200" b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9" name="Rectangle"/>
          <p:cNvSpPr/>
          <p:nvPr/>
        </p:nvSpPr>
        <p:spPr>
          <a:xfrm>
            <a:off x="1462773" y="3974124"/>
            <a:ext cx="9677978" cy="736600"/>
          </a:xfrm>
          <a:prstGeom prst="rect">
            <a:avLst/>
          </a:prstGeom>
          <a:ln w="47625">
            <a:solidFill>
              <a:srgbClr val="D9732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0800" tIns="50800" rIns="50800" bIns="50800" anchor="ctr"/>
          <a:lstStyle/>
          <a:p>
            <a:endParaRPr sz="2200" b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0" name="Rectangle"/>
          <p:cNvSpPr/>
          <p:nvPr/>
        </p:nvSpPr>
        <p:spPr>
          <a:xfrm>
            <a:off x="1016000" y="5367474"/>
            <a:ext cx="11448058" cy="642633"/>
          </a:xfrm>
          <a:prstGeom prst="rect">
            <a:avLst/>
          </a:prstGeom>
          <a:ln w="53975" cap="rnd">
            <a:solidFill>
              <a:srgbClr val="D97327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endParaRPr sz="2200" b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1" name="Rectangle"/>
          <p:cNvSpPr/>
          <p:nvPr/>
        </p:nvSpPr>
        <p:spPr>
          <a:xfrm>
            <a:off x="1462773" y="5102067"/>
            <a:ext cx="9677978" cy="736601"/>
          </a:xfrm>
          <a:prstGeom prst="rect">
            <a:avLst/>
          </a:prstGeom>
          <a:ln w="47625">
            <a:solidFill>
              <a:srgbClr val="D9732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0800" tIns="50800" rIns="50800" bIns="50800" anchor="ctr"/>
          <a:lstStyle/>
          <a:p>
            <a:endParaRPr sz="2200" b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2" name="Rectangle"/>
          <p:cNvSpPr/>
          <p:nvPr/>
        </p:nvSpPr>
        <p:spPr>
          <a:xfrm>
            <a:off x="1016000" y="6495417"/>
            <a:ext cx="11448058" cy="642633"/>
          </a:xfrm>
          <a:prstGeom prst="rect">
            <a:avLst/>
          </a:prstGeom>
          <a:ln w="53975" cap="rnd">
            <a:solidFill>
              <a:srgbClr val="D97327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endParaRPr sz="2200" b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3" name="Rectangle"/>
          <p:cNvSpPr/>
          <p:nvPr/>
        </p:nvSpPr>
        <p:spPr>
          <a:xfrm>
            <a:off x="1462773" y="6230011"/>
            <a:ext cx="9677978" cy="736600"/>
          </a:xfrm>
          <a:prstGeom prst="rect">
            <a:avLst/>
          </a:prstGeom>
          <a:ln w="47625">
            <a:solidFill>
              <a:srgbClr val="D9732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0800" tIns="50800" rIns="50800" bIns="50800" anchor="ctr"/>
          <a:lstStyle/>
          <a:p>
            <a:endParaRPr sz="2200" b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4" name="Rectangle"/>
          <p:cNvSpPr/>
          <p:nvPr/>
        </p:nvSpPr>
        <p:spPr>
          <a:xfrm>
            <a:off x="1016000" y="7623361"/>
            <a:ext cx="11448058" cy="642633"/>
          </a:xfrm>
          <a:prstGeom prst="rect">
            <a:avLst/>
          </a:prstGeom>
          <a:ln w="53975" cap="rnd">
            <a:solidFill>
              <a:srgbClr val="D97327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endParaRPr sz="2200" b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5" name="Rectangle"/>
          <p:cNvSpPr/>
          <p:nvPr/>
        </p:nvSpPr>
        <p:spPr>
          <a:xfrm>
            <a:off x="1462773" y="7357954"/>
            <a:ext cx="9677978" cy="736600"/>
          </a:xfrm>
          <a:prstGeom prst="rect">
            <a:avLst/>
          </a:prstGeom>
          <a:noFill/>
          <a:ln w="47625">
            <a:solidFill>
              <a:srgbClr val="D9732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>
              <a:solidFill>
                <a:schemeClr val="tx1"/>
              </a:solidFill>
            </a:endParaRPr>
          </a:p>
        </p:txBody>
      </p:sp>
      <p:sp>
        <p:nvSpPr>
          <p:cNvPr id="206" name="Rectangle"/>
          <p:cNvSpPr/>
          <p:nvPr/>
        </p:nvSpPr>
        <p:spPr>
          <a:xfrm>
            <a:off x="1016000" y="8751305"/>
            <a:ext cx="11448058" cy="642632"/>
          </a:xfrm>
          <a:prstGeom prst="rect">
            <a:avLst/>
          </a:prstGeom>
          <a:ln w="53975" cap="rnd">
            <a:solidFill>
              <a:srgbClr val="D97327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endParaRPr sz="2200" b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7" name="Rectangle"/>
          <p:cNvSpPr/>
          <p:nvPr/>
        </p:nvSpPr>
        <p:spPr>
          <a:xfrm>
            <a:off x="1462773" y="8485898"/>
            <a:ext cx="9677978" cy="751408"/>
          </a:xfrm>
          <a:prstGeom prst="rect">
            <a:avLst/>
          </a:prstGeom>
          <a:noFill/>
          <a:ln w="47625">
            <a:solidFill>
              <a:srgbClr val="D97327"/>
            </a:solidFill>
            <a:miter lim="400000"/>
          </a:ln>
        </p:spPr>
        <p:txBody>
          <a:bodyPr lIns="50800" tIns="50800" rIns="50800" bIns="50800" anchor="ctr"/>
          <a:lstStyle/>
          <a:p>
            <a:endParaRPr b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8" name="Сокращения срока освоения программы (до 1 года)"/>
          <p:cNvSpPr txBox="1"/>
          <p:nvPr/>
        </p:nvSpPr>
        <p:spPr>
          <a:xfrm>
            <a:off x="1767218" y="2777643"/>
            <a:ext cx="7109318" cy="6628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5000"/>
              </a:lnSpc>
              <a:defRPr sz="2033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sz="2400" dirty="0">
                <a:solidFill>
                  <a:schemeClr val="tx1"/>
                </a:solidFill>
              </a:rPr>
              <a:t>Сокращения срока освоения программы (до 1 года)</a:t>
            </a:r>
            <a:endParaRPr sz="2400" b="0" dirty="0">
              <a:solidFill>
                <a:schemeClr val="tx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09" name="Создания унифицированных программ по циклам дисциплин"/>
          <p:cNvSpPr txBox="1"/>
          <p:nvPr/>
        </p:nvSpPr>
        <p:spPr>
          <a:xfrm>
            <a:off x="1840243" y="3949830"/>
            <a:ext cx="8487901" cy="6628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5000"/>
              </a:lnSpc>
              <a:defRPr sz="2033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sz="2400" dirty="0" err="1">
                <a:solidFill>
                  <a:schemeClr val="tx1"/>
                </a:solidFill>
              </a:rPr>
              <a:t>Создания</a:t>
            </a:r>
            <a:r>
              <a:rPr sz="2400" dirty="0">
                <a:solidFill>
                  <a:schemeClr val="tx1"/>
                </a:solidFill>
              </a:rPr>
              <a:t> </a:t>
            </a:r>
            <a:r>
              <a:rPr sz="2400" dirty="0" err="1">
                <a:solidFill>
                  <a:schemeClr val="tx1"/>
                </a:solidFill>
              </a:rPr>
              <a:t>унифицированных</a:t>
            </a:r>
            <a:r>
              <a:rPr sz="2400" dirty="0">
                <a:solidFill>
                  <a:schemeClr val="tx1"/>
                </a:solidFill>
              </a:rPr>
              <a:t> </a:t>
            </a:r>
            <a:r>
              <a:rPr sz="2400" dirty="0" err="1">
                <a:solidFill>
                  <a:schemeClr val="tx1"/>
                </a:solidFill>
              </a:rPr>
              <a:t>программ</a:t>
            </a:r>
            <a:r>
              <a:rPr sz="2400" dirty="0">
                <a:solidFill>
                  <a:schemeClr val="tx1"/>
                </a:solidFill>
              </a:rPr>
              <a:t> </a:t>
            </a:r>
            <a:r>
              <a:rPr sz="2400" dirty="0" err="1">
                <a:solidFill>
                  <a:schemeClr val="tx1"/>
                </a:solidFill>
              </a:rPr>
              <a:t>по</a:t>
            </a:r>
            <a:r>
              <a:rPr sz="2400" dirty="0">
                <a:solidFill>
                  <a:schemeClr val="tx1"/>
                </a:solidFill>
              </a:rPr>
              <a:t> </a:t>
            </a:r>
            <a:r>
              <a:rPr sz="2400" dirty="0" err="1">
                <a:solidFill>
                  <a:schemeClr val="tx1"/>
                </a:solidFill>
              </a:rPr>
              <a:t>циклам</a:t>
            </a:r>
            <a:r>
              <a:rPr sz="2400" dirty="0">
                <a:solidFill>
                  <a:schemeClr val="tx1"/>
                </a:solidFill>
              </a:rPr>
              <a:t> </a:t>
            </a:r>
            <a:r>
              <a:rPr sz="2400" dirty="0" err="1">
                <a:solidFill>
                  <a:schemeClr val="tx1"/>
                </a:solidFill>
              </a:rPr>
              <a:t>дисциплин</a:t>
            </a:r>
            <a:endParaRPr sz="2400" b="0" dirty="0">
              <a:solidFill>
                <a:schemeClr val="tx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10" name="Разработки и внедрения новых DigitalSkills и базовых компетенций цифровой экономики"/>
          <p:cNvSpPr txBox="1"/>
          <p:nvPr/>
        </p:nvSpPr>
        <p:spPr>
          <a:xfrm>
            <a:off x="1647427" y="5045577"/>
            <a:ext cx="7594036" cy="841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lnSpc>
                <a:spcPts val="4500"/>
              </a:lnSpc>
              <a:defRPr sz="2033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>
              <a:lnSpc>
                <a:spcPct val="100000"/>
              </a:lnSpc>
            </a:pPr>
            <a:r>
              <a:rPr sz="2400" dirty="0">
                <a:solidFill>
                  <a:schemeClr val="tx1"/>
                </a:solidFill>
              </a:rPr>
              <a:t>Разработки и внедрения новых DigitalSkills и базовых компетенций цифровой экономики</a:t>
            </a:r>
            <a:endParaRPr sz="2400" b="0" dirty="0">
              <a:solidFill>
                <a:schemeClr val="tx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11" name="Разработка и внедрение Профессий будущего"/>
          <p:cNvSpPr txBox="1"/>
          <p:nvPr/>
        </p:nvSpPr>
        <p:spPr>
          <a:xfrm>
            <a:off x="1820101" y="6095052"/>
            <a:ext cx="6335068" cy="6628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5000"/>
              </a:lnSpc>
              <a:defRPr sz="2033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sz="2400" dirty="0">
                <a:solidFill>
                  <a:schemeClr val="tx1"/>
                </a:solidFill>
              </a:rPr>
              <a:t>Разработка и внедрение Профессий будущего</a:t>
            </a:r>
            <a:endParaRPr sz="2400" b="0" dirty="0">
              <a:solidFill>
                <a:schemeClr val="tx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12" name="Формирование мультискиллс и иных востребованных квалификаций"/>
          <p:cNvSpPr txBox="1"/>
          <p:nvPr/>
        </p:nvSpPr>
        <p:spPr>
          <a:xfrm>
            <a:off x="1617728" y="7298085"/>
            <a:ext cx="9476953" cy="6628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5000"/>
              </a:lnSpc>
              <a:defRPr sz="2033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sz="2400" dirty="0" err="1">
                <a:solidFill>
                  <a:schemeClr val="tx1"/>
                </a:solidFill>
              </a:rPr>
              <a:t>Формирование</a:t>
            </a:r>
            <a:r>
              <a:rPr sz="2400" dirty="0">
                <a:solidFill>
                  <a:schemeClr val="tx1"/>
                </a:solidFill>
              </a:rPr>
              <a:t> </a:t>
            </a:r>
            <a:r>
              <a:rPr sz="2400" dirty="0" err="1">
                <a:solidFill>
                  <a:schemeClr val="tx1"/>
                </a:solidFill>
              </a:rPr>
              <a:t>мультискиллс</a:t>
            </a:r>
            <a:r>
              <a:rPr sz="2400" dirty="0">
                <a:solidFill>
                  <a:schemeClr val="tx1"/>
                </a:solidFill>
              </a:rPr>
              <a:t> и </a:t>
            </a:r>
            <a:r>
              <a:rPr sz="2400" dirty="0" err="1">
                <a:solidFill>
                  <a:schemeClr val="tx1"/>
                </a:solidFill>
              </a:rPr>
              <a:t>иных</a:t>
            </a:r>
            <a:r>
              <a:rPr sz="2400" dirty="0">
                <a:solidFill>
                  <a:schemeClr val="tx1"/>
                </a:solidFill>
              </a:rPr>
              <a:t> </a:t>
            </a:r>
            <a:r>
              <a:rPr sz="2400" dirty="0" err="1">
                <a:solidFill>
                  <a:schemeClr val="tx1"/>
                </a:solidFill>
              </a:rPr>
              <a:t>востребованных</a:t>
            </a:r>
            <a:r>
              <a:rPr sz="2400" dirty="0">
                <a:solidFill>
                  <a:schemeClr val="tx1"/>
                </a:solidFill>
              </a:rPr>
              <a:t> </a:t>
            </a:r>
            <a:r>
              <a:rPr sz="2400" dirty="0" err="1">
                <a:solidFill>
                  <a:schemeClr val="tx1"/>
                </a:solidFill>
              </a:rPr>
              <a:t>квалификаций</a:t>
            </a:r>
            <a:endParaRPr sz="2400" b="0" dirty="0">
              <a:solidFill>
                <a:schemeClr val="tx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13" name="Разработка программ формирования  профессиональных…"/>
          <p:cNvSpPr txBox="1"/>
          <p:nvPr/>
        </p:nvSpPr>
        <p:spPr>
          <a:xfrm>
            <a:off x="1738179" y="8557510"/>
            <a:ext cx="7622515" cy="728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defRPr sz="2033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Разработка</a:t>
            </a:r>
            <a:r>
              <a:rPr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программ</a:t>
            </a:r>
            <a:r>
              <a:rPr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формирования</a:t>
            </a:r>
            <a:r>
              <a:rPr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  </a:t>
            </a:r>
            <a:r>
              <a:rPr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профессиональных</a:t>
            </a:r>
            <a:endParaRPr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defTabSz="457200">
              <a:defRPr sz="2033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компетенций</a:t>
            </a:r>
            <a:r>
              <a:rPr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в </a:t>
            </a:r>
            <a:r>
              <a:rPr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области</a:t>
            </a:r>
            <a:r>
              <a:rPr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иностранного</a:t>
            </a:r>
            <a:r>
              <a:rPr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языка</a:t>
            </a:r>
            <a:endParaRPr dirty="0">
              <a:solidFill>
                <a:schemeClr val="tx1"/>
              </a:solidFill>
              <a:latin typeface="Calibri"/>
              <a:ea typeface="Calibri"/>
              <a:cs typeface="Calibri"/>
              <a:sym typeface="Times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ctangle"/>
          <p:cNvSpPr/>
          <p:nvPr/>
        </p:nvSpPr>
        <p:spPr>
          <a:xfrm>
            <a:off x="6746042" y="4573493"/>
            <a:ext cx="5952001" cy="500065"/>
          </a:xfrm>
          <a:prstGeom prst="rect">
            <a:avLst/>
          </a:prstGeom>
          <a:solidFill>
            <a:srgbClr val="FFFFFF"/>
          </a:solidFill>
          <a:ln w="25400">
            <a:solidFill>
              <a:srgbClr val="FFD479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40" name="Rectangle"/>
          <p:cNvSpPr/>
          <p:nvPr/>
        </p:nvSpPr>
        <p:spPr>
          <a:xfrm>
            <a:off x="6755181" y="1585072"/>
            <a:ext cx="5952002" cy="546101"/>
          </a:xfrm>
          <a:prstGeom prst="rect">
            <a:avLst/>
          </a:prstGeom>
          <a:solidFill>
            <a:srgbClr val="FFFFFF"/>
          </a:solidFill>
          <a:ln w="25400">
            <a:solidFill>
              <a:srgbClr val="D6D5D5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41" name="Rectangle"/>
          <p:cNvSpPr/>
          <p:nvPr/>
        </p:nvSpPr>
        <p:spPr>
          <a:xfrm>
            <a:off x="6760666" y="680739"/>
            <a:ext cx="5952002" cy="546101"/>
          </a:xfrm>
          <a:prstGeom prst="rect">
            <a:avLst/>
          </a:prstGeom>
          <a:solidFill>
            <a:srgbClr val="FFFFFF"/>
          </a:solidFill>
          <a:ln w="25400">
            <a:solidFill>
              <a:srgbClr val="D6D5D5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2000"/>
          </a:p>
        </p:txBody>
      </p:sp>
      <p:sp>
        <p:nvSpPr>
          <p:cNvPr id="142" name="Rectangle"/>
          <p:cNvSpPr/>
          <p:nvPr/>
        </p:nvSpPr>
        <p:spPr>
          <a:xfrm>
            <a:off x="1905000" y="399965"/>
            <a:ext cx="10964466" cy="1958712"/>
          </a:xfrm>
          <a:prstGeom prst="rect">
            <a:avLst/>
          </a:prstGeom>
          <a:ln w="25400" cap="rnd">
            <a:solidFill>
              <a:srgbClr val="C0C0C0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43" name="Rectangle"/>
          <p:cNvSpPr/>
          <p:nvPr/>
        </p:nvSpPr>
        <p:spPr>
          <a:xfrm>
            <a:off x="215900" y="330200"/>
            <a:ext cx="1346201" cy="90932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4">
                <a:hueOff val="-1081314"/>
                <a:satOff val="4338"/>
                <a:lumOff val="-8931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44" name="Rectangle"/>
          <p:cNvSpPr/>
          <p:nvPr/>
        </p:nvSpPr>
        <p:spPr>
          <a:xfrm>
            <a:off x="2353766" y="635360"/>
            <a:ext cx="4064001" cy="1550064"/>
          </a:xfrm>
          <a:prstGeom prst="rect">
            <a:avLst/>
          </a:prstGeom>
          <a:noFill/>
          <a:ln w="47625">
            <a:solidFill>
              <a:srgbClr val="D9732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45" name="Rectangle"/>
          <p:cNvSpPr/>
          <p:nvPr/>
        </p:nvSpPr>
        <p:spPr>
          <a:xfrm>
            <a:off x="2377173" y="7404251"/>
            <a:ext cx="4064001" cy="1994633"/>
          </a:xfrm>
          <a:prstGeom prst="rect">
            <a:avLst/>
          </a:prstGeom>
          <a:noFill/>
          <a:ln w="47625">
            <a:solidFill>
              <a:srgbClr val="D97327"/>
            </a:solidFill>
            <a:miter lim="400000"/>
          </a:ln>
        </p:spPr>
        <p:txBody>
          <a:bodyPr lIns="50800" tIns="50800" rIns="50800" bIns="50800" anchor="ctr"/>
          <a:lstStyle/>
          <a:p>
            <a:endParaRPr sz="2200" b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6" name="Rectangle"/>
          <p:cNvSpPr/>
          <p:nvPr/>
        </p:nvSpPr>
        <p:spPr>
          <a:xfrm>
            <a:off x="2341913" y="2795225"/>
            <a:ext cx="4064001" cy="1550064"/>
          </a:xfrm>
          <a:prstGeom prst="rect">
            <a:avLst/>
          </a:prstGeom>
          <a:noFill/>
          <a:ln w="47625">
            <a:solidFill>
              <a:srgbClr val="D97327"/>
            </a:solidFill>
            <a:miter lim="400000"/>
          </a:ln>
        </p:spPr>
        <p:txBody>
          <a:bodyPr lIns="50800" tIns="50800" rIns="50800" bIns="50800" anchor="ctr"/>
          <a:lstStyle/>
          <a:p>
            <a:endParaRPr sz="2200" b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7" name="Rectangle"/>
          <p:cNvSpPr/>
          <p:nvPr/>
        </p:nvSpPr>
        <p:spPr>
          <a:xfrm>
            <a:off x="2363949" y="4907724"/>
            <a:ext cx="4064001" cy="2069062"/>
          </a:xfrm>
          <a:prstGeom prst="rect">
            <a:avLst/>
          </a:prstGeom>
          <a:noFill/>
          <a:ln w="47625">
            <a:solidFill>
              <a:srgbClr val="D97327"/>
            </a:solidFill>
            <a:miter lim="400000"/>
          </a:ln>
        </p:spPr>
        <p:txBody>
          <a:bodyPr lIns="50800" tIns="50800" rIns="50800" bIns="50800" anchor="ctr"/>
          <a:lstStyle/>
          <a:p>
            <a:endParaRPr sz="2200" b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8" name="СТРУКТУРА ПРОЕКТА…"/>
          <p:cNvSpPr txBox="1"/>
          <p:nvPr/>
        </p:nvSpPr>
        <p:spPr>
          <a:xfrm rot="16200000">
            <a:off x="-3625471" y="4442631"/>
            <a:ext cx="9068685" cy="8438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spcBef>
                <a:spcPts val="500"/>
              </a:spcBef>
              <a:defRPr sz="2200"/>
            </a:pPr>
            <a:r>
              <a:rPr dirty="0"/>
              <a:t>СТРУКТУРА ПРОЕКТА</a:t>
            </a:r>
            <a:endParaRPr b="0" dirty="0">
              <a:latin typeface="Times"/>
              <a:ea typeface="Times"/>
              <a:cs typeface="Times"/>
              <a:sym typeface="Times"/>
            </a:endParaRPr>
          </a:p>
          <a:p>
            <a:pPr>
              <a:spcBef>
                <a:spcPts val="500"/>
              </a:spcBef>
              <a:defRPr sz="2200" b="0"/>
            </a:pPr>
            <a:r>
              <a:rPr dirty="0"/>
              <a:t>ЭФФЕКТИВНЫЙ  УЧЕБНЫЙ ПЛАН  В  КОЛЛЕДЖАХ МОСКВЫ</a:t>
            </a:r>
            <a:endParaRPr dirty="0"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49" name="Формирование профессии будущего (FS)"/>
          <p:cNvSpPr txBox="1"/>
          <p:nvPr/>
        </p:nvSpPr>
        <p:spPr>
          <a:xfrm>
            <a:off x="2545182" y="958387"/>
            <a:ext cx="3635433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2000">
                <a:solidFill>
                  <a:srgbClr val="FFFFFF"/>
                </a:solidFill>
              </a:defRPr>
            </a:pPr>
            <a:r>
              <a:rPr dirty="0" err="1">
                <a:solidFill>
                  <a:schemeClr val="tx1"/>
                </a:solidFill>
              </a:rPr>
              <a:t>Формирование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профессии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будущего</a:t>
            </a:r>
            <a:r>
              <a:rPr dirty="0">
                <a:solidFill>
                  <a:schemeClr val="tx1"/>
                </a:solidFill>
                <a:sym typeface="Times"/>
              </a:rPr>
              <a:t> </a:t>
            </a:r>
            <a:r>
              <a:rPr dirty="0">
                <a:solidFill>
                  <a:schemeClr val="tx1"/>
                </a:solidFill>
              </a:rPr>
              <a:t>(FS)</a:t>
            </a:r>
            <a:endParaRPr dirty="0">
              <a:solidFill>
                <a:schemeClr val="tx1"/>
              </a:solidFill>
              <a:sym typeface="Times"/>
            </a:endParaRPr>
          </a:p>
        </p:txBody>
      </p:sp>
      <p:sp>
        <p:nvSpPr>
          <p:cNvPr id="150" name="Внедрение DigitalSkills…"/>
          <p:cNvSpPr txBox="1"/>
          <p:nvPr/>
        </p:nvSpPr>
        <p:spPr>
          <a:xfrm>
            <a:off x="2672923" y="5248490"/>
            <a:ext cx="3280257" cy="102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>
              <a:defRPr sz="2000">
                <a:solidFill>
                  <a:srgbClr val="FFFFFF"/>
                </a:solidFill>
              </a:defRPr>
            </a:pPr>
            <a:r>
              <a:rPr dirty="0" err="1">
                <a:solidFill>
                  <a:schemeClr val="tx1"/>
                </a:solidFill>
              </a:rPr>
              <a:t>Внедрение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DigitalSkills</a:t>
            </a:r>
            <a:r>
              <a:rPr dirty="0">
                <a:solidFill>
                  <a:schemeClr val="tx1"/>
                </a:solidFill>
              </a:rPr>
              <a:t> </a:t>
            </a:r>
            <a:endParaRPr dirty="0">
              <a:solidFill>
                <a:schemeClr val="tx1"/>
              </a:solidFill>
              <a:sym typeface="Times"/>
            </a:endParaRPr>
          </a:p>
          <a:p>
            <a:pPr algn="l">
              <a:defRPr sz="2000">
                <a:solidFill>
                  <a:srgbClr val="FFFFFF"/>
                </a:solidFill>
              </a:defRPr>
            </a:pPr>
            <a:r>
              <a:rPr dirty="0">
                <a:solidFill>
                  <a:schemeClr val="tx1"/>
                </a:solidFill>
              </a:rPr>
              <a:t>и </a:t>
            </a:r>
            <a:r>
              <a:rPr dirty="0" err="1">
                <a:solidFill>
                  <a:schemeClr val="tx1"/>
                </a:solidFill>
              </a:rPr>
              <a:t>базовых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компетенций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цифровой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грамотности</a:t>
            </a:r>
            <a:endParaRPr dirty="0">
              <a:solidFill>
                <a:schemeClr val="tx1"/>
              </a:solidFill>
              <a:sym typeface="Times"/>
            </a:endParaRPr>
          </a:p>
        </p:txBody>
      </p:sp>
      <p:sp>
        <p:nvSpPr>
          <p:cNvPr id="151" name="Ускоренное обучение"/>
          <p:cNvSpPr txBox="1"/>
          <p:nvPr/>
        </p:nvSpPr>
        <p:spPr>
          <a:xfrm>
            <a:off x="2545182" y="3100251"/>
            <a:ext cx="2877391" cy="410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000">
                <a:solidFill>
                  <a:srgbClr val="FFFFFF"/>
                </a:solidFill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Ускоренное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обучение</a:t>
            </a:r>
            <a:endParaRPr dirty="0">
              <a:solidFill>
                <a:schemeClr val="tx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52" name="Формирование профессиональных компетенций в области иностранного языка"/>
          <p:cNvSpPr txBox="1"/>
          <p:nvPr/>
        </p:nvSpPr>
        <p:spPr>
          <a:xfrm>
            <a:off x="2545182" y="7638950"/>
            <a:ext cx="3727983" cy="13336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000">
                <a:solidFill>
                  <a:srgbClr val="FFFFFF"/>
                </a:solidFill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Формирование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профессиональных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компетенций</a:t>
            </a:r>
            <a:r>
              <a:rPr dirty="0">
                <a:solidFill>
                  <a:schemeClr val="tx1"/>
                </a:solidFill>
              </a:rPr>
              <a:t> в </a:t>
            </a:r>
            <a:r>
              <a:rPr dirty="0" err="1">
                <a:solidFill>
                  <a:schemeClr val="tx1"/>
                </a:solidFill>
              </a:rPr>
              <a:t>области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иностранного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языка</a:t>
            </a:r>
            <a:endParaRPr b="0" dirty="0">
              <a:solidFill>
                <a:schemeClr val="tx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53" name="1"/>
          <p:cNvSpPr txBox="1"/>
          <p:nvPr/>
        </p:nvSpPr>
        <p:spPr>
          <a:xfrm>
            <a:off x="5936989" y="1364856"/>
            <a:ext cx="615553" cy="121058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200">
                <a:solidFill>
                  <a:srgbClr val="FFFFFF"/>
                </a:solidFill>
              </a:defRPr>
            </a:lvl1pPr>
          </a:lstStyle>
          <a:p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154" name="2"/>
          <p:cNvSpPr txBox="1"/>
          <p:nvPr/>
        </p:nvSpPr>
        <p:spPr>
          <a:xfrm>
            <a:off x="5974255" y="3465706"/>
            <a:ext cx="615553" cy="121058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>
              <a:defRPr sz="72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dirty="0"/>
              <a:t>2</a:t>
            </a:r>
          </a:p>
        </p:txBody>
      </p:sp>
      <p:sp>
        <p:nvSpPr>
          <p:cNvPr id="155" name="3"/>
          <p:cNvSpPr txBox="1"/>
          <p:nvPr/>
        </p:nvSpPr>
        <p:spPr>
          <a:xfrm>
            <a:off x="5956387" y="6145618"/>
            <a:ext cx="615553" cy="121058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>
              <a:defRPr sz="72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dirty="0"/>
              <a:t>3</a:t>
            </a:r>
          </a:p>
        </p:txBody>
      </p:sp>
      <p:sp>
        <p:nvSpPr>
          <p:cNvPr id="156" name="4"/>
          <p:cNvSpPr txBox="1"/>
          <p:nvPr/>
        </p:nvSpPr>
        <p:spPr>
          <a:xfrm>
            <a:off x="5989826" y="8409531"/>
            <a:ext cx="615553" cy="121058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>
              <a:defRPr sz="72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dirty="0"/>
              <a:t>4</a:t>
            </a:r>
          </a:p>
        </p:txBody>
      </p:sp>
      <p:sp>
        <p:nvSpPr>
          <p:cNvPr id="157" name="Line"/>
          <p:cNvSpPr/>
          <p:nvPr/>
        </p:nvSpPr>
        <p:spPr>
          <a:xfrm flipV="1">
            <a:off x="2063166" y="1368822"/>
            <a:ext cx="1" cy="6795455"/>
          </a:xfrm>
          <a:prstGeom prst="line">
            <a:avLst/>
          </a:prstGeom>
          <a:ln w="25400">
            <a:solidFill>
              <a:schemeClr val="accent4">
                <a:hueOff val="-1081314"/>
                <a:satOff val="4338"/>
                <a:lumOff val="-8931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58" name="Line"/>
          <p:cNvSpPr/>
          <p:nvPr/>
        </p:nvSpPr>
        <p:spPr>
          <a:xfrm>
            <a:off x="1556115" y="4856292"/>
            <a:ext cx="500743" cy="1"/>
          </a:xfrm>
          <a:prstGeom prst="line">
            <a:avLst/>
          </a:prstGeom>
          <a:ln w="25400">
            <a:solidFill>
              <a:schemeClr val="accent4">
                <a:hueOff val="-1081314"/>
                <a:satOff val="4338"/>
                <a:lumOff val="-8931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59" name="Line"/>
          <p:cNvSpPr/>
          <p:nvPr/>
        </p:nvSpPr>
        <p:spPr>
          <a:xfrm>
            <a:off x="2050466" y="3483234"/>
            <a:ext cx="520117" cy="1"/>
          </a:xfrm>
          <a:prstGeom prst="line">
            <a:avLst/>
          </a:prstGeom>
          <a:ln w="25400">
            <a:solidFill>
              <a:schemeClr val="accent4">
                <a:hueOff val="-1081314"/>
                <a:satOff val="4338"/>
                <a:lumOff val="-8931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60" name="Line"/>
          <p:cNvSpPr/>
          <p:nvPr/>
        </p:nvSpPr>
        <p:spPr>
          <a:xfrm>
            <a:off x="2050466" y="5599848"/>
            <a:ext cx="520117" cy="1"/>
          </a:xfrm>
          <a:prstGeom prst="line">
            <a:avLst/>
          </a:prstGeom>
          <a:ln w="25400">
            <a:solidFill>
              <a:schemeClr val="accent4">
                <a:hueOff val="-1081314"/>
                <a:satOff val="4338"/>
                <a:lumOff val="-8931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61" name="Line"/>
          <p:cNvSpPr/>
          <p:nvPr/>
        </p:nvSpPr>
        <p:spPr>
          <a:xfrm>
            <a:off x="2050466" y="8148263"/>
            <a:ext cx="520117" cy="1"/>
          </a:xfrm>
          <a:prstGeom prst="line">
            <a:avLst/>
          </a:prstGeom>
          <a:ln w="25400">
            <a:solidFill>
              <a:schemeClr val="accent4">
                <a:hueOff val="-1081314"/>
                <a:satOff val="4338"/>
                <a:lumOff val="-8931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62" name="Line"/>
          <p:cNvSpPr/>
          <p:nvPr/>
        </p:nvSpPr>
        <p:spPr>
          <a:xfrm>
            <a:off x="2050466" y="1379320"/>
            <a:ext cx="520117" cy="1"/>
          </a:xfrm>
          <a:prstGeom prst="line">
            <a:avLst/>
          </a:prstGeom>
          <a:ln w="25400">
            <a:solidFill>
              <a:schemeClr val="accent4">
                <a:hueOff val="-1081314"/>
                <a:satOff val="4338"/>
                <a:lumOff val="-8931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63" name="Разработка  функциональной карты"/>
          <p:cNvSpPr txBox="1"/>
          <p:nvPr/>
        </p:nvSpPr>
        <p:spPr>
          <a:xfrm>
            <a:off x="6886413" y="630399"/>
            <a:ext cx="3744615" cy="5178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3700"/>
              </a:lnSpc>
              <a:defRPr sz="15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sz="1800" dirty="0" err="1"/>
              <a:t>Разработка</a:t>
            </a:r>
            <a:r>
              <a:rPr sz="1800" dirty="0"/>
              <a:t>  </a:t>
            </a:r>
            <a:r>
              <a:rPr sz="1800" dirty="0" err="1"/>
              <a:t>функциональной</a:t>
            </a:r>
            <a:r>
              <a:rPr sz="1800" dirty="0"/>
              <a:t> </a:t>
            </a:r>
            <a:r>
              <a:rPr sz="1800" dirty="0" err="1"/>
              <a:t>карты</a:t>
            </a:r>
            <a:endParaRPr sz="1800" b="0" dirty="0"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64" name="Определение места формирования FS:  в программе/вне её"/>
          <p:cNvSpPr txBox="1"/>
          <p:nvPr/>
        </p:nvSpPr>
        <p:spPr>
          <a:xfrm>
            <a:off x="6895441" y="1356504"/>
            <a:ext cx="4089261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3700"/>
              </a:lnSpc>
              <a:defRPr sz="15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>
              <a:lnSpc>
                <a:spcPct val="100000"/>
              </a:lnSpc>
            </a:pPr>
            <a:r>
              <a:rPr sz="1800" dirty="0" err="1"/>
              <a:t>Определение</a:t>
            </a:r>
            <a:r>
              <a:rPr sz="1800" dirty="0"/>
              <a:t> </a:t>
            </a:r>
            <a:r>
              <a:rPr sz="1800" dirty="0" err="1"/>
              <a:t>места</a:t>
            </a:r>
            <a:r>
              <a:rPr sz="1800" dirty="0"/>
              <a:t> </a:t>
            </a:r>
            <a:r>
              <a:rPr sz="1800" dirty="0" err="1"/>
              <a:t>формирования</a:t>
            </a:r>
            <a:r>
              <a:rPr sz="1800" dirty="0"/>
              <a:t> FS: </a:t>
            </a:r>
            <a:endParaRPr lang="ru-RU" sz="1800" dirty="0"/>
          </a:p>
          <a:p>
            <a:pPr>
              <a:lnSpc>
                <a:spcPct val="100000"/>
              </a:lnSpc>
            </a:pPr>
            <a:r>
              <a:rPr sz="1800" dirty="0"/>
              <a:t> в </a:t>
            </a:r>
            <a:r>
              <a:rPr lang="ru-RU" sz="1800" dirty="0"/>
              <a:t>основной </a:t>
            </a:r>
            <a:r>
              <a:rPr sz="1800" dirty="0" err="1"/>
              <a:t>программе</a:t>
            </a:r>
            <a:r>
              <a:rPr sz="1800" dirty="0"/>
              <a:t>/</a:t>
            </a:r>
            <a:r>
              <a:rPr sz="1800" dirty="0" err="1"/>
              <a:t>вне</a:t>
            </a:r>
            <a:r>
              <a:rPr sz="1800" dirty="0"/>
              <a:t> </a:t>
            </a:r>
            <a:r>
              <a:rPr sz="1800" dirty="0" err="1"/>
              <a:t>её</a:t>
            </a:r>
            <a:endParaRPr sz="1800" b="0" dirty="0"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65" name="Rectangle"/>
          <p:cNvSpPr/>
          <p:nvPr/>
        </p:nvSpPr>
        <p:spPr>
          <a:xfrm>
            <a:off x="6760666" y="2574431"/>
            <a:ext cx="5952002" cy="736601"/>
          </a:xfrm>
          <a:prstGeom prst="rect">
            <a:avLst/>
          </a:prstGeom>
          <a:solidFill>
            <a:srgbClr val="FFFFFF"/>
          </a:solidFill>
          <a:ln w="25400">
            <a:solidFill>
              <a:srgbClr val="C7E9EB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dirty="0"/>
          </a:p>
        </p:txBody>
      </p:sp>
      <p:sp>
        <p:nvSpPr>
          <p:cNvPr id="166" name="Сокращение срока за счет признания результатов  освоенных программ ПО, ДПП, ПМ, программ дисциплин"/>
          <p:cNvSpPr txBox="1"/>
          <p:nvPr/>
        </p:nvSpPr>
        <p:spPr>
          <a:xfrm>
            <a:off x="6924871" y="2490075"/>
            <a:ext cx="5699821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lnSpc>
                <a:spcPts val="3700"/>
              </a:lnSpc>
              <a:defRPr sz="15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>
              <a:lnSpc>
                <a:spcPct val="100000"/>
              </a:lnSpc>
            </a:pPr>
            <a:r>
              <a:rPr sz="1800" dirty="0"/>
              <a:t>Сокращение срока за счет признания результатов  освоенных программ ПО, ДПП, ПМ, программ дисциплин</a:t>
            </a:r>
            <a:endParaRPr sz="1800" b="0" dirty="0"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67" name="Rectangle"/>
          <p:cNvSpPr/>
          <p:nvPr/>
        </p:nvSpPr>
        <p:spPr>
          <a:xfrm>
            <a:off x="6760666" y="3753271"/>
            <a:ext cx="5952002" cy="500065"/>
          </a:xfrm>
          <a:prstGeom prst="rect">
            <a:avLst/>
          </a:prstGeom>
          <a:solidFill>
            <a:srgbClr val="FFFFFF"/>
          </a:solidFill>
          <a:ln w="25400">
            <a:solidFill>
              <a:srgbClr val="C7E9EB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68" name="Достижение новых результатов  за прежний срок освоения"/>
          <p:cNvSpPr txBox="1"/>
          <p:nvPr/>
        </p:nvSpPr>
        <p:spPr>
          <a:xfrm>
            <a:off x="6895441" y="3562138"/>
            <a:ext cx="5152051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3700"/>
              </a:lnSpc>
              <a:defRPr sz="15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>
              <a:lnSpc>
                <a:spcPct val="100000"/>
              </a:lnSpc>
            </a:pPr>
            <a:r>
              <a:rPr sz="1800" dirty="0" err="1"/>
              <a:t>Достижение</a:t>
            </a:r>
            <a:r>
              <a:rPr sz="1800" dirty="0"/>
              <a:t> </a:t>
            </a:r>
            <a:r>
              <a:rPr sz="1800" dirty="0" err="1"/>
              <a:t>новых</a:t>
            </a:r>
            <a:r>
              <a:rPr sz="1800" dirty="0"/>
              <a:t> </a:t>
            </a:r>
            <a:r>
              <a:rPr sz="1800" dirty="0" err="1"/>
              <a:t>результатов</a:t>
            </a:r>
            <a:r>
              <a:rPr sz="1800" dirty="0"/>
              <a:t>  </a:t>
            </a:r>
            <a:r>
              <a:rPr sz="1800" dirty="0" err="1"/>
              <a:t>за</a:t>
            </a:r>
            <a:r>
              <a:rPr sz="1800" dirty="0"/>
              <a:t> </a:t>
            </a:r>
            <a:r>
              <a:rPr sz="1800" dirty="0" err="1"/>
              <a:t>прежний</a:t>
            </a:r>
            <a:r>
              <a:rPr sz="1800" dirty="0"/>
              <a:t> </a:t>
            </a:r>
            <a:r>
              <a:rPr sz="1800" dirty="0" err="1"/>
              <a:t>срок</a:t>
            </a:r>
            <a:r>
              <a:rPr sz="1800" dirty="0"/>
              <a:t> </a:t>
            </a:r>
            <a:endParaRPr lang="ru-RU" sz="1800" dirty="0"/>
          </a:p>
          <a:p>
            <a:pPr>
              <a:lnSpc>
                <a:spcPct val="100000"/>
              </a:lnSpc>
            </a:pPr>
            <a:r>
              <a:rPr sz="1800" dirty="0" err="1"/>
              <a:t>освоения</a:t>
            </a:r>
            <a:endParaRPr sz="1800" b="0" dirty="0"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69" name="Формирование сквозного набора IT-компетенций"/>
          <p:cNvSpPr txBox="1"/>
          <p:nvPr/>
        </p:nvSpPr>
        <p:spPr>
          <a:xfrm>
            <a:off x="6886412" y="4428000"/>
            <a:ext cx="5142433" cy="5178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3700"/>
              </a:lnSpc>
              <a:defRPr sz="15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sz="1800" dirty="0" err="1"/>
              <a:t>Формирование</a:t>
            </a:r>
            <a:r>
              <a:rPr sz="1800" dirty="0"/>
              <a:t> </a:t>
            </a:r>
            <a:r>
              <a:rPr sz="1800" dirty="0" err="1"/>
              <a:t>сквозного</a:t>
            </a:r>
            <a:r>
              <a:rPr sz="1800" dirty="0"/>
              <a:t> </a:t>
            </a:r>
            <a:r>
              <a:rPr sz="1800" dirty="0" err="1"/>
              <a:t>набора</a:t>
            </a:r>
            <a:r>
              <a:rPr sz="1800" dirty="0"/>
              <a:t> IT-</a:t>
            </a:r>
            <a:r>
              <a:rPr sz="1800" dirty="0" err="1"/>
              <a:t>компетенций</a:t>
            </a:r>
            <a:endParaRPr sz="1800" b="0" dirty="0"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70" name="Rectangle"/>
          <p:cNvSpPr/>
          <p:nvPr/>
        </p:nvSpPr>
        <p:spPr>
          <a:xfrm>
            <a:off x="6798781" y="5253787"/>
            <a:ext cx="5952001" cy="621474"/>
          </a:xfrm>
          <a:prstGeom prst="rect">
            <a:avLst/>
          </a:prstGeom>
          <a:solidFill>
            <a:srgbClr val="FFFFFF"/>
          </a:solidFill>
          <a:ln w="25400">
            <a:solidFill>
              <a:srgbClr val="FFD479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71" name="Реализация программы ПК для обучающего персонала по формированию базовой IT-грамотности студентов"/>
          <p:cNvSpPr txBox="1"/>
          <p:nvPr/>
        </p:nvSpPr>
        <p:spPr>
          <a:xfrm>
            <a:off x="6886413" y="5154489"/>
            <a:ext cx="5811630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 defTabSz="457200">
              <a:lnSpc>
                <a:spcPts val="3700"/>
              </a:lnSpc>
              <a:defRPr sz="15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>
              <a:lnSpc>
                <a:spcPct val="100000"/>
              </a:lnSpc>
            </a:pPr>
            <a:r>
              <a:rPr sz="1800" dirty="0"/>
              <a:t>Реализация программы ПК для обучающего персонала по формированию базовой IT-грамотности студентов</a:t>
            </a:r>
            <a:endParaRPr sz="1800" b="0" dirty="0"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72" name="Rectangle"/>
          <p:cNvSpPr/>
          <p:nvPr/>
        </p:nvSpPr>
        <p:spPr>
          <a:xfrm>
            <a:off x="6760666" y="6240576"/>
            <a:ext cx="5952002" cy="621473"/>
          </a:xfrm>
          <a:prstGeom prst="rect">
            <a:avLst/>
          </a:prstGeom>
          <a:solidFill>
            <a:srgbClr val="FFFFFF"/>
          </a:solidFill>
          <a:ln w="25400">
            <a:solidFill>
              <a:srgbClr val="FFD479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73" name="Реализация программы ПК для обучающего персонала в области  IT-грамотности студентов для цифровых направлений подготовки"/>
          <p:cNvSpPr txBox="1"/>
          <p:nvPr/>
        </p:nvSpPr>
        <p:spPr>
          <a:xfrm>
            <a:off x="6847079" y="6034324"/>
            <a:ext cx="5983053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 defTabSz="457200">
              <a:lnSpc>
                <a:spcPts val="3700"/>
              </a:lnSpc>
              <a:defRPr sz="15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>
              <a:lnSpc>
                <a:spcPct val="100000"/>
              </a:lnSpc>
            </a:pPr>
            <a:r>
              <a:rPr sz="1800" dirty="0"/>
              <a:t>Реализация программы ПК для обучающего персонала в области  IT-</a:t>
            </a:r>
            <a:r>
              <a:rPr sz="1800" dirty="0" err="1"/>
              <a:t>грамотности</a:t>
            </a:r>
            <a:r>
              <a:rPr sz="1800" dirty="0"/>
              <a:t> студентов для цифровых направлений подготовки</a:t>
            </a:r>
            <a:endParaRPr sz="1800" b="0" dirty="0"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74" name="Rectangle"/>
          <p:cNvSpPr/>
          <p:nvPr/>
        </p:nvSpPr>
        <p:spPr>
          <a:xfrm>
            <a:off x="6789473" y="7280028"/>
            <a:ext cx="5952002" cy="621474"/>
          </a:xfrm>
          <a:prstGeom prst="rect">
            <a:avLst/>
          </a:prstGeom>
          <a:solidFill>
            <a:srgbClr val="FFFFFF"/>
          </a:solidFill>
          <a:ln w="25400">
            <a:solidFill>
              <a:srgbClr val="D6D5D5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75" name="Реализация программы ПК для обучающего персонала в области  IT-грамотности студентов для цифровых направлений подготовки"/>
          <p:cNvSpPr txBox="1"/>
          <p:nvPr/>
        </p:nvSpPr>
        <p:spPr>
          <a:xfrm>
            <a:off x="6903078" y="7203468"/>
            <a:ext cx="5820771" cy="933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 defTabSz="457200">
              <a:lnSpc>
                <a:spcPts val="3700"/>
              </a:lnSpc>
              <a:defRPr sz="15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>
              <a:lnSpc>
                <a:spcPct val="100000"/>
              </a:lnSpc>
            </a:pPr>
            <a:r>
              <a:rPr sz="1800" dirty="0"/>
              <a:t>Реализация программы ПК для обучающего персонала в области  IT-</a:t>
            </a:r>
            <a:r>
              <a:rPr sz="1800" dirty="0" err="1"/>
              <a:t>грамотности</a:t>
            </a:r>
            <a:r>
              <a:rPr sz="1800" dirty="0"/>
              <a:t> студентов для цифровых направлений подготовки</a:t>
            </a:r>
            <a:endParaRPr sz="1800" b="0" dirty="0"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76" name="Rectangle"/>
          <p:cNvSpPr/>
          <p:nvPr/>
        </p:nvSpPr>
        <p:spPr>
          <a:xfrm>
            <a:off x="6760666" y="8179443"/>
            <a:ext cx="5952002" cy="500065"/>
          </a:xfrm>
          <a:prstGeom prst="rect">
            <a:avLst/>
          </a:prstGeom>
          <a:solidFill>
            <a:srgbClr val="FFFFFF"/>
          </a:solidFill>
          <a:ln w="25400">
            <a:solidFill>
              <a:srgbClr val="D6D5D5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77" name="Разработка оценочных средств по уровням языковых компетенций"/>
          <p:cNvSpPr txBox="1"/>
          <p:nvPr/>
        </p:nvSpPr>
        <p:spPr>
          <a:xfrm>
            <a:off x="6924871" y="8255599"/>
            <a:ext cx="5699822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 defTabSz="457200">
              <a:lnSpc>
                <a:spcPts val="3700"/>
              </a:lnSpc>
              <a:defRPr sz="15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>
              <a:lnSpc>
                <a:spcPct val="100000"/>
              </a:lnSpc>
            </a:pPr>
            <a:r>
              <a:rPr sz="1800" dirty="0" err="1"/>
              <a:t>Разработка</a:t>
            </a:r>
            <a:r>
              <a:rPr sz="1800" dirty="0"/>
              <a:t> </a:t>
            </a:r>
            <a:r>
              <a:rPr sz="1800" dirty="0" err="1"/>
              <a:t>оценочных</a:t>
            </a:r>
            <a:r>
              <a:rPr sz="1800" dirty="0"/>
              <a:t> </a:t>
            </a:r>
            <a:r>
              <a:rPr sz="1800" dirty="0" err="1"/>
              <a:t>средств</a:t>
            </a:r>
            <a:r>
              <a:rPr sz="1800" dirty="0"/>
              <a:t> </a:t>
            </a:r>
            <a:r>
              <a:rPr sz="1800" dirty="0" err="1"/>
              <a:t>по</a:t>
            </a:r>
            <a:r>
              <a:rPr sz="1800" dirty="0"/>
              <a:t> </a:t>
            </a:r>
            <a:r>
              <a:rPr sz="1800" dirty="0" err="1"/>
              <a:t>уровням</a:t>
            </a:r>
            <a:r>
              <a:rPr sz="1800" dirty="0"/>
              <a:t> </a:t>
            </a:r>
            <a:r>
              <a:rPr sz="1800" dirty="0" err="1"/>
              <a:t>языковых</a:t>
            </a:r>
            <a:r>
              <a:rPr sz="1800" dirty="0"/>
              <a:t> </a:t>
            </a:r>
            <a:r>
              <a:rPr sz="1800" dirty="0" err="1"/>
              <a:t>компетенций</a:t>
            </a:r>
            <a:endParaRPr sz="1800" b="0" dirty="0"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78" name="Rectangle"/>
          <p:cNvSpPr/>
          <p:nvPr/>
        </p:nvSpPr>
        <p:spPr>
          <a:xfrm>
            <a:off x="6741808" y="8863555"/>
            <a:ext cx="5952002" cy="621474"/>
          </a:xfrm>
          <a:prstGeom prst="rect">
            <a:avLst/>
          </a:prstGeom>
          <a:solidFill>
            <a:srgbClr val="FFFFFF"/>
          </a:solidFill>
          <a:ln w="25400">
            <a:solidFill>
              <a:srgbClr val="D6D5D5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79" name="Формирование методической платформы в разрезе профессий/специальностей"/>
          <p:cNvSpPr txBox="1"/>
          <p:nvPr/>
        </p:nvSpPr>
        <p:spPr>
          <a:xfrm>
            <a:off x="6932707" y="9011823"/>
            <a:ext cx="5465061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lnSpc>
                <a:spcPts val="3700"/>
              </a:lnSpc>
              <a:defRPr sz="15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>
              <a:lnSpc>
                <a:spcPct val="100000"/>
              </a:lnSpc>
            </a:pPr>
            <a:r>
              <a:rPr sz="1800" dirty="0" err="1"/>
              <a:t>Формирование</a:t>
            </a:r>
            <a:r>
              <a:rPr sz="1800" dirty="0"/>
              <a:t> </a:t>
            </a:r>
            <a:r>
              <a:rPr sz="1800" dirty="0" err="1"/>
              <a:t>методической</a:t>
            </a:r>
            <a:r>
              <a:rPr sz="1800" dirty="0"/>
              <a:t> </a:t>
            </a:r>
            <a:r>
              <a:rPr sz="1800" dirty="0" err="1"/>
              <a:t>платформы</a:t>
            </a:r>
            <a:r>
              <a:rPr sz="1800" dirty="0"/>
              <a:t> в </a:t>
            </a:r>
            <a:r>
              <a:rPr sz="1800" dirty="0" err="1"/>
              <a:t>разрезе</a:t>
            </a:r>
            <a:r>
              <a:rPr sz="1800" dirty="0"/>
              <a:t> </a:t>
            </a:r>
            <a:r>
              <a:rPr sz="1800" dirty="0" err="1"/>
              <a:t>профессий</a:t>
            </a:r>
            <a:r>
              <a:rPr sz="1800" dirty="0"/>
              <a:t>/</a:t>
            </a:r>
            <a:r>
              <a:rPr sz="1800" dirty="0" err="1"/>
              <a:t>специальностей</a:t>
            </a:r>
            <a:endParaRPr sz="1800" b="0" dirty="0"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80" name="Rectangle"/>
          <p:cNvSpPr/>
          <p:nvPr/>
        </p:nvSpPr>
        <p:spPr>
          <a:xfrm>
            <a:off x="1905000" y="2416404"/>
            <a:ext cx="10964466" cy="1958712"/>
          </a:xfrm>
          <a:prstGeom prst="rect">
            <a:avLst/>
          </a:prstGeom>
          <a:ln w="25400" cap="rnd">
            <a:solidFill>
              <a:srgbClr val="C0C0C0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81" name="Rectangle"/>
          <p:cNvSpPr/>
          <p:nvPr/>
        </p:nvSpPr>
        <p:spPr>
          <a:xfrm>
            <a:off x="1905000" y="4683004"/>
            <a:ext cx="10964466" cy="2404775"/>
          </a:xfrm>
          <a:prstGeom prst="rect">
            <a:avLst/>
          </a:prstGeom>
          <a:ln w="25400" cap="rnd">
            <a:solidFill>
              <a:srgbClr val="C0C0C0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82" name="Rectangle"/>
          <p:cNvSpPr/>
          <p:nvPr/>
        </p:nvSpPr>
        <p:spPr>
          <a:xfrm>
            <a:off x="1905000" y="7227088"/>
            <a:ext cx="10964466" cy="2404774"/>
          </a:xfrm>
          <a:prstGeom prst="rect">
            <a:avLst/>
          </a:prstGeom>
          <a:ln w="25400" cap="rnd">
            <a:solidFill>
              <a:srgbClr val="C0C0C0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83" name="Line"/>
          <p:cNvSpPr/>
          <p:nvPr/>
        </p:nvSpPr>
        <p:spPr>
          <a:xfrm>
            <a:off x="6442574" y="953789"/>
            <a:ext cx="303468" cy="1"/>
          </a:xfrm>
          <a:prstGeom prst="line">
            <a:avLst/>
          </a:prstGeom>
          <a:ln w="25400">
            <a:solidFill>
              <a:srgbClr val="D6D6D6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84" name="Line"/>
          <p:cNvSpPr/>
          <p:nvPr/>
        </p:nvSpPr>
        <p:spPr>
          <a:xfrm>
            <a:off x="6442574" y="1652968"/>
            <a:ext cx="303468" cy="1"/>
          </a:xfrm>
          <a:prstGeom prst="line">
            <a:avLst/>
          </a:prstGeom>
          <a:ln w="25400">
            <a:solidFill>
              <a:srgbClr val="D6D6D6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85" name="Line"/>
          <p:cNvSpPr/>
          <p:nvPr/>
        </p:nvSpPr>
        <p:spPr>
          <a:xfrm>
            <a:off x="6442574" y="3073400"/>
            <a:ext cx="303468" cy="0"/>
          </a:xfrm>
          <a:prstGeom prst="line">
            <a:avLst/>
          </a:prstGeom>
          <a:ln w="25400">
            <a:solidFill>
              <a:srgbClr val="C7E9EB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86" name="Line"/>
          <p:cNvSpPr/>
          <p:nvPr/>
        </p:nvSpPr>
        <p:spPr>
          <a:xfrm>
            <a:off x="6442574" y="3850895"/>
            <a:ext cx="303468" cy="1"/>
          </a:xfrm>
          <a:prstGeom prst="line">
            <a:avLst/>
          </a:prstGeom>
          <a:ln w="25400">
            <a:solidFill>
              <a:srgbClr val="C7E9EB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87" name="Line"/>
          <p:cNvSpPr/>
          <p:nvPr/>
        </p:nvSpPr>
        <p:spPr>
          <a:xfrm>
            <a:off x="6442574" y="5059098"/>
            <a:ext cx="303468" cy="1"/>
          </a:xfrm>
          <a:prstGeom prst="line">
            <a:avLst/>
          </a:prstGeom>
          <a:ln w="25400">
            <a:solidFill>
              <a:srgbClr val="FFD479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88" name="Line"/>
          <p:cNvSpPr/>
          <p:nvPr/>
        </p:nvSpPr>
        <p:spPr>
          <a:xfrm>
            <a:off x="6442574" y="5762153"/>
            <a:ext cx="303468" cy="1"/>
          </a:xfrm>
          <a:prstGeom prst="line">
            <a:avLst/>
          </a:prstGeom>
          <a:ln w="25400">
            <a:solidFill>
              <a:srgbClr val="FFD479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89" name="Line"/>
          <p:cNvSpPr/>
          <p:nvPr/>
        </p:nvSpPr>
        <p:spPr>
          <a:xfrm>
            <a:off x="6442574" y="6551312"/>
            <a:ext cx="303468" cy="1"/>
          </a:xfrm>
          <a:prstGeom prst="line">
            <a:avLst/>
          </a:prstGeom>
          <a:ln w="25400">
            <a:solidFill>
              <a:srgbClr val="FFD479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90" name="Line"/>
          <p:cNvSpPr/>
          <p:nvPr/>
        </p:nvSpPr>
        <p:spPr>
          <a:xfrm>
            <a:off x="6442574" y="7740879"/>
            <a:ext cx="303468" cy="1"/>
          </a:xfrm>
          <a:prstGeom prst="line">
            <a:avLst/>
          </a:prstGeom>
          <a:ln w="25400">
            <a:solidFill>
              <a:srgbClr val="D6D6D6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91" name="Line"/>
          <p:cNvSpPr/>
          <p:nvPr/>
        </p:nvSpPr>
        <p:spPr>
          <a:xfrm>
            <a:off x="6442574" y="8429475"/>
            <a:ext cx="303468" cy="1"/>
          </a:xfrm>
          <a:prstGeom prst="line">
            <a:avLst/>
          </a:prstGeom>
          <a:ln w="25400">
            <a:solidFill>
              <a:srgbClr val="D6D6D6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92" name="Line"/>
          <p:cNvSpPr/>
          <p:nvPr/>
        </p:nvSpPr>
        <p:spPr>
          <a:xfrm>
            <a:off x="6442574" y="9117007"/>
            <a:ext cx="303468" cy="1"/>
          </a:xfrm>
          <a:prstGeom prst="line">
            <a:avLst/>
          </a:prstGeom>
          <a:ln w="25400">
            <a:solidFill>
              <a:srgbClr val="D6D6D6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6C5E440-B0ED-4884-8E72-D3DF9FB467FC}"/>
              </a:ext>
            </a:extLst>
          </p:cNvPr>
          <p:cNvSpPr/>
          <p:nvPr/>
        </p:nvSpPr>
        <p:spPr>
          <a:xfrm>
            <a:off x="6746042" y="399965"/>
            <a:ext cx="6084090" cy="1884276"/>
          </a:xfrm>
          <a:prstGeom prst="rect">
            <a:avLst/>
          </a:prstGeom>
          <a:noFill/>
          <a:ln w="41275" cap="flat">
            <a:solidFill>
              <a:srgbClr val="D97327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57" name="Rectangle">
            <a:extLst>
              <a:ext uri="{FF2B5EF4-FFF2-40B4-BE49-F238E27FC236}">
                <a16:creationId xmlns:a16="http://schemas.microsoft.com/office/drawing/2014/main" id="{7421F561-135F-4D27-9336-584288AD5A72}"/>
              </a:ext>
            </a:extLst>
          </p:cNvPr>
          <p:cNvSpPr/>
          <p:nvPr/>
        </p:nvSpPr>
        <p:spPr>
          <a:xfrm>
            <a:off x="2057400" y="552365"/>
            <a:ext cx="10964466" cy="1958712"/>
          </a:xfrm>
          <a:prstGeom prst="rect">
            <a:avLst/>
          </a:prstGeom>
          <a:ln w="25400" cap="rnd">
            <a:solidFill>
              <a:srgbClr val="C0C0C0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id="{D07883F9-A574-45CD-BB79-B7FA7DF2F160}"/>
              </a:ext>
            </a:extLst>
          </p:cNvPr>
          <p:cNvSpPr/>
          <p:nvPr/>
        </p:nvSpPr>
        <p:spPr>
          <a:xfrm>
            <a:off x="6757461" y="2477841"/>
            <a:ext cx="6084090" cy="1884276"/>
          </a:xfrm>
          <a:prstGeom prst="rect">
            <a:avLst/>
          </a:prstGeom>
          <a:noFill/>
          <a:ln w="41275" cap="flat">
            <a:solidFill>
              <a:srgbClr val="D97327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60" name="Прямоугольник 59">
            <a:extLst>
              <a:ext uri="{FF2B5EF4-FFF2-40B4-BE49-F238E27FC236}">
                <a16:creationId xmlns:a16="http://schemas.microsoft.com/office/drawing/2014/main" id="{E487D258-F848-4915-9B60-D3AEB1700844}"/>
              </a:ext>
            </a:extLst>
          </p:cNvPr>
          <p:cNvSpPr/>
          <p:nvPr/>
        </p:nvSpPr>
        <p:spPr>
          <a:xfrm>
            <a:off x="6757461" y="4554590"/>
            <a:ext cx="6112006" cy="2469444"/>
          </a:xfrm>
          <a:prstGeom prst="rect">
            <a:avLst/>
          </a:prstGeom>
          <a:noFill/>
          <a:ln w="41275" cap="flat">
            <a:solidFill>
              <a:srgbClr val="D97327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id="{C87FA3F0-4698-4343-9F15-10A409908509}"/>
              </a:ext>
            </a:extLst>
          </p:cNvPr>
          <p:cNvSpPr/>
          <p:nvPr/>
        </p:nvSpPr>
        <p:spPr>
          <a:xfrm>
            <a:off x="6798781" y="7190537"/>
            <a:ext cx="6042770" cy="2477876"/>
          </a:xfrm>
          <a:prstGeom prst="rect">
            <a:avLst/>
          </a:prstGeom>
          <a:noFill/>
          <a:ln w="41275" cap="flat">
            <a:solidFill>
              <a:srgbClr val="D97327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Rectangle"/>
          <p:cNvSpPr/>
          <p:nvPr/>
        </p:nvSpPr>
        <p:spPr>
          <a:xfrm>
            <a:off x="3598660" y="4938103"/>
            <a:ext cx="5777352" cy="641034"/>
          </a:xfrm>
          <a:prstGeom prst="rect">
            <a:avLst/>
          </a:prstGeom>
          <a:solidFill>
            <a:srgbClr val="FFFFFF"/>
          </a:solidFill>
          <a:ln w="25400">
            <a:solidFill>
              <a:srgbClr val="C0C0C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16" name="Rectangle"/>
          <p:cNvSpPr/>
          <p:nvPr/>
        </p:nvSpPr>
        <p:spPr>
          <a:xfrm>
            <a:off x="2481060" y="8367317"/>
            <a:ext cx="8187202" cy="732161"/>
          </a:xfrm>
          <a:prstGeom prst="rect">
            <a:avLst/>
          </a:prstGeom>
          <a:solidFill>
            <a:srgbClr val="FFFFFF"/>
          </a:solidFill>
          <a:ln w="25400">
            <a:solidFill>
              <a:srgbClr val="C0C0C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dirty="0"/>
          </a:p>
        </p:txBody>
      </p:sp>
      <p:sp>
        <p:nvSpPr>
          <p:cNvPr id="217" name="Line"/>
          <p:cNvSpPr/>
          <p:nvPr/>
        </p:nvSpPr>
        <p:spPr>
          <a:xfrm flipH="1">
            <a:off x="10152494" y="4413860"/>
            <a:ext cx="1" cy="4068225"/>
          </a:xfrm>
          <a:prstGeom prst="line">
            <a:avLst/>
          </a:prstGeom>
          <a:ln w="63500">
            <a:solidFill>
              <a:srgbClr val="929292"/>
            </a:solidFill>
            <a:miter lim="400000"/>
            <a:tailEnd type="arrow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18" name="Line"/>
          <p:cNvSpPr/>
          <p:nvPr/>
        </p:nvSpPr>
        <p:spPr>
          <a:xfrm flipH="1">
            <a:off x="2802005" y="4413860"/>
            <a:ext cx="1" cy="4068226"/>
          </a:xfrm>
          <a:prstGeom prst="line">
            <a:avLst/>
          </a:prstGeom>
          <a:ln w="63500">
            <a:solidFill>
              <a:srgbClr val="929292"/>
            </a:solidFill>
            <a:miter lim="400000"/>
            <a:tailEnd type="arrow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19" name="Rectangle"/>
          <p:cNvSpPr/>
          <p:nvPr/>
        </p:nvSpPr>
        <p:spPr>
          <a:xfrm>
            <a:off x="3207342" y="5823039"/>
            <a:ext cx="6762268" cy="1206925"/>
          </a:xfrm>
          <a:prstGeom prst="rect">
            <a:avLst/>
          </a:prstGeom>
          <a:solidFill>
            <a:srgbClr val="FFFFFF"/>
          </a:solidFill>
          <a:ln w="25400" cap="rnd">
            <a:solidFill>
              <a:srgbClr val="C0C0C0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20" name="Rectangle"/>
          <p:cNvSpPr/>
          <p:nvPr/>
        </p:nvSpPr>
        <p:spPr>
          <a:xfrm>
            <a:off x="7684646" y="3759498"/>
            <a:ext cx="4421739" cy="777770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21" name="Rectangle"/>
          <p:cNvSpPr/>
          <p:nvPr/>
        </p:nvSpPr>
        <p:spPr>
          <a:xfrm>
            <a:off x="851156" y="3797174"/>
            <a:ext cx="4760145" cy="777770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22" name="Rectangle"/>
          <p:cNvSpPr/>
          <p:nvPr/>
        </p:nvSpPr>
        <p:spPr>
          <a:xfrm>
            <a:off x="8882141" y="1410335"/>
            <a:ext cx="3659793" cy="1679725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4">
                <a:hueOff val="-1081314"/>
                <a:satOff val="4338"/>
                <a:lumOff val="-8931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23" name="Rectangle"/>
          <p:cNvSpPr/>
          <p:nvPr/>
        </p:nvSpPr>
        <p:spPr>
          <a:xfrm>
            <a:off x="4323870" y="1410335"/>
            <a:ext cx="4257544" cy="1679725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4">
                <a:hueOff val="-1081314"/>
                <a:satOff val="4338"/>
                <a:lumOff val="-8931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24" name="Rectangle"/>
          <p:cNvSpPr/>
          <p:nvPr/>
        </p:nvSpPr>
        <p:spPr>
          <a:xfrm>
            <a:off x="462866" y="1410335"/>
            <a:ext cx="3560276" cy="1679725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4">
                <a:hueOff val="-1081314"/>
                <a:satOff val="4338"/>
                <a:lumOff val="-8931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25" name="Rectangle"/>
          <p:cNvSpPr/>
          <p:nvPr/>
        </p:nvSpPr>
        <p:spPr>
          <a:xfrm>
            <a:off x="2471354" y="5730710"/>
            <a:ext cx="8164374" cy="749053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4">
                <a:hueOff val="-1081314"/>
                <a:satOff val="4338"/>
                <a:lumOff val="-8931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26" name="Circle"/>
          <p:cNvSpPr/>
          <p:nvPr/>
        </p:nvSpPr>
        <p:spPr>
          <a:xfrm>
            <a:off x="560398" y="6322402"/>
            <a:ext cx="1270001" cy="1270001"/>
          </a:xfrm>
          <a:prstGeom prst="ellipse">
            <a:avLst/>
          </a:prstGeom>
          <a:solidFill>
            <a:schemeClr val="accent4">
              <a:hueOff val="-1081314"/>
              <a:satOff val="4338"/>
              <a:lumOff val="-8931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27" name="проектирование возможностей  ускорения"/>
          <p:cNvSpPr txBox="1"/>
          <p:nvPr/>
        </p:nvSpPr>
        <p:spPr>
          <a:xfrm>
            <a:off x="2401163" y="379070"/>
            <a:ext cx="820247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cap="all"/>
            </a:lvl1pPr>
          </a:lstStyle>
          <a:p>
            <a:r>
              <a:t>проектирование возможностей  ускорения </a:t>
            </a:r>
          </a:p>
        </p:txBody>
      </p:sp>
      <p:sp>
        <p:nvSpPr>
          <p:cNvPr id="228" name="Rectangle"/>
          <p:cNvSpPr/>
          <p:nvPr/>
        </p:nvSpPr>
        <p:spPr>
          <a:xfrm>
            <a:off x="304800" y="1054100"/>
            <a:ext cx="12395200" cy="8307586"/>
          </a:xfrm>
          <a:prstGeom prst="rect">
            <a:avLst/>
          </a:prstGeom>
          <a:ln w="38100" cap="rnd">
            <a:solidFill>
              <a:schemeClr val="accent4">
                <a:hueOff val="-1081314"/>
                <a:satOff val="4338"/>
                <a:lumOff val="-8931"/>
              </a:schemeClr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29" name="Сфера…"/>
          <p:cNvSpPr txBox="1"/>
          <p:nvPr/>
        </p:nvSpPr>
        <p:spPr>
          <a:xfrm>
            <a:off x="764896" y="6608328"/>
            <a:ext cx="932948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800">
                <a:solidFill>
                  <a:srgbClr val="FFFFFF"/>
                </a:solidFill>
              </a:defRPr>
            </a:pPr>
            <a:r>
              <a:rPr dirty="0">
                <a:solidFill>
                  <a:schemeClr val="tx1"/>
                </a:solidFill>
              </a:rPr>
              <a:t>Сфера </a:t>
            </a:r>
          </a:p>
          <a:p>
            <a:pPr>
              <a:defRPr sz="1800">
                <a:solidFill>
                  <a:srgbClr val="FFFFFF"/>
                </a:solidFill>
              </a:defRPr>
            </a:pPr>
            <a:r>
              <a:rPr dirty="0">
                <a:solidFill>
                  <a:schemeClr val="tx1"/>
                </a:solidFill>
              </a:rPr>
              <a:t>труда</a:t>
            </a:r>
          </a:p>
        </p:txBody>
      </p:sp>
      <p:sp>
        <p:nvSpPr>
          <p:cNvPr id="230" name="Индивидуальная траектория освоения образовательной программы"/>
          <p:cNvSpPr txBox="1"/>
          <p:nvPr/>
        </p:nvSpPr>
        <p:spPr>
          <a:xfrm>
            <a:off x="2401163" y="5736109"/>
            <a:ext cx="8032091" cy="6791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/>
            </a:lvl1pPr>
          </a:lstStyle>
          <a:p>
            <a:r>
              <a:rPr dirty="0" err="1"/>
              <a:t>Индивидуальная</a:t>
            </a:r>
            <a:r>
              <a:rPr dirty="0"/>
              <a:t> </a:t>
            </a:r>
            <a:r>
              <a:rPr dirty="0" err="1"/>
              <a:t>траектория</a:t>
            </a:r>
            <a:r>
              <a:rPr dirty="0"/>
              <a:t> </a:t>
            </a:r>
            <a:r>
              <a:rPr dirty="0" err="1"/>
              <a:t>освоения</a:t>
            </a:r>
            <a:r>
              <a:rPr dirty="0"/>
              <a:t> </a:t>
            </a:r>
            <a:r>
              <a:rPr dirty="0" err="1"/>
              <a:t>образовательной</a:t>
            </a:r>
            <a:r>
              <a:rPr dirty="0"/>
              <a:t> </a:t>
            </a:r>
            <a:r>
              <a:rPr dirty="0" err="1"/>
              <a:t>программы</a:t>
            </a:r>
            <a:endParaRPr dirty="0"/>
          </a:p>
        </p:txBody>
      </p:sp>
      <p:sp>
        <p:nvSpPr>
          <p:cNvPr id="231" name="Circle"/>
          <p:cNvSpPr/>
          <p:nvPr/>
        </p:nvSpPr>
        <p:spPr>
          <a:xfrm>
            <a:off x="426878" y="6220801"/>
            <a:ext cx="1473201" cy="1473201"/>
          </a:xfrm>
          <a:prstGeom prst="ellipse">
            <a:avLst/>
          </a:prstGeom>
          <a:ln w="25400" cap="rnd">
            <a:solidFill>
              <a:schemeClr val="accent4">
                <a:hueOff val="-1081314"/>
                <a:satOff val="4338"/>
                <a:lumOff val="-8931"/>
              </a:schemeClr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32" name="Circle"/>
          <p:cNvSpPr/>
          <p:nvPr/>
        </p:nvSpPr>
        <p:spPr>
          <a:xfrm>
            <a:off x="11217721" y="6426501"/>
            <a:ext cx="1270001" cy="1270001"/>
          </a:xfrm>
          <a:prstGeom prst="ellipse">
            <a:avLst/>
          </a:prstGeom>
          <a:solidFill>
            <a:schemeClr val="accent4">
              <a:hueOff val="-1081314"/>
              <a:satOff val="4338"/>
              <a:lumOff val="-8931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33" name="Сфера…"/>
          <p:cNvSpPr txBox="1"/>
          <p:nvPr/>
        </p:nvSpPr>
        <p:spPr>
          <a:xfrm>
            <a:off x="11368766" y="6845049"/>
            <a:ext cx="932948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800">
                <a:solidFill>
                  <a:srgbClr val="FFFFFF"/>
                </a:solidFill>
              </a:defRPr>
            </a:pPr>
            <a:r>
              <a:rPr dirty="0">
                <a:solidFill>
                  <a:schemeClr val="tx1"/>
                </a:solidFill>
              </a:rPr>
              <a:t>Сфера </a:t>
            </a:r>
          </a:p>
          <a:p>
            <a:pPr>
              <a:defRPr sz="1800">
                <a:solidFill>
                  <a:srgbClr val="FFFFFF"/>
                </a:solidFill>
              </a:defRPr>
            </a:pPr>
            <a:r>
              <a:rPr dirty="0">
                <a:solidFill>
                  <a:schemeClr val="tx1"/>
                </a:solidFill>
              </a:rPr>
              <a:t>труда</a:t>
            </a:r>
          </a:p>
        </p:txBody>
      </p:sp>
      <p:sp>
        <p:nvSpPr>
          <p:cNvPr id="234" name="Circle"/>
          <p:cNvSpPr/>
          <p:nvPr/>
        </p:nvSpPr>
        <p:spPr>
          <a:xfrm>
            <a:off x="11106550" y="6322402"/>
            <a:ext cx="1473201" cy="1473201"/>
          </a:xfrm>
          <a:prstGeom prst="ellipse">
            <a:avLst/>
          </a:prstGeom>
          <a:ln w="25400" cap="rnd">
            <a:solidFill>
              <a:schemeClr val="accent4">
                <a:hueOff val="-1081314"/>
                <a:satOff val="4338"/>
                <a:lumOff val="-8931"/>
              </a:schemeClr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35" name="Высшее образование по профилю…"/>
          <p:cNvSpPr txBox="1"/>
          <p:nvPr/>
        </p:nvSpPr>
        <p:spPr>
          <a:xfrm>
            <a:off x="3924096" y="8372778"/>
            <a:ext cx="5301130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600" b="0">
                <a:latin typeface="+mn-lt"/>
                <a:ea typeface="+mn-ea"/>
                <a:cs typeface="+mn-cs"/>
                <a:sym typeface="Helvetica Neue Medium"/>
              </a:defRPr>
            </a:pPr>
            <a:r>
              <a:rPr lang="ru-RU" sz="1800" dirty="0"/>
              <a:t>Подготовка кадров в системе ВО</a:t>
            </a:r>
            <a:r>
              <a:rPr sz="1800" dirty="0"/>
              <a:t> </a:t>
            </a:r>
            <a:r>
              <a:rPr lang="ru-RU" sz="1800" dirty="0"/>
              <a:t>(</a:t>
            </a:r>
            <a:r>
              <a:rPr sz="1800" dirty="0" err="1"/>
              <a:t>по</a:t>
            </a:r>
            <a:r>
              <a:rPr sz="1800" dirty="0"/>
              <a:t> </a:t>
            </a:r>
            <a:r>
              <a:rPr sz="1800" dirty="0" err="1"/>
              <a:t>профилю</a:t>
            </a:r>
            <a:r>
              <a:rPr lang="ru-RU" sz="1800" dirty="0"/>
              <a:t>)</a:t>
            </a:r>
            <a:r>
              <a:rPr sz="1800" dirty="0"/>
              <a:t> </a:t>
            </a:r>
          </a:p>
          <a:p>
            <a:pPr>
              <a:defRPr sz="1600" b="0"/>
            </a:pPr>
            <a:r>
              <a:rPr sz="1800" dirty="0"/>
              <a:t>(индивидуальная образовательная программа</a:t>
            </a:r>
            <a:r>
              <a:rPr dirty="0"/>
              <a:t>)</a:t>
            </a:r>
          </a:p>
        </p:txBody>
      </p:sp>
      <p:sp>
        <p:nvSpPr>
          <p:cNvPr id="236" name="Освоение части образовательной программы с применением электронного обучения, дистанционных технологий, использования времени самостоятельной работы"/>
          <p:cNvSpPr txBox="1"/>
          <p:nvPr/>
        </p:nvSpPr>
        <p:spPr>
          <a:xfrm>
            <a:off x="3736339" y="6747109"/>
            <a:ext cx="5761025" cy="1210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defTabSz="457200">
              <a:defRPr sz="1200" b="0" i="1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lang="ru-RU" sz="1800" u="sng" dirty="0"/>
              <a:t>Инструмент: </a:t>
            </a:r>
            <a:r>
              <a:rPr sz="1800" dirty="0" err="1"/>
              <a:t>Освоение</a:t>
            </a:r>
            <a:r>
              <a:rPr sz="1800" dirty="0"/>
              <a:t> части образовательной программы с применением электронного обучения, дистанционных технологий, использования времени самостоятельной работы  </a:t>
            </a:r>
          </a:p>
        </p:txBody>
      </p:sp>
      <p:sp>
        <p:nvSpPr>
          <p:cNvPr id="237" name="Дополнительное профессиональное образование…"/>
          <p:cNvSpPr txBox="1"/>
          <p:nvPr/>
        </p:nvSpPr>
        <p:spPr>
          <a:xfrm>
            <a:off x="3953598" y="4947822"/>
            <a:ext cx="5400517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57200">
              <a:defRPr sz="1600"/>
            </a:pPr>
            <a:r>
              <a:rPr dirty="0" err="1"/>
              <a:t>Дополнительное</a:t>
            </a:r>
            <a:r>
              <a:rPr dirty="0"/>
              <a:t> </a:t>
            </a:r>
            <a:r>
              <a:rPr dirty="0" err="1"/>
              <a:t>профессиональное</a:t>
            </a:r>
            <a:r>
              <a:rPr dirty="0"/>
              <a:t> </a:t>
            </a:r>
            <a:r>
              <a:rPr dirty="0" err="1"/>
              <a:t>образование</a:t>
            </a:r>
            <a:r>
              <a:rPr lang="ru-RU" dirty="0"/>
              <a:t>,</a:t>
            </a:r>
            <a:endParaRPr dirty="0"/>
          </a:p>
          <a:p>
            <a:pPr defTabSz="457200">
              <a:defRPr sz="1600"/>
            </a:pPr>
            <a:r>
              <a:rPr dirty="0"/>
              <a:t>Профессиональное обучение</a:t>
            </a:r>
            <a:endParaRPr b="0" dirty="0"/>
          </a:p>
        </p:txBody>
      </p:sp>
      <p:sp>
        <p:nvSpPr>
          <p:cNvPr id="238" name="Ускоренная подготовка рабочих/служащих…"/>
          <p:cNvSpPr txBox="1"/>
          <p:nvPr/>
        </p:nvSpPr>
        <p:spPr>
          <a:xfrm>
            <a:off x="1033944" y="3851480"/>
            <a:ext cx="4560543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defRPr sz="1300"/>
            </a:pPr>
            <a:r>
              <a:rPr sz="1600" dirty="0"/>
              <a:t>Ускоренная подготовка рабочих/служащих </a:t>
            </a:r>
          </a:p>
          <a:p>
            <a:pPr defTabSz="457200">
              <a:defRPr sz="1300"/>
            </a:pPr>
            <a:r>
              <a:rPr lang="ru-RU" sz="1400" b="0" dirty="0"/>
              <a:t>(индивидуальная образовательная программа)</a:t>
            </a:r>
            <a:endParaRPr sz="1400" b="0" dirty="0"/>
          </a:p>
        </p:txBody>
      </p:sp>
      <p:sp>
        <p:nvSpPr>
          <p:cNvPr id="239" name="Ускоренная подготовка…"/>
          <p:cNvSpPr txBox="1"/>
          <p:nvPr/>
        </p:nvSpPr>
        <p:spPr>
          <a:xfrm>
            <a:off x="7765459" y="3692017"/>
            <a:ext cx="4340926" cy="8104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defTabSz="457200">
              <a:defRPr sz="1300"/>
            </a:pPr>
            <a:r>
              <a:rPr sz="1600" dirty="0" err="1"/>
              <a:t>Ускоренная</a:t>
            </a:r>
            <a:r>
              <a:rPr sz="1600" dirty="0"/>
              <a:t> </a:t>
            </a:r>
            <a:r>
              <a:rPr sz="1600" dirty="0" err="1"/>
              <a:t>подготовка</a:t>
            </a:r>
            <a:r>
              <a:rPr sz="1600" dirty="0"/>
              <a:t> </a:t>
            </a:r>
          </a:p>
          <a:p>
            <a:pPr defTabSz="457200">
              <a:defRPr sz="1300"/>
            </a:pPr>
            <a:r>
              <a:rPr lang="ru-RU" sz="1600" dirty="0"/>
              <a:t>с</a:t>
            </a:r>
            <a:r>
              <a:rPr sz="1600" dirty="0" err="1"/>
              <a:t>пециалистов</a:t>
            </a:r>
            <a:r>
              <a:rPr sz="1600" dirty="0"/>
              <a:t> </a:t>
            </a:r>
            <a:r>
              <a:rPr sz="1600" dirty="0" err="1"/>
              <a:t>среднего</a:t>
            </a:r>
            <a:r>
              <a:rPr sz="1600" dirty="0"/>
              <a:t> </a:t>
            </a:r>
            <a:r>
              <a:rPr sz="1600" dirty="0" err="1"/>
              <a:t>звена</a:t>
            </a:r>
            <a:r>
              <a:rPr sz="1600" dirty="0"/>
              <a:t> </a:t>
            </a:r>
            <a:endParaRPr lang="ru-RU" sz="1600" dirty="0"/>
          </a:p>
          <a:p>
            <a:pPr defTabSz="457200">
              <a:defRPr sz="1300"/>
            </a:pPr>
            <a:r>
              <a:rPr lang="ru-RU" sz="1400" b="0" dirty="0"/>
              <a:t>(индивидуальная образовательная программа)</a:t>
            </a:r>
            <a:endParaRPr sz="1400" b="0" dirty="0"/>
          </a:p>
        </p:txBody>
      </p:sp>
      <p:sp>
        <p:nvSpPr>
          <p:cNvPr id="240" name="8-9 классы…"/>
          <p:cNvSpPr txBox="1"/>
          <p:nvPr/>
        </p:nvSpPr>
        <p:spPr>
          <a:xfrm>
            <a:off x="709997" y="1598510"/>
            <a:ext cx="3364704" cy="10874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57200">
              <a:defRPr sz="1400"/>
            </a:pPr>
            <a:r>
              <a:rPr sz="1600" dirty="0"/>
              <a:t>8-9 </a:t>
            </a:r>
            <a:r>
              <a:rPr sz="1600" dirty="0" err="1"/>
              <a:t>классы</a:t>
            </a:r>
            <a:r>
              <a:rPr sz="1600" dirty="0"/>
              <a:t> </a:t>
            </a:r>
          </a:p>
          <a:p>
            <a:pPr algn="l" defTabSz="457200">
              <a:defRPr sz="1400"/>
            </a:pPr>
            <a:r>
              <a:rPr sz="1600" dirty="0"/>
              <a:t>(</a:t>
            </a:r>
            <a:r>
              <a:rPr sz="1600" dirty="0" err="1"/>
              <a:t>предпрофильная</a:t>
            </a:r>
            <a:r>
              <a:rPr sz="1600" dirty="0"/>
              <a:t> </a:t>
            </a:r>
            <a:r>
              <a:rPr sz="1600" dirty="0" err="1"/>
              <a:t>подготовка</a:t>
            </a:r>
            <a:r>
              <a:rPr sz="1600" dirty="0"/>
              <a:t>)</a:t>
            </a:r>
          </a:p>
          <a:p>
            <a:pPr algn="l" defTabSz="457200">
              <a:defRPr sz="1400"/>
            </a:pPr>
            <a:endParaRPr sz="1600" dirty="0"/>
          </a:p>
          <a:p>
            <a:pPr algn="l" defTabSz="457200">
              <a:defRPr sz="1400" b="0">
                <a:latin typeface="+mn-lt"/>
                <a:ea typeface="+mn-ea"/>
                <a:cs typeface="+mn-cs"/>
                <a:sym typeface="Helvetica Neue Medium"/>
              </a:defRPr>
            </a:pPr>
            <a:r>
              <a:rPr sz="1600" dirty="0"/>
              <a:t>ООО + </a:t>
            </a:r>
            <a:r>
              <a:rPr sz="1600" dirty="0" err="1"/>
              <a:t>профессиональные</a:t>
            </a:r>
            <a:r>
              <a:rPr sz="1600" dirty="0"/>
              <a:t> </a:t>
            </a:r>
            <a:r>
              <a:rPr sz="1600" dirty="0" err="1"/>
              <a:t>пробы</a:t>
            </a:r>
            <a:endParaRPr sz="1600" dirty="0"/>
          </a:p>
        </p:txBody>
      </p:sp>
      <p:sp>
        <p:nvSpPr>
          <p:cNvPr id="241" name="10-11 классы (профильное обучение)…"/>
          <p:cNvSpPr txBox="1"/>
          <p:nvPr/>
        </p:nvSpPr>
        <p:spPr>
          <a:xfrm>
            <a:off x="4538632" y="1583350"/>
            <a:ext cx="4219104" cy="13336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57200">
              <a:defRPr sz="1400"/>
            </a:pPr>
            <a:r>
              <a:rPr sz="1600" dirty="0"/>
              <a:t>10-11 </a:t>
            </a:r>
            <a:r>
              <a:rPr sz="1600" dirty="0" err="1"/>
              <a:t>классы</a:t>
            </a:r>
            <a:r>
              <a:rPr sz="1600" dirty="0"/>
              <a:t> (</a:t>
            </a:r>
            <a:r>
              <a:rPr sz="1600" dirty="0" err="1"/>
              <a:t>профильное</a:t>
            </a:r>
            <a:r>
              <a:rPr sz="1600" dirty="0"/>
              <a:t> </a:t>
            </a:r>
            <a:r>
              <a:rPr sz="1600" dirty="0" err="1"/>
              <a:t>обучение</a:t>
            </a:r>
            <a:r>
              <a:rPr sz="1600" dirty="0"/>
              <a:t>)</a:t>
            </a:r>
          </a:p>
          <a:p>
            <a:pPr algn="l" defTabSz="457200">
              <a:defRPr sz="1400"/>
            </a:pPr>
            <a:endParaRPr sz="1600" dirty="0"/>
          </a:p>
          <a:p>
            <a:pPr marL="165100" indent="-165100" algn="l" defTabSz="457200">
              <a:buSzPct val="100000"/>
              <a:buChar char="✦"/>
              <a:defRPr sz="1400" b="0">
                <a:latin typeface="+mn-lt"/>
                <a:ea typeface="+mn-ea"/>
                <a:cs typeface="+mn-cs"/>
                <a:sym typeface="Helvetica Neue Medium"/>
              </a:defRPr>
            </a:pPr>
            <a:r>
              <a:rPr sz="1600" dirty="0"/>
              <a:t>СОО + </a:t>
            </a:r>
            <a:r>
              <a:rPr sz="1600" dirty="0" err="1"/>
              <a:t>профессиональная</a:t>
            </a:r>
            <a:r>
              <a:rPr sz="1600" dirty="0"/>
              <a:t> </a:t>
            </a:r>
            <a:r>
              <a:rPr sz="1600" dirty="0" err="1"/>
              <a:t>подготовка</a:t>
            </a:r>
            <a:r>
              <a:rPr sz="1600" dirty="0"/>
              <a:t> </a:t>
            </a:r>
          </a:p>
          <a:p>
            <a:pPr algn="l" defTabSz="457200">
              <a:defRPr sz="1400" b="0">
                <a:latin typeface="+mn-lt"/>
                <a:ea typeface="+mn-ea"/>
                <a:cs typeface="+mn-cs"/>
                <a:sym typeface="Helvetica Neue Medium"/>
              </a:defRPr>
            </a:pPr>
            <a:r>
              <a:rPr sz="1600" dirty="0" err="1"/>
              <a:t>или</a:t>
            </a:r>
            <a:r>
              <a:rPr sz="1600" dirty="0"/>
              <a:t> </a:t>
            </a:r>
            <a:r>
              <a:rPr sz="1600" dirty="0" err="1"/>
              <a:t>модули</a:t>
            </a:r>
            <a:r>
              <a:rPr sz="1600" dirty="0"/>
              <a:t> </a:t>
            </a:r>
            <a:r>
              <a:rPr sz="1600" dirty="0" err="1"/>
              <a:t>программ</a:t>
            </a:r>
            <a:r>
              <a:rPr sz="1600" dirty="0"/>
              <a:t> СПО</a:t>
            </a:r>
          </a:p>
          <a:p>
            <a:pPr marL="165100" indent="-165100" algn="l" defTabSz="457200">
              <a:buSzPct val="100000"/>
              <a:buChar char="✦"/>
              <a:defRPr sz="1400" b="0">
                <a:latin typeface="+mn-lt"/>
                <a:ea typeface="+mn-ea"/>
                <a:cs typeface="+mn-cs"/>
                <a:sym typeface="Helvetica Neue Medium"/>
              </a:defRPr>
            </a:pPr>
            <a:r>
              <a:rPr sz="1600" dirty="0" err="1"/>
              <a:t>Опережающее</a:t>
            </a:r>
            <a:r>
              <a:rPr sz="1600" dirty="0"/>
              <a:t> </a:t>
            </a:r>
            <a:r>
              <a:rPr sz="1600" dirty="0" err="1"/>
              <a:t>изучение</a:t>
            </a:r>
            <a:r>
              <a:rPr sz="1600" dirty="0"/>
              <a:t> </a:t>
            </a:r>
            <a:r>
              <a:rPr sz="1600" dirty="0" err="1"/>
              <a:t>дисциплин</a:t>
            </a:r>
            <a:r>
              <a:rPr sz="1600" dirty="0"/>
              <a:t> СПО</a:t>
            </a:r>
          </a:p>
        </p:txBody>
      </p:sp>
      <p:sp>
        <p:nvSpPr>
          <p:cNvPr id="242" name="Дополнительное образование в области технических знаний,…"/>
          <p:cNvSpPr txBox="1"/>
          <p:nvPr/>
        </p:nvSpPr>
        <p:spPr>
          <a:xfrm>
            <a:off x="9182581" y="1352288"/>
            <a:ext cx="2923804" cy="15799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defRPr sz="1400"/>
            </a:pPr>
            <a:r>
              <a:rPr sz="1600" dirty="0" err="1"/>
              <a:t>Дополнительное</a:t>
            </a:r>
            <a:r>
              <a:rPr sz="1600" dirty="0"/>
              <a:t> </a:t>
            </a:r>
            <a:r>
              <a:rPr sz="1600" dirty="0" err="1"/>
              <a:t>образование</a:t>
            </a:r>
            <a:r>
              <a:rPr sz="1600" dirty="0"/>
              <a:t> в </a:t>
            </a:r>
            <a:r>
              <a:rPr sz="1600" dirty="0" err="1"/>
              <a:t>области</a:t>
            </a:r>
            <a:r>
              <a:rPr sz="1600" dirty="0"/>
              <a:t> </a:t>
            </a:r>
            <a:r>
              <a:rPr sz="1600" dirty="0" err="1"/>
              <a:t>технических</a:t>
            </a:r>
            <a:r>
              <a:rPr sz="1600" dirty="0"/>
              <a:t> </a:t>
            </a:r>
            <a:r>
              <a:rPr sz="1600" dirty="0" err="1"/>
              <a:t>знаний</a:t>
            </a:r>
            <a:r>
              <a:rPr sz="1600" dirty="0"/>
              <a:t>, </a:t>
            </a:r>
          </a:p>
          <a:p>
            <a:pPr algn="l" defTabSz="457200">
              <a:defRPr sz="1400"/>
            </a:pPr>
            <a:r>
              <a:rPr sz="1600" dirty="0" err="1"/>
              <a:t>Творческие</a:t>
            </a:r>
            <a:r>
              <a:rPr sz="1600" dirty="0"/>
              <a:t> </a:t>
            </a:r>
            <a:r>
              <a:rPr sz="1600" dirty="0" err="1"/>
              <a:t>проектные</a:t>
            </a:r>
            <a:r>
              <a:rPr sz="1600" dirty="0"/>
              <a:t> </a:t>
            </a:r>
            <a:r>
              <a:rPr sz="1600" dirty="0" err="1"/>
              <a:t>лаборатории</a:t>
            </a:r>
            <a:r>
              <a:rPr sz="1600" dirty="0"/>
              <a:t>, HTTM</a:t>
            </a:r>
            <a:r>
              <a:rPr lang="ru-RU" sz="1600" dirty="0"/>
              <a:t>, молодежные движения</a:t>
            </a:r>
            <a:endParaRPr sz="1600" b="0" dirty="0"/>
          </a:p>
        </p:txBody>
      </p:sp>
      <p:sp>
        <p:nvSpPr>
          <p:cNvPr id="246" name="Rectangle"/>
          <p:cNvSpPr/>
          <p:nvPr/>
        </p:nvSpPr>
        <p:spPr>
          <a:xfrm>
            <a:off x="390817" y="3234437"/>
            <a:ext cx="12117238" cy="90670"/>
          </a:xfrm>
          <a:prstGeom prst="rect">
            <a:avLst/>
          </a:prstGeom>
          <a:solidFill>
            <a:schemeClr val="accent4">
              <a:hueOff val="-1081314"/>
              <a:satOff val="4338"/>
              <a:lumOff val="-8931"/>
            </a:schemeClr>
          </a:solidFill>
          <a:ln w="38100">
            <a:solidFill>
              <a:schemeClr val="accent4">
                <a:hueOff val="-1081314"/>
                <a:satOff val="4338"/>
                <a:lumOff val="-8931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47" name="Line"/>
          <p:cNvSpPr/>
          <p:nvPr/>
        </p:nvSpPr>
        <p:spPr>
          <a:xfrm>
            <a:off x="5807017" y="4133291"/>
            <a:ext cx="1694841" cy="1876"/>
          </a:xfrm>
          <a:prstGeom prst="line">
            <a:avLst/>
          </a:prstGeom>
          <a:ln w="63500">
            <a:solidFill>
              <a:srgbClr val="929292"/>
            </a:solidFill>
            <a:miter lim="400000"/>
            <a:tailEnd type="arrow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48" name="Line"/>
          <p:cNvSpPr/>
          <p:nvPr/>
        </p:nvSpPr>
        <p:spPr>
          <a:xfrm flipV="1">
            <a:off x="4132278" y="4456102"/>
            <a:ext cx="0" cy="450275"/>
          </a:xfrm>
          <a:prstGeom prst="line">
            <a:avLst/>
          </a:prstGeom>
          <a:ln w="63500">
            <a:solidFill>
              <a:srgbClr val="929292"/>
            </a:solidFill>
            <a:miter lim="400000"/>
            <a:tailEnd type="arrow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49" name="Line"/>
          <p:cNvSpPr/>
          <p:nvPr/>
        </p:nvSpPr>
        <p:spPr>
          <a:xfrm flipH="1" flipV="1">
            <a:off x="8912020" y="4413859"/>
            <a:ext cx="18095" cy="479701"/>
          </a:xfrm>
          <a:prstGeom prst="line">
            <a:avLst/>
          </a:prstGeom>
          <a:ln w="63500">
            <a:solidFill>
              <a:srgbClr val="929292"/>
            </a:solidFill>
            <a:miter lim="400000"/>
            <a:tailEnd type="arrow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50" name="Arrow 10"/>
          <p:cNvSpPr/>
          <p:nvPr/>
        </p:nvSpPr>
        <p:spPr>
          <a:xfrm>
            <a:off x="10366480" y="6785933"/>
            <a:ext cx="531089" cy="4318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745" y="0"/>
                </a:moveTo>
                <a:lnTo>
                  <a:pt x="7428" y="3887"/>
                </a:lnTo>
                <a:lnTo>
                  <a:pt x="12357" y="8319"/>
                </a:lnTo>
                <a:lnTo>
                  <a:pt x="0" y="8319"/>
                </a:lnTo>
                <a:lnTo>
                  <a:pt x="0" y="13287"/>
                </a:lnTo>
                <a:lnTo>
                  <a:pt x="12286" y="13287"/>
                </a:lnTo>
                <a:lnTo>
                  <a:pt x="7418" y="17725"/>
                </a:lnTo>
                <a:lnTo>
                  <a:pt x="9755" y="21600"/>
                </a:lnTo>
                <a:lnTo>
                  <a:pt x="21600" y="10803"/>
                </a:lnTo>
                <a:lnTo>
                  <a:pt x="9745" y="0"/>
                </a:lnTo>
                <a:close/>
              </a:path>
            </a:pathLst>
          </a:custGeom>
          <a:solidFill>
            <a:schemeClr val="bg2">
              <a:lumMod val="2500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51" name="Arrow 10"/>
          <p:cNvSpPr/>
          <p:nvPr/>
        </p:nvSpPr>
        <p:spPr>
          <a:xfrm rot="10800000">
            <a:off x="1924338" y="6741462"/>
            <a:ext cx="531089" cy="4318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745" y="0"/>
                </a:moveTo>
                <a:lnTo>
                  <a:pt x="7428" y="3887"/>
                </a:lnTo>
                <a:lnTo>
                  <a:pt x="12357" y="8319"/>
                </a:lnTo>
                <a:lnTo>
                  <a:pt x="0" y="8319"/>
                </a:lnTo>
                <a:lnTo>
                  <a:pt x="0" y="13287"/>
                </a:lnTo>
                <a:lnTo>
                  <a:pt x="12286" y="13287"/>
                </a:lnTo>
                <a:lnTo>
                  <a:pt x="7418" y="17725"/>
                </a:lnTo>
                <a:lnTo>
                  <a:pt x="9755" y="21600"/>
                </a:lnTo>
                <a:lnTo>
                  <a:pt x="21600" y="10803"/>
                </a:lnTo>
                <a:lnTo>
                  <a:pt x="9745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" name="Стрелка вправо 1"/>
          <p:cNvSpPr/>
          <p:nvPr/>
        </p:nvSpPr>
        <p:spPr>
          <a:xfrm rot="5400000">
            <a:off x="6139567" y="2356769"/>
            <a:ext cx="718730" cy="2107994"/>
          </a:xfrm>
          <a:prstGeom prst="rightArrow">
            <a:avLst/>
          </a:prstGeom>
          <a:solidFill>
            <a:schemeClr val="bg1"/>
          </a:solidFill>
          <a:ln w="92075" cmpd="sng">
            <a:solidFill>
              <a:srgbClr val="D97327"/>
            </a:solidFill>
            <a:round/>
            <a:tailEnd type="triangle" w="lg" len="lg"/>
          </a:ln>
        </p:spPr>
        <p:txBody>
          <a:bodyPr lIns="50800" tIns="50800" rIns="50800" bIns="50800" anchor="ctr"/>
          <a:lstStyle/>
          <a:p>
            <a:endParaRPr lang="ru-RU" sz="2200" b="0">
              <a:solidFill>
                <a:srgbClr val="FFFFFF"/>
              </a:solidFill>
              <a:latin typeface="+mn-lt"/>
              <a:ea typeface="+mn-ea"/>
              <a:cs typeface="+mn-cs"/>
              <a:sym typeface="Helvetica Neue Medium"/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4952" y="268288"/>
            <a:ext cx="11777308" cy="1331348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413" b="1" cap="all" dirty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Требования к РЕГЛАМЕНТАМ реализации программ Профессионального  Обучения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059271"/>
              </p:ext>
            </p:extLst>
          </p:nvPr>
        </p:nvGraphicFramePr>
        <p:xfrm>
          <a:off x="657596" y="2009282"/>
          <a:ext cx="12091901" cy="737361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4547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7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9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50100">
                <a:tc>
                  <a:txBody>
                    <a:bodyPr/>
                    <a:lstStyle/>
                    <a:p>
                      <a:r>
                        <a:rPr lang="ru-RU" sz="2600" b="1" dirty="0">
                          <a:solidFill>
                            <a:srgbClr val="002060"/>
                          </a:solidFill>
                        </a:rPr>
                        <a:t>Тип</a:t>
                      </a:r>
                      <a:r>
                        <a:rPr lang="ru-RU" sz="2600" b="1" baseline="0" dirty="0">
                          <a:solidFill>
                            <a:srgbClr val="002060"/>
                          </a:solidFill>
                        </a:rPr>
                        <a:t> программы</a:t>
                      </a:r>
                      <a:endParaRPr lang="ru-RU" sz="2600" b="1" dirty="0">
                        <a:solidFill>
                          <a:srgbClr val="002060"/>
                        </a:solidFill>
                      </a:endParaRPr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600" b="1" dirty="0">
                          <a:solidFill>
                            <a:srgbClr val="002060"/>
                          </a:solidFill>
                        </a:rPr>
                        <a:t>Срок освоения программы</a:t>
                      </a:r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b="1" dirty="0">
                          <a:solidFill>
                            <a:srgbClr val="002060"/>
                          </a:solidFill>
                        </a:rPr>
                        <a:t>Наименование</a:t>
                      </a:r>
                      <a:r>
                        <a:rPr lang="ru-RU" sz="2600" b="1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2600" b="1" dirty="0">
                          <a:solidFill>
                            <a:srgbClr val="002060"/>
                          </a:solidFill>
                        </a:rPr>
                        <a:t>выдаваемого</a:t>
                      </a:r>
                      <a:r>
                        <a:rPr lang="ru-RU" sz="2600" b="1" baseline="0" dirty="0">
                          <a:solidFill>
                            <a:srgbClr val="002060"/>
                          </a:solidFill>
                        </a:rPr>
                        <a:t> документам</a:t>
                      </a:r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33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b="1" dirty="0">
                          <a:solidFill>
                            <a:srgbClr val="AE5C1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Программа профессиональной подготовки (переподготовки)</a:t>
                      </a:r>
                      <a:r>
                        <a:rPr kumimoji="0" lang="ru-RU" sz="26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AE5C1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</a:rPr>
                        <a:t> по профессии рабочего (должности служащего)</a:t>
                      </a:r>
                      <a:endParaRPr kumimoji="0" lang="ru-RU" sz="2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E5C1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600" b="1" dirty="0"/>
                        <a:t>Требования отсутствуют</a:t>
                      </a:r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b="1" u="sng" dirty="0"/>
                        <a:t>Свидетельство о </a:t>
                      </a:r>
                      <a:r>
                        <a:rPr lang="ru-RU" sz="2600" b="1" dirty="0"/>
                        <a:t>профессии рабочего (должности служащего)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600" b="1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01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AE5C1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Программа повышения квалификации </a:t>
                      </a:r>
                      <a:r>
                        <a:rPr kumimoji="0" lang="ru-RU" sz="2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AE5C1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по профессии рабочего (должности служащего)</a:t>
                      </a:r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600" b="1" dirty="0"/>
                        <a:t>Требования отсутствуют</a:t>
                      </a:r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b="1" u="sng" dirty="0"/>
                        <a:t>Свидетельство</a:t>
                      </a:r>
                      <a:r>
                        <a:rPr lang="ru-RU" sz="2600" b="1" u="sng" baseline="0" dirty="0"/>
                        <a:t> </a:t>
                      </a:r>
                      <a:r>
                        <a:rPr lang="ru-RU" sz="2600" b="1" u="sng" dirty="0"/>
                        <a:t>о </a:t>
                      </a:r>
                      <a:r>
                        <a:rPr lang="ru-RU" sz="2600" b="1" dirty="0"/>
                        <a:t>повышении квалификации по профессии рабочего (должности служащего)</a:t>
                      </a:r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13910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4952" y="268288"/>
            <a:ext cx="11777308" cy="1331348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ru-RU" sz="3413" b="1" cap="all" dirty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Требования к РЕГЛАМЕНТАМ  реализации программ ДПО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5100325"/>
              </p:ext>
            </p:extLst>
          </p:nvPr>
        </p:nvGraphicFramePr>
        <p:xfrm>
          <a:off x="408924" y="1801092"/>
          <a:ext cx="12289364" cy="806518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8582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34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476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17145">
                <a:tc>
                  <a:txBody>
                    <a:bodyPr/>
                    <a:lstStyle/>
                    <a:p>
                      <a:r>
                        <a:rPr lang="ru-RU" sz="2600" b="1" dirty="0">
                          <a:solidFill>
                            <a:srgbClr val="002060"/>
                          </a:solidFill>
                        </a:rPr>
                        <a:t>Тип</a:t>
                      </a:r>
                      <a:r>
                        <a:rPr lang="ru-RU" sz="2600" b="1" baseline="0" dirty="0">
                          <a:solidFill>
                            <a:srgbClr val="002060"/>
                          </a:solidFill>
                        </a:rPr>
                        <a:t> программы</a:t>
                      </a:r>
                      <a:endParaRPr lang="ru-RU" sz="2600" b="1" dirty="0">
                        <a:solidFill>
                          <a:srgbClr val="002060"/>
                        </a:solidFill>
                      </a:endParaRPr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600" b="1" dirty="0">
                          <a:solidFill>
                            <a:srgbClr val="002060"/>
                          </a:solidFill>
                        </a:rPr>
                        <a:t>Срок освоения программы</a:t>
                      </a:r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b="1" dirty="0">
                          <a:solidFill>
                            <a:srgbClr val="002060"/>
                          </a:solidFill>
                        </a:rPr>
                        <a:t>Наименование</a:t>
                      </a:r>
                      <a:r>
                        <a:rPr lang="ru-RU" sz="2600" b="1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2600" b="1" dirty="0">
                          <a:solidFill>
                            <a:srgbClr val="002060"/>
                          </a:solidFill>
                        </a:rPr>
                        <a:t>выдаваемого</a:t>
                      </a:r>
                      <a:r>
                        <a:rPr lang="ru-RU" sz="2600" b="1" baseline="0" dirty="0">
                          <a:solidFill>
                            <a:srgbClr val="002060"/>
                          </a:solidFill>
                        </a:rPr>
                        <a:t> документам</a:t>
                      </a:r>
                      <a:endParaRPr lang="ru-RU" sz="2600" b="1" dirty="0">
                        <a:solidFill>
                          <a:srgbClr val="002060"/>
                        </a:solidFill>
                      </a:endParaRPr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60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b="1" dirty="0">
                          <a:solidFill>
                            <a:srgbClr val="AE5C1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Программа повышения квалификации </a:t>
                      </a:r>
                      <a:r>
                        <a:rPr kumimoji="0" lang="ru-RU" sz="26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AE5C1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</a:rPr>
                        <a:t>для специалистов </a:t>
                      </a:r>
                      <a:endParaRPr kumimoji="0" lang="ru-RU" sz="2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E5C1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600" b="1" dirty="0"/>
                        <a:t>От 16 часов</a:t>
                      </a:r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b="1" dirty="0"/>
                        <a:t>Удостоверение</a:t>
                      </a:r>
                      <a:r>
                        <a:rPr lang="ru-RU" sz="2600" b="1" baseline="0" dirty="0"/>
                        <a:t> </a:t>
                      </a:r>
                      <a:r>
                        <a:rPr lang="ru-RU" sz="2600" b="1" dirty="0"/>
                        <a:t>о повышении квалификации</a:t>
                      </a:r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09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b="1" dirty="0">
                          <a:solidFill>
                            <a:srgbClr val="AE5C1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Программа профессиональной переподготовки с освоением нового</a:t>
                      </a:r>
                      <a:r>
                        <a:rPr lang="ru-RU" sz="2600" b="1" baseline="0" dirty="0">
                          <a:solidFill>
                            <a:srgbClr val="AE5C1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вида профессиональной деятельности</a:t>
                      </a:r>
                      <a:endParaRPr kumimoji="0" lang="ru-RU" sz="2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E5C1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2600" b="1" dirty="0"/>
                        <a:t>От 250 часов</a:t>
                      </a:r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b="1" dirty="0"/>
                        <a:t>Диплом о профессиональной переподготовке</a:t>
                      </a:r>
                      <a:r>
                        <a:rPr lang="ru-RU" sz="2600" b="1" baseline="0" dirty="0"/>
                        <a:t> </a:t>
                      </a:r>
                      <a:r>
                        <a:rPr kumimoji="0" lang="ru-RU" sz="26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с освоением нового вида профессиональной деятельности</a:t>
                      </a:r>
                      <a:endParaRPr lang="ru-RU" sz="2600" b="1" dirty="0"/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110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b="1" dirty="0">
                          <a:solidFill>
                            <a:srgbClr val="AE5C1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Программа переподготовки с присвоением новой квалификации</a:t>
                      </a:r>
                      <a:endParaRPr kumimoji="0" lang="ru-RU" sz="2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E5C1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b="1" dirty="0"/>
                        <a:t>Диплом о профессиональной переподготовке</a:t>
                      </a:r>
                      <a:r>
                        <a:rPr lang="ru-RU" sz="2600" b="1" baseline="0" dirty="0"/>
                        <a:t> </a:t>
                      </a:r>
                      <a:r>
                        <a:rPr kumimoji="0" lang="ru-RU" sz="26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с присвоением новой квалификации по специальности </a:t>
                      </a:r>
                      <a:endParaRPr kumimoji="0" lang="ru-RU" sz="2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0048" marR="130048" marT="65024" marB="650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92299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24B522AC-1086-49ED-BFCA-9CDE47A7DA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184267"/>
              </p:ext>
            </p:extLst>
          </p:nvPr>
        </p:nvGraphicFramePr>
        <p:xfrm>
          <a:off x="394085" y="2092817"/>
          <a:ext cx="12332869" cy="7648320"/>
        </p:xfrm>
        <a:graphic>
          <a:graphicData uri="http://schemas.openxmlformats.org/drawingml/2006/table">
            <a:tbl>
              <a:tblPr firstRow="1" firstCol="1" bandRow="1"/>
              <a:tblGrid>
                <a:gridCol w="3058241">
                  <a:extLst>
                    <a:ext uri="{9D8B030D-6E8A-4147-A177-3AD203B41FA5}">
                      <a16:colId xmlns:a16="http://schemas.microsoft.com/office/drawing/2014/main" val="1853686349"/>
                    </a:ext>
                  </a:extLst>
                </a:gridCol>
                <a:gridCol w="2444620">
                  <a:extLst>
                    <a:ext uri="{9D8B030D-6E8A-4147-A177-3AD203B41FA5}">
                      <a16:colId xmlns:a16="http://schemas.microsoft.com/office/drawing/2014/main" val="2786916442"/>
                    </a:ext>
                  </a:extLst>
                </a:gridCol>
                <a:gridCol w="2423408">
                  <a:extLst>
                    <a:ext uri="{9D8B030D-6E8A-4147-A177-3AD203B41FA5}">
                      <a16:colId xmlns:a16="http://schemas.microsoft.com/office/drawing/2014/main" val="3681443172"/>
                    </a:ext>
                  </a:extLst>
                </a:gridCol>
                <a:gridCol w="2036876">
                  <a:extLst>
                    <a:ext uri="{9D8B030D-6E8A-4147-A177-3AD203B41FA5}">
                      <a16:colId xmlns:a16="http://schemas.microsoft.com/office/drawing/2014/main" val="800595160"/>
                    </a:ext>
                  </a:extLst>
                </a:gridCol>
                <a:gridCol w="2369724">
                  <a:extLst>
                    <a:ext uri="{9D8B030D-6E8A-4147-A177-3AD203B41FA5}">
                      <a16:colId xmlns:a16="http://schemas.microsoft.com/office/drawing/2014/main" val="3571887126"/>
                    </a:ext>
                  </a:extLst>
                </a:gridCol>
              </a:tblGrid>
              <a:tr h="27418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  <a:sym typeface="Helvetica Neue Light"/>
                        </a:rPr>
                        <a:t>Наименование колледжа</a:t>
                      </a:r>
                    </a:p>
                  </a:txBody>
                  <a:tcPr marL="53006" marR="53006" marT="96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i="1" kern="12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kern="12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Наименование </a:t>
                      </a:r>
                      <a:r>
                        <a:rPr lang="ru-RU" sz="2000" b="1" i="1" kern="1200" dirty="0" err="1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подпроекта</a:t>
                      </a:r>
                      <a:endParaRPr lang="ru-RU" sz="2000" b="1" i="1" kern="12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5348072"/>
                  </a:ext>
                </a:extLst>
              </a:tr>
              <a:tr h="5483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Профессии будущего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Ускоренное обучение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2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DigitalSkills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Английский Язык в СПО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3768783"/>
                  </a:ext>
                </a:extLst>
              </a:tr>
              <a:tr h="3669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КС № 54 им. </a:t>
                      </a:r>
                      <a:r>
                        <a:rPr lang="ru-RU" sz="1600" b="1" kern="1200" dirty="0" err="1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Вострухина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06" marR="53006" marT="96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732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732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732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73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4267163"/>
                  </a:ext>
                </a:extLst>
              </a:tr>
              <a:tr h="3669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КСТ им. Панова 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06" marR="53006" marT="96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732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732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73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879006"/>
                  </a:ext>
                </a:extLst>
              </a:tr>
              <a:tr h="442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ПК им.  Овчинникова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06" marR="53006" marT="96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732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732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732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73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039657"/>
                  </a:ext>
                </a:extLst>
              </a:tr>
              <a:tr h="388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ОК «Юго-Запад»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06" marR="53006" marT="96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732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732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732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9705023"/>
                  </a:ext>
                </a:extLst>
              </a:tr>
              <a:tr h="3669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КИГМ № 23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06" marR="53006" marT="96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732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732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0282434"/>
                  </a:ext>
                </a:extLst>
              </a:tr>
              <a:tr h="3669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МКУГБИТ Царицыно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06" marR="53006" marT="96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732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732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9217035"/>
                  </a:ext>
                </a:extLst>
              </a:tr>
              <a:tr h="3669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ПК 8 им. Павлова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06" marR="53006" marT="96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732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732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1166464"/>
                  </a:ext>
                </a:extLst>
              </a:tr>
              <a:tr h="3669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МОК им. Талалихина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06" marR="53006" marT="96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732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732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0446263"/>
                  </a:ext>
                </a:extLst>
              </a:tr>
              <a:tr h="3669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ПК 10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06" marR="53006" marT="96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732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732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8549147"/>
                  </a:ext>
                </a:extLst>
              </a:tr>
              <a:tr h="3669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МКАГ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06" marR="53006" marT="96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732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732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0951607"/>
                  </a:ext>
                </a:extLst>
              </a:tr>
              <a:tr h="4373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ОКГ «Столица»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06" marR="53006" marT="96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732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73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159034"/>
                  </a:ext>
                </a:extLst>
              </a:tr>
              <a:tr h="341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КП № 11</a:t>
                      </a:r>
                    </a:p>
                  </a:txBody>
                  <a:tcPr marL="53006" marR="53006" marT="96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732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732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73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153629"/>
                  </a:ext>
                </a:extLst>
              </a:tr>
              <a:tr h="341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КЖГТ</a:t>
                      </a:r>
                    </a:p>
                  </a:txBody>
                  <a:tcPr marL="53006" marR="53006" marT="96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732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73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316781"/>
                  </a:ext>
                </a:extLst>
              </a:tr>
              <a:tr h="341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МОК «Запад»</a:t>
                      </a:r>
                    </a:p>
                  </a:txBody>
                  <a:tcPr marL="53006" marR="53006" marT="96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732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73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006226"/>
                  </a:ext>
                </a:extLst>
              </a:tr>
              <a:tr h="341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ТСиТ</a:t>
                      </a:r>
                      <a:r>
                        <a:rPr lang="ru-RU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№ 29</a:t>
                      </a:r>
                    </a:p>
                  </a:txBody>
                  <a:tcPr marL="53006" marR="53006" marT="96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732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73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341596"/>
                  </a:ext>
                </a:extLst>
              </a:tr>
              <a:tr h="3883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ПК им. </a:t>
                      </a:r>
                      <a:r>
                        <a:rPr lang="ru-RU" sz="1600" b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Годовикова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06" marR="53006" marT="96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732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73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454017"/>
                  </a:ext>
                </a:extLst>
              </a:tr>
              <a:tr h="3414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КМБ № 4</a:t>
                      </a:r>
                    </a:p>
                  </a:txBody>
                  <a:tcPr marL="53006" marR="53006" marT="96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73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2344172"/>
                  </a:ext>
                </a:extLst>
              </a:tr>
            </a:tbl>
          </a:graphicData>
        </a:graphic>
      </p:graphicFrame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7F2A4CF1-E83B-465F-BC6A-E3F16372640B}"/>
              </a:ext>
            </a:extLst>
          </p:cNvPr>
          <p:cNvSpPr txBox="1">
            <a:spLocks/>
          </p:cNvSpPr>
          <p:nvPr/>
        </p:nvSpPr>
        <p:spPr bwMode="auto">
          <a:xfrm>
            <a:off x="394086" y="325779"/>
            <a:ext cx="12332869" cy="152168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009DD9"/>
            </a:solidFill>
            <a:prstDash val="soli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0048" tIns="65024" rIns="130048" bIns="65024" numCol="1" anchor="b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5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300460">
              <a:defRPr/>
            </a:pPr>
            <a:r>
              <a:rPr lang="ru-RU" sz="4000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rPr>
              <a:t>Участники проекта</a:t>
            </a:r>
          </a:p>
          <a:p>
            <a:pPr defTabSz="1300460">
              <a:defRPr/>
            </a:pPr>
            <a:r>
              <a:rPr lang="ru-RU" sz="4000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rPr>
              <a:t> «Эффективный учебный план»</a:t>
            </a:r>
          </a:p>
        </p:txBody>
      </p:sp>
    </p:spTree>
    <p:extLst>
      <p:ext uri="{BB962C8B-B14F-4D97-AF65-F5344CB8AC3E}">
        <p14:creationId xmlns:p14="http://schemas.microsoft.com/office/powerpoint/2010/main" val="30823702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240" y="395123"/>
            <a:ext cx="11704320" cy="104122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rgbClr val="AE5C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  <a:ea typeface="Helvetica Neue"/>
                <a:cs typeface="Helvetica Neue"/>
                <a:sym typeface="Helvetica Neue"/>
              </a:rPr>
              <a:t>Дорожная карта по внедрению проекта «Эффективный учебный план»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3355137"/>
              </p:ext>
            </p:extLst>
          </p:nvPr>
        </p:nvGraphicFramePr>
        <p:xfrm>
          <a:off x="482828" y="1630452"/>
          <a:ext cx="12349709" cy="7539580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1047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9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67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6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608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9 января 2018</a:t>
                      </a:r>
                      <a:endParaRPr lang="ru-RU" sz="17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271" marR="84271" marT="0" marB="0" anchor="ctr">
                    <a:solidFill>
                      <a:schemeClr val="bg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I</a:t>
                      </a:r>
                      <a:endParaRPr lang="ru-RU" sz="17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271" marR="84271" marT="0" marB="0" anchor="ctr">
                    <a:solidFill>
                      <a:schemeClr val="bg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" algn="l"/>
                          <a:tab pos="188595" algn="l"/>
                        </a:tabLst>
                      </a:pPr>
                      <a:r>
                        <a:rPr lang="ru-RU" sz="1700" dirty="0">
                          <a:effectLst/>
                        </a:rPr>
                        <a:t>Создана рабочая группа, в состав которой входят: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" algn="l"/>
                          <a:tab pos="188595" algn="l"/>
                        </a:tabLst>
                      </a:pPr>
                      <a:endParaRPr lang="ru-RU" sz="17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"/>
                        <a:tabLst>
                          <a:tab pos="21590" algn="l"/>
                          <a:tab pos="188595" algn="l"/>
                        </a:tabLst>
                      </a:pPr>
                      <a:r>
                        <a:rPr lang="ru-RU" sz="1700" dirty="0">
                          <a:effectLst/>
                        </a:rPr>
                        <a:t>Московский колледж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"/>
                        <a:tabLst>
                          <a:tab pos="21590" algn="l"/>
                          <a:tab pos="188595" algn="l"/>
                        </a:tabLst>
                      </a:pPr>
                      <a:r>
                        <a:rPr lang="ru-RU" sz="1700" dirty="0">
                          <a:effectLst/>
                        </a:rPr>
                        <a:t>Высокотехнологичные предприятия Москвы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"/>
                        <a:tabLst>
                          <a:tab pos="21590" algn="l"/>
                          <a:tab pos="188595" algn="l"/>
                        </a:tabLst>
                      </a:pPr>
                      <a:r>
                        <a:rPr lang="ru-RU" sz="1700" dirty="0">
                          <a:effectLst/>
                        </a:rPr>
                        <a:t>Предприятия-партнеры в области формирования Эффективного учебного плана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"/>
                        <a:tabLst>
                          <a:tab pos="21590" algn="l"/>
                          <a:tab pos="188595" algn="l"/>
                        </a:tabLst>
                      </a:pPr>
                      <a:r>
                        <a:rPr lang="ru-RU" sz="1700" dirty="0">
                          <a:effectLst/>
                        </a:rPr>
                        <a:t>Иные социальные партнеры колледжа</a:t>
                      </a:r>
                      <a:endParaRPr lang="ru-RU" sz="17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271" marR="84271" marT="0" marB="0">
                    <a:solidFill>
                      <a:schemeClr val="bg1">
                        <a:alpha val="14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 </a:t>
                      </a:r>
                      <a:endParaRPr lang="ru-RU" sz="17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271" marR="84271" marT="0" marB="0">
                    <a:solidFill>
                      <a:schemeClr val="bg1">
                        <a:alpha val="1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59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март 2018</a:t>
                      </a:r>
                      <a:endParaRPr lang="ru-RU" sz="17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271" marR="84271" marT="0" marB="0" anchor="ctr">
                    <a:solidFill>
                      <a:schemeClr val="bg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II</a:t>
                      </a:r>
                      <a:endParaRPr lang="ru-RU" sz="17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271" marR="84271" marT="0" marB="0" anchor="ctr">
                    <a:solidFill>
                      <a:schemeClr val="bg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" algn="l"/>
                          <a:tab pos="188595" algn="l"/>
                        </a:tabLst>
                      </a:pPr>
                      <a:r>
                        <a:rPr lang="ru-RU" sz="17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Определено понятие «Эффективный учебный  план» с учетом мнения рабочей группы и представителей Заказчика в лице Департамента образования города Москвы</a:t>
                      </a:r>
                    </a:p>
                  </a:txBody>
                  <a:tcPr marL="84271" marR="84271" marT="0" marB="0" anchor="ctr">
                    <a:solidFill>
                      <a:schemeClr val="bg1">
                        <a:alpha val="14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53" marR="59253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62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апрель 2018</a:t>
                      </a:r>
                      <a:endParaRPr lang="ru-RU" sz="17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271" marR="84271" marT="0" marB="0" anchor="ctr">
                    <a:solidFill>
                      <a:schemeClr val="bg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III</a:t>
                      </a:r>
                      <a:endParaRPr lang="ru-RU" sz="17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271" marR="84271" marT="0" marB="0" anchor="ctr">
                    <a:solidFill>
                      <a:schemeClr val="bg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" algn="l"/>
                          <a:tab pos="188595" algn="l"/>
                        </a:tabLst>
                      </a:pPr>
                      <a:r>
                        <a:rPr lang="ru-RU" sz="17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Определена структура повышения эффективности образовательного процесса на основе: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" algn="l"/>
                          <a:tab pos="188595" algn="l"/>
                        </a:tabLst>
                      </a:pPr>
                      <a:endParaRPr lang="ru-RU" sz="17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Neue Light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"/>
                        <a:tabLst>
                          <a:tab pos="-26035" algn="l"/>
                          <a:tab pos="63500" algn="l"/>
                          <a:tab pos="188595" algn="l"/>
                        </a:tabLst>
                      </a:pPr>
                      <a:r>
                        <a:rPr lang="ru-RU" sz="17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Сокращения срока освоения программы (до 1 года)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"/>
                        <a:tabLst>
                          <a:tab pos="-26035" algn="l"/>
                          <a:tab pos="63500" algn="l"/>
                          <a:tab pos="188595" algn="l"/>
                        </a:tabLst>
                      </a:pPr>
                      <a:r>
                        <a:rPr lang="ru-RU" sz="17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Создания унифицированных программ по циклам дисциплин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"/>
                        <a:tabLst>
                          <a:tab pos="-26035" algn="l"/>
                          <a:tab pos="63500" algn="l"/>
                          <a:tab pos="188595" algn="l"/>
                        </a:tabLst>
                      </a:pPr>
                      <a:r>
                        <a:rPr lang="ru-RU" sz="17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Разработки и внедрения новых </a:t>
                      </a:r>
                      <a:r>
                        <a:rPr lang="ru-RU" sz="1700" b="1" i="0" u="none" strike="noStrike" cap="none" spc="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DigitalSkills</a:t>
                      </a:r>
                      <a:r>
                        <a:rPr lang="ru-RU" sz="17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 и базовых компетенций цифровой экономики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"/>
                        <a:tabLst>
                          <a:tab pos="-26035" algn="l"/>
                          <a:tab pos="63500" algn="l"/>
                          <a:tab pos="188595" algn="l"/>
                        </a:tabLst>
                      </a:pPr>
                      <a:r>
                        <a:rPr lang="ru-RU" sz="17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Разработка и внедрение Профессий будущего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"/>
                        <a:tabLst>
                          <a:tab pos="-26035" algn="l"/>
                          <a:tab pos="63500" algn="l"/>
                          <a:tab pos="188595" algn="l"/>
                        </a:tabLst>
                      </a:pPr>
                      <a:r>
                        <a:rPr lang="ru-RU" sz="17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Формирование </a:t>
                      </a:r>
                      <a:r>
                        <a:rPr lang="ru-RU" sz="1700" b="1" i="0" u="none" strike="noStrike" cap="none" spc="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мультискиллс</a:t>
                      </a:r>
                      <a:r>
                        <a:rPr lang="ru-RU" sz="17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 и иных востребованных квалификаций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"/>
                        <a:tabLst>
                          <a:tab pos="-26035" algn="l"/>
                          <a:tab pos="63500" algn="l"/>
                          <a:tab pos="188595" algn="l"/>
                        </a:tabLst>
                      </a:pPr>
                      <a:r>
                        <a:rPr lang="ru-RU" sz="17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Разработка программ формирования  профессиональных компетенций в области иностранного языка</a:t>
                      </a:r>
                    </a:p>
                  </a:txBody>
                  <a:tcPr marL="84271" marR="84271" marT="0" marB="0" anchor="ctr">
                    <a:solidFill>
                      <a:schemeClr val="bg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 </a:t>
                      </a:r>
                      <a:endParaRPr lang="ru-RU" sz="17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271" marR="84271" marT="0" marB="0">
                    <a:solidFill>
                      <a:schemeClr val="bg1">
                        <a:alpha val="1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06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май 2018 </a:t>
                      </a:r>
                      <a:endParaRPr lang="ru-RU" sz="17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271" marR="84271" marT="0" marB="0" anchor="ctr">
                    <a:solidFill>
                      <a:schemeClr val="bg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IV</a:t>
                      </a:r>
                      <a:endParaRPr lang="ru-RU" sz="17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271" marR="84271" marT="0" marB="0" anchor="ctr">
                    <a:solidFill>
                      <a:schemeClr val="bg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" algn="l"/>
                          <a:tab pos="188595" algn="l"/>
                        </a:tabLst>
                      </a:pPr>
                      <a:r>
                        <a:rPr lang="ru-RU" sz="17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Определены и согласованы с Заказчиком колледжи-операторы проекта по формированию ЭУП</a:t>
                      </a:r>
                    </a:p>
                  </a:txBody>
                  <a:tcPr marL="84271" marR="84271" marT="0" marB="0" anchor="ctr">
                    <a:solidFill>
                      <a:schemeClr val="bg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 </a:t>
                      </a:r>
                      <a:endParaRPr lang="ru-RU" sz="17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271" marR="84271" marT="0" marB="0">
                    <a:solidFill>
                      <a:schemeClr val="bg1">
                        <a:alpha val="1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59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май 2018 </a:t>
                      </a:r>
                      <a:endParaRPr lang="ru-RU" sz="17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271" marR="84271" marT="0" marB="0" anchor="ctr">
                    <a:solidFill>
                      <a:schemeClr val="bg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V</a:t>
                      </a:r>
                      <a:endParaRPr lang="ru-RU" sz="17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271" marR="84271" marT="0" marB="0" anchor="ctr">
                    <a:solidFill>
                      <a:schemeClr val="bg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590" algn="l"/>
                          <a:tab pos="188595" algn="l"/>
                        </a:tabLst>
                      </a:pPr>
                      <a:r>
                        <a:rPr lang="ru-RU" sz="17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Определен и согласован с Заказчиком перечень профессий и специальностей для формирования проектов ЭУП</a:t>
                      </a:r>
                    </a:p>
                  </a:txBody>
                  <a:tcPr marL="84271" marR="84271" marT="0" marB="0" anchor="ctr">
                    <a:solidFill>
                      <a:schemeClr val="bg1"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 </a:t>
                      </a:r>
                      <a:endParaRPr lang="ru-RU" sz="17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271" marR="84271" marT="0" marB="0">
                    <a:solidFill>
                      <a:schemeClr val="bg1">
                        <a:alpha val="1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 flipV="1">
            <a:off x="327548" y="7601169"/>
            <a:ext cx="13721896" cy="919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0048" tIns="65024" rIns="130048" bIns="65024" numCol="1" anchor="ctr" anchorCtr="0" compatLnSpc="1">
            <a:prstTxWarp prst="textNoShape">
              <a:avLst/>
            </a:prstTxWarp>
            <a:spAutoFit/>
          </a:bodyPr>
          <a:lstStyle/>
          <a:p>
            <a:pPr algn="l" defTabSz="1300460" eaLnBrk="0" fontAlgn="base">
              <a:spcBef>
                <a:spcPct val="0"/>
              </a:spcBef>
              <a:spcAft>
                <a:spcPct val="0"/>
              </a:spcAft>
            </a:pPr>
            <a:br>
              <a:rPr lang="ru-RU" altLang="ru-RU" sz="2560" b="0" kern="1200">
                <a:solidFill>
                  <a:prstClr val="white"/>
                </a:solidFill>
                <a:latin typeface="Arial" panose="020B0604020202020204" pitchFamily="34" charset="0"/>
                <a:ea typeface="+mn-ea"/>
                <a:cs typeface="+mn-cs"/>
              </a:rPr>
            </a:br>
            <a:endParaRPr lang="ru-RU" altLang="ru-RU" sz="2560" b="0" kern="1200">
              <a:solidFill>
                <a:prstClr val="white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5392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Шаблон оформления «Светокопия»">
  <a:themeElements>
    <a:clrScheme name="Другая 15">
      <a:dk1>
        <a:srgbClr val="FF9900"/>
      </a:dk1>
      <a:lt1>
        <a:srgbClr val="FFFFFF"/>
      </a:lt1>
      <a:dk2>
        <a:srgbClr val="BF7200"/>
      </a:dk2>
      <a:lt2>
        <a:srgbClr val="FFCC66"/>
      </a:lt2>
      <a:accent1>
        <a:srgbClr val="FF9900"/>
      </a:accent1>
      <a:accent2>
        <a:srgbClr val="F3ECF9"/>
      </a:accent2>
      <a:accent3>
        <a:srgbClr val="AAAAB8"/>
      </a:accent3>
      <a:accent4>
        <a:srgbClr val="7030A0"/>
      </a:accent4>
      <a:accent5>
        <a:srgbClr val="FFCAAA"/>
      </a:accent5>
      <a:accent6>
        <a:srgbClr val="00003D"/>
      </a:accent6>
      <a:hlink>
        <a:srgbClr val="7F7F00"/>
      </a:hlink>
      <a:folHlink>
        <a:srgbClr val="FFAE0C"/>
      </a:folHlink>
    </a:clrScheme>
    <a:fontScheme name="Тема Office">
      <a:majorFont>
        <a:latin typeface="Tahoma"/>
        <a:ea typeface=""/>
        <a:cs typeface="Tahoma"/>
      </a:majorFont>
      <a:minorFont>
        <a:latin typeface="Tahoma"/>
        <a:ea typeface=""/>
        <a:cs typeface="Taho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40458C"/>
        </a:dk1>
        <a:lt1>
          <a:srgbClr val="FFFFFF"/>
        </a:lt1>
        <a:dk2>
          <a:srgbClr val="9900CC"/>
        </a:dk2>
        <a:lt2>
          <a:srgbClr val="1B285F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4D4D4D"/>
        </a:dk2>
        <a:lt2>
          <a:srgbClr val="333333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3D62"/>
        </a:dk1>
        <a:lt1>
          <a:srgbClr val="E3F0F9"/>
        </a:lt1>
        <a:dk2>
          <a:srgbClr val="006699"/>
        </a:dk2>
        <a:lt2>
          <a:srgbClr val="000000"/>
        </a:lt2>
        <a:accent1>
          <a:srgbClr val="9AC0EA"/>
        </a:accent1>
        <a:accent2>
          <a:srgbClr val="80C3C8"/>
        </a:accent2>
        <a:accent3>
          <a:srgbClr val="EFF6FB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D62"/>
        </a:dk1>
        <a:lt1>
          <a:srgbClr val="FFFFFF"/>
        </a:lt1>
        <a:dk2>
          <a:srgbClr val="006699"/>
        </a:dk2>
        <a:lt2>
          <a:srgbClr val="000000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3300"/>
        </a:dk1>
        <a:lt1>
          <a:srgbClr val="FFFFFF"/>
        </a:lt1>
        <a:dk2>
          <a:srgbClr val="663300"/>
        </a:dk2>
        <a:lt2>
          <a:srgbClr val="000000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Override1.xml><?xml version="1.0" encoding="utf-8"?>
<a:themeOverride xmlns:a="http://schemas.openxmlformats.org/drawingml/2006/main">
  <a:clrScheme name="Другая 15">
    <a:dk1>
      <a:srgbClr val="FF9900"/>
    </a:dk1>
    <a:lt1>
      <a:srgbClr val="FFFFFF"/>
    </a:lt1>
    <a:dk2>
      <a:srgbClr val="BF7200"/>
    </a:dk2>
    <a:lt2>
      <a:srgbClr val="FFCC66"/>
    </a:lt2>
    <a:accent1>
      <a:srgbClr val="FF9900"/>
    </a:accent1>
    <a:accent2>
      <a:srgbClr val="F3ECF9"/>
    </a:accent2>
    <a:accent3>
      <a:srgbClr val="AAAAB8"/>
    </a:accent3>
    <a:accent4>
      <a:srgbClr val="7030A0"/>
    </a:accent4>
    <a:accent5>
      <a:srgbClr val="FFCAAA"/>
    </a:accent5>
    <a:accent6>
      <a:srgbClr val="00003D"/>
    </a:accent6>
    <a:hlink>
      <a:srgbClr val="7F7F00"/>
    </a:hlink>
    <a:folHlink>
      <a:srgbClr val="FFAE0C"/>
    </a:folHlink>
  </a:clrScheme>
</a:themeOverride>
</file>

<file path=ppt/theme/themeOverride10.xml><?xml version="1.0" encoding="utf-8"?>
<a:themeOverride xmlns:a="http://schemas.openxmlformats.org/drawingml/2006/main">
  <a:clrScheme name="Другая 15">
    <a:dk1>
      <a:srgbClr val="FF9900"/>
    </a:dk1>
    <a:lt1>
      <a:srgbClr val="FFFFFF"/>
    </a:lt1>
    <a:dk2>
      <a:srgbClr val="BF7200"/>
    </a:dk2>
    <a:lt2>
      <a:srgbClr val="FFCC66"/>
    </a:lt2>
    <a:accent1>
      <a:srgbClr val="FF9900"/>
    </a:accent1>
    <a:accent2>
      <a:srgbClr val="F3ECF9"/>
    </a:accent2>
    <a:accent3>
      <a:srgbClr val="AAAAB8"/>
    </a:accent3>
    <a:accent4>
      <a:srgbClr val="7030A0"/>
    </a:accent4>
    <a:accent5>
      <a:srgbClr val="FFCAAA"/>
    </a:accent5>
    <a:accent6>
      <a:srgbClr val="00003D"/>
    </a:accent6>
    <a:hlink>
      <a:srgbClr val="7F7F00"/>
    </a:hlink>
    <a:folHlink>
      <a:srgbClr val="FFAE0C"/>
    </a:folHlink>
  </a:clrScheme>
</a:themeOverride>
</file>

<file path=ppt/theme/themeOverride2.xml><?xml version="1.0" encoding="utf-8"?>
<a:themeOverride xmlns:a="http://schemas.openxmlformats.org/drawingml/2006/main">
  <a:clrScheme name="White">
    <a:dk1>
      <a:srgbClr val="000000"/>
    </a:dk1>
    <a:lt1>
      <a:srgbClr val="FFFFFF"/>
    </a:lt1>
    <a:dk2>
      <a:srgbClr val="5E5E5E"/>
    </a:dk2>
    <a:lt2>
      <a:srgbClr val="D6D5D5"/>
    </a:lt2>
    <a:accent1>
      <a:srgbClr val="00A2FF"/>
    </a:accent1>
    <a:accent2>
      <a:srgbClr val="16E7CF"/>
    </a:accent2>
    <a:accent3>
      <a:srgbClr val="61D836"/>
    </a:accent3>
    <a:accent4>
      <a:srgbClr val="FAE232"/>
    </a:accent4>
    <a:accent5>
      <a:srgbClr val="FF644E"/>
    </a:accent5>
    <a:accent6>
      <a:srgbClr val="EF5FA7"/>
    </a:accent6>
    <a:hlink>
      <a:srgbClr val="0000FF"/>
    </a:hlink>
    <a:folHlink>
      <a:srgbClr val="FF00FF"/>
    </a:folHlink>
  </a:clrScheme>
</a:themeOverride>
</file>

<file path=ppt/theme/themeOverride3.xml><?xml version="1.0" encoding="utf-8"?>
<a:themeOverride xmlns:a="http://schemas.openxmlformats.org/drawingml/2006/main">
  <a:clrScheme name="White">
    <a:dk1>
      <a:srgbClr val="000000"/>
    </a:dk1>
    <a:lt1>
      <a:srgbClr val="FFFFFF"/>
    </a:lt1>
    <a:dk2>
      <a:srgbClr val="5E5E5E"/>
    </a:dk2>
    <a:lt2>
      <a:srgbClr val="D6D5D5"/>
    </a:lt2>
    <a:accent1>
      <a:srgbClr val="00A2FF"/>
    </a:accent1>
    <a:accent2>
      <a:srgbClr val="16E7CF"/>
    </a:accent2>
    <a:accent3>
      <a:srgbClr val="61D836"/>
    </a:accent3>
    <a:accent4>
      <a:srgbClr val="FAE232"/>
    </a:accent4>
    <a:accent5>
      <a:srgbClr val="FF644E"/>
    </a:accent5>
    <a:accent6>
      <a:srgbClr val="EF5FA7"/>
    </a:accent6>
    <a:hlink>
      <a:srgbClr val="0000FF"/>
    </a:hlink>
    <a:folHlink>
      <a:srgbClr val="FF00FF"/>
    </a:folHlink>
  </a:clrScheme>
</a:themeOverride>
</file>

<file path=ppt/theme/themeOverride4.xml><?xml version="1.0" encoding="utf-8"?>
<a:themeOverride xmlns:a="http://schemas.openxmlformats.org/drawingml/2006/main">
  <a:clrScheme name="White">
    <a:dk1>
      <a:srgbClr val="000000"/>
    </a:dk1>
    <a:lt1>
      <a:srgbClr val="FFFFFF"/>
    </a:lt1>
    <a:dk2>
      <a:srgbClr val="5E5E5E"/>
    </a:dk2>
    <a:lt2>
      <a:srgbClr val="D6D5D5"/>
    </a:lt2>
    <a:accent1>
      <a:srgbClr val="00A2FF"/>
    </a:accent1>
    <a:accent2>
      <a:srgbClr val="16E7CF"/>
    </a:accent2>
    <a:accent3>
      <a:srgbClr val="61D836"/>
    </a:accent3>
    <a:accent4>
      <a:srgbClr val="FAE232"/>
    </a:accent4>
    <a:accent5>
      <a:srgbClr val="FF644E"/>
    </a:accent5>
    <a:accent6>
      <a:srgbClr val="EF5FA7"/>
    </a:accent6>
    <a:hlink>
      <a:srgbClr val="0000FF"/>
    </a:hlink>
    <a:folHlink>
      <a:srgbClr val="FF00FF"/>
    </a:folHlink>
  </a:clrScheme>
</a:themeOverride>
</file>

<file path=ppt/theme/themeOverride5.xml><?xml version="1.0" encoding="utf-8"?>
<a:themeOverride xmlns:a="http://schemas.openxmlformats.org/drawingml/2006/main">
  <a:clrScheme name="White">
    <a:dk1>
      <a:srgbClr val="000000"/>
    </a:dk1>
    <a:lt1>
      <a:srgbClr val="FFFFFF"/>
    </a:lt1>
    <a:dk2>
      <a:srgbClr val="5E5E5E"/>
    </a:dk2>
    <a:lt2>
      <a:srgbClr val="D6D5D5"/>
    </a:lt2>
    <a:accent1>
      <a:srgbClr val="00A2FF"/>
    </a:accent1>
    <a:accent2>
      <a:srgbClr val="16E7CF"/>
    </a:accent2>
    <a:accent3>
      <a:srgbClr val="61D836"/>
    </a:accent3>
    <a:accent4>
      <a:srgbClr val="FAE232"/>
    </a:accent4>
    <a:accent5>
      <a:srgbClr val="FF644E"/>
    </a:accent5>
    <a:accent6>
      <a:srgbClr val="EF5FA7"/>
    </a:accent6>
    <a:hlink>
      <a:srgbClr val="0000FF"/>
    </a:hlink>
    <a:folHlink>
      <a:srgbClr val="FF00FF"/>
    </a:folHlink>
  </a:clrScheme>
</a:themeOverride>
</file>

<file path=ppt/theme/themeOverride6.xml><?xml version="1.0" encoding="utf-8"?>
<a:themeOverride xmlns:a="http://schemas.openxmlformats.org/drawingml/2006/main">
  <a:clrScheme name="White">
    <a:dk1>
      <a:srgbClr val="000000"/>
    </a:dk1>
    <a:lt1>
      <a:srgbClr val="FFFFFF"/>
    </a:lt1>
    <a:dk2>
      <a:srgbClr val="5E5E5E"/>
    </a:dk2>
    <a:lt2>
      <a:srgbClr val="D6D5D5"/>
    </a:lt2>
    <a:accent1>
      <a:srgbClr val="00A2FF"/>
    </a:accent1>
    <a:accent2>
      <a:srgbClr val="16E7CF"/>
    </a:accent2>
    <a:accent3>
      <a:srgbClr val="61D836"/>
    </a:accent3>
    <a:accent4>
      <a:srgbClr val="FAE232"/>
    </a:accent4>
    <a:accent5>
      <a:srgbClr val="FF644E"/>
    </a:accent5>
    <a:accent6>
      <a:srgbClr val="EF5FA7"/>
    </a:accent6>
    <a:hlink>
      <a:srgbClr val="0000FF"/>
    </a:hlink>
    <a:folHlink>
      <a:srgbClr val="FF00FF"/>
    </a:folHlink>
  </a:clrScheme>
</a:themeOverride>
</file>

<file path=ppt/theme/themeOverride7.xml><?xml version="1.0" encoding="utf-8"?>
<a:themeOverride xmlns:a="http://schemas.openxmlformats.org/drawingml/2006/main">
  <a:clrScheme name="White">
    <a:dk1>
      <a:srgbClr val="000000"/>
    </a:dk1>
    <a:lt1>
      <a:srgbClr val="FFFFFF"/>
    </a:lt1>
    <a:dk2>
      <a:srgbClr val="5E5E5E"/>
    </a:dk2>
    <a:lt2>
      <a:srgbClr val="D6D5D5"/>
    </a:lt2>
    <a:accent1>
      <a:srgbClr val="00A2FF"/>
    </a:accent1>
    <a:accent2>
      <a:srgbClr val="16E7CF"/>
    </a:accent2>
    <a:accent3>
      <a:srgbClr val="61D836"/>
    </a:accent3>
    <a:accent4>
      <a:srgbClr val="FAE232"/>
    </a:accent4>
    <a:accent5>
      <a:srgbClr val="FF644E"/>
    </a:accent5>
    <a:accent6>
      <a:srgbClr val="EF5FA7"/>
    </a:accent6>
    <a:hlink>
      <a:srgbClr val="0000FF"/>
    </a:hlink>
    <a:folHlink>
      <a:srgbClr val="FF00FF"/>
    </a:folHlink>
  </a:clrScheme>
</a:themeOverride>
</file>

<file path=ppt/theme/themeOverride8.xml><?xml version="1.0" encoding="utf-8"?>
<a:themeOverride xmlns:a="http://schemas.openxmlformats.org/drawingml/2006/main">
  <a:clrScheme name="White">
    <a:dk1>
      <a:srgbClr val="000000"/>
    </a:dk1>
    <a:lt1>
      <a:srgbClr val="FFFFFF"/>
    </a:lt1>
    <a:dk2>
      <a:srgbClr val="5E5E5E"/>
    </a:dk2>
    <a:lt2>
      <a:srgbClr val="D6D5D5"/>
    </a:lt2>
    <a:accent1>
      <a:srgbClr val="00A2FF"/>
    </a:accent1>
    <a:accent2>
      <a:srgbClr val="16E7CF"/>
    </a:accent2>
    <a:accent3>
      <a:srgbClr val="61D836"/>
    </a:accent3>
    <a:accent4>
      <a:srgbClr val="FAE232"/>
    </a:accent4>
    <a:accent5>
      <a:srgbClr val="FF644E"/>
    </a:accent5>
    <a:accent6>
      <a:srgbClr val="EF5FA7"/>
    </a:accent6>
    <a:hlink>
      <a:srgbClr val="0000FF"/>
    </a:hlink>
    <a:folHlink>
      <a:srgbClr val="FF00FF"/>
    </a:folHlink>
  </a:clrScheme>
</a:themeOverride>
</file>

<file path=ppt/theme/themeOverride9.xml><?xml version="1.0" encoding="utf-8"?>
<a:themeOverride xmlns:a="http://schemas.openxmlformats.org/drawingml/2006/main">
  <a:clrScheme name="Другая 15">
    <a:dk1>
      <a:srgbClr val="FF9900"/>
    </a:dk1>
    <a:lt1>
      <a:srgbClr val="FFFFFF"/>
    </a:lt1>
    <a:dk2>
      <a:srgbClr val="BF7200"/>
    </a:dk2>
    <a:lt2>
      <a:srgbClr val="FFCC66"/>
    </a:lt2>
    <a:accent1>
      <a:srgbClr val="FF9900"/>
    </a:accent1>
    <a:accent2>
      <a:srgbClr val="F3ECF9"/>
    </a:accent2>
    <a:accent3>
      <a:srgbClr val="AAAAB8"/>
    </a:accent3>
    <a:accent4>
      <a:srgbClr val="7030A0"/>
    </a:accent4>
    <a:accent5>
      <a:srgbClr val="FFCAAA"/>
    </a:accent5>
    <a:accent6>
      <a:srgbClr val="00003D"/>
    </a:accent6>
    <a:hlink>
      <a:srgbClr val="7F7F00"/>
    </a:hlink>
    <a:folHlink>
      <a:srgbClr val="FFAE0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</TotalTime>
  <Words>1083</Words>
  <Application>Microsoft Office PowerPoint</Application>
  <PresentationFormat>Произвольный</PresentationFormat>
  <Paragraphs>295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9" baseType="lpstr">
      <vt:lpstr>Arial</vt:lpstr>
      <vt:lpstr>Calibri</vt:lpstr>
      <vt:lpstr>Comic Sans MS</vt:lpstr>
      <vt:lpstr>Helvetica Light</vt:lpstr>
      <vt:lpstr>Helvetica Neue</vt:lpstr>
      <vt:lpstr>Helvetica Neue Light</vt:lpstr>
      <vt:lpstr>Helvetica Neue Medium</vt:lpstr>
      <vt:lpstr>Helvetica Neue Thin</vt:lpstr>
      <vt:lpstr>Symbol</vt:lpstr>
      <vt:lpstr>Tahoma</vt:lpstr>
      <vt:lpstr>Times</vt:lpstr>
      <vt:lpstr>Times New Roman</vt:lpstr>
      <vt:lpstr>Wingdings</vt:lpstr>
      <vt:lpstr>White</vt:lpstr>
      <vt:lpstr>Шаблон оформления «Светокопия»</vt:lpstr>
      <vt:lpstr>Внедрение эффективного учебного плана в системе СПО</vt:lpstr>
      <vt:lpstr>Презентация PowerPoint</vt:lpstr>
      <vt:lpstr>Презентация PowerPoint</vt:lpstr>
      <vt:lpstr>Презентация PowerPoint</vt:lpstr>
      <vt:lpstr>Презентация PowerPoint</vt:lpstr>
      <vt:lpstr>Требования к РЕГЛАМЕНТАМ реализации программ Профессионального  Обучения</vt:lpstr>
      <vt:lpstr>Требования к РЕГЛАМЕНТАМ  реализации программ ДПО</vt:lpstr>
      <vt:lpstr>Презентация PowerPoint</vt:lpstr>
      <vt:lpstr>Дорожная карта по внедрению проекта «Эффективный учебный план»</vt:lpstr>
      <vt:lpstr>Дорожная карта по внедрению проекта «Эффективный учебный план»</vt:lpstr>
      <vt:lpstr>Дорожная карта по внедрению проекта «Эффективный учебный план»</vt:lpstr>
      <vt:lpstr>Основные регламенты</vt:lpstr>
      <vt:lpstr>Центр опережающей профессиональной подготовки</vt:lpstr>
      <vt:lpstr>Благодарим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направления  модернизации программ развития профессионального образования  субъектов Российской Федерации</dc:title>
  <dc:creator>User</dc:creator>
  <cp:lastModifiedBy>ЦРПО</cp:lastModifiedBy>
  <cp:revision>30</cp:revision>
  <cp:lastPrinted>2018-07-19T16:49:16Z</cp:lastPrinted>
  <dcterms:modified xsi:type="dcterms:W3CDTF">2018-08-27T21:18:57Z</dcterms:modified>
</cp:coreProperties>
</file>