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8" r:id="rId3"/>
    <p:sldId id="261" r:id="rId4"/>
    <p:sldId id="269" r:id="rId5"/>
    <p:sldId id="270" r:id="rId6"/>
    <p:sldId id="265" r:id="rId7"/>
    <p:sldId id="266" r:id="rId8"/>
    <p:sldId id="267" r:id="rId9"/>
    <p:sldId id="262" r:id="rId10"/>
    <p:sldId id="268" r:id="rId11"/>
    <p:sldId id="264" r:id="rId12"/>
  </p:sldIdLst>
  <p:sldSz cx="7556500" cy="5334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1pPr>
    <a:lvl2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2pPr>
    <a:lvl3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3pPr>
    <a:lvl4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4pPr>
    <a:lvl5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5pPr>
    <a:lvl6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6pPr>
    <a:lvl7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7pPr>
    <a:lvl8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8pPr>
    <a:lvl9pPr marL="0" marR="0" indent="0" algn="l" defTabSz="9144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  <a:latin typeface="Trebuchet MS"/>
        <a:ea typeface="Trebuchet MS"/>
        <a:cs typeface="Trebuchet MS"/>
        <a:sym typeface="Trebuchet MS"/>
      </a:defRPr>
    </a:lvl9pPr>
  </p:defaultTextStyle>
  <p:extLst>
    <p:ext uri="{EFAFB233-063F-42B5-8137-9DF3F51BA10A}">
      <p15:sldGuideLst xmlns:p15="http://schemas.microsoft.com/office/powerpoint/2012/main">
        <p15:guide id="1" orient="horz" pos="1680">
          <p15:clr>
            <a:srgbClr val="A4A3A4"/>
          </p15:clr>
        </p15:guide>
        <p15:guide id="2" pos="23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10A12"/>
    <a:srgbClr val="E6E6E6"/>
    <a:srgbClr val="33B433"/>
    <a:srgbClr val="929396"/>
    <a:srgbClr val="4EAA29"/>
    <a:srgbClr val="0C178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D2E8"/>
          </a:solidFill>
        </a:fill>
      </a:tcStyle>
    </a:wholeTbl>
    <a:band2H>
      <a:tcTxStyle/>
      <a:tcStyle>
        <a:tcBdr/>
        <a:fill>
          <a:solidFill>
            <a:srgbClr val="E6EAF4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F2E7CB"/>
          </a:solidFill>
        </a:fill>
      </a:tcStyle>
    </a:wholeTbl>
    <a:band2H>
      <a:tcTxStyle/>
      <a:tcStyle>
        <a:tcBdr/>
        <a:fill>
          <a:solidFill>
            <a:srgbClr val="F8F4E7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5CDDE"/>
          </a:solidFill>
        </a:fill>
      </a:tcStyle>
    </a:wholeTbl>
    <a:band2H>
      <a:tcTxStyle/>
      <a:tcStyle>
        <a:tcBdr/>
        <a:fill>
          <a:solidFill>
            <a:srgbClr val="EBE8E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/>
      <a:tcStyle>
        <a:tcBdr/>
        <a:fill>
          <a:solidFill>
            <a:srgbClr val="E6E6E6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/>
      <a:tcStyle>
        <a:tcBdr/>
        <a:fill>
          <a:solidFill>
            <a:srgbClr val="FFFFFF"/>
          </a:solidFill>
        </a:fill>
      </a:tcStyle>
    </a:band2H>
    <a:firstCol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>
          <a:latin typeface="Trebuchet MS"/>
          <a:ea typeface="Trebuchet MS"/>
          <a:cs typeface="Trebuchet MS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90" d="100"/>
          <a:sy n="90" d="100"/>
        </p:scale>
        <p:origin x="1260" y="84"/>
      </p:cViewPr>
      <p:guideLst>
        <p:guide orient="horz" pos="1680"/>
        <p:guide pos="23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Shape 79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80" name="Shape 80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533046635"/>
      </p:ext>
    </p:extLst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defRPr sz="2200">
        <a:latin typeface="+mn-lt"/>
        <a:ea typeface="+mn-ea"/>
        <a:cs typeface="+mn-cs"/>
        <a:sym typeface="Lucida Grande"/>
      </a:defRPr>
    </a:lvl1pPr>
    <a:lvl2pPr indent="228600" defTabSz="457200" latinLnBrk="0">
      <a:defRPr sz="2200">
        <a:latin typeface="+mn-lt"/>
        <a:ea typeface="+mn-ea"/>
        <a:cs typeface="+mn-cs"/>
        <a:sym typeface="Lucida Grande"/>
      </a:defRPr>
    </a:lvl2pPr>
    <a:lvl3pPr indent="457200" defTabSz="457200" latinLnBrk="0">
      <a:defRPr sz="2200">
        <a:latin typeface="+mn-lt"/>
        <a:ea typeface="+mn-ea"/>
        <a:cs typeface="+mn-cs"/>
        <a:sym typeface="Lucida Grande"/>
      </a:defRPr>
    </a:lvl3pPr>
    <a:lvl4pPr indent="685800" defTabSz="457200" latinLnBrk="0">
      <a:defRPr sz="2200">
        <a:latin typeface="+mn-lt"/>
        <a:ea typeface="+mn-ea"/>
        <a:cs typeface="+mn-cs"/>
        <a:sym typeface="Lucida Grande"/>
      </a:defRPr>
    </a:lvl4pPr>
    <a:lvl5pPr indent="914400" defTabSz="457200" latinLnBrk="0">
      <a:defRPr sz="2200">
        <a:latin typeface="+mn-lt"/>
        <a:ea typeface="+mn-ea"/>
        <a:cs typeface="+mn-cs"/>
        <a:sym typeface="Lucida Grande"/>
      </a:defRPr>
    </a:lvl5pPr>
    <a:lvl6pPr indent="1143000" defTabSz="457200" latinLnBrk="0">
      <a:defRPr sz="2200">
        <a:latin typeface="+mn-lt"/>
        <a:ea typeface="+mn-ea"/>
        <a:cs typeface="+mn-cs"/>
        <a:sym typeface="Lucida Grande"/>
      </a:defRPr>
    </a:lvl6pPr>
    <a:lvl7pPr indent="1371600" defTabSz="457200" latinLnBrk="0">
      <a:defRPr sz="2200">
        <a:latin typeface="+mn-lt"/>
        <a:ea typeface="+mn-ea"/>
        <a:cs typeface="+mn-cs"/>
        <a:sym typeface="Lucida Grande"/>
      </a:defRPr>
    </a:lvl7pPr>
    <a:lvl8pPr indent="1600200" defTabSz="457200" latinLnBrk="0">
      <a:defRPr sz="2200">
        <a:latin typeface="+mn-lt"/>
        <a:ea typeface="+mn-ea"/>
        <a:cs typeface="+mn-cs"/>
        <a:sym typeface="Lucida Grande"/>
      </a:defRPr>
    </a:lvl8pPr>
    <a:lvl9pPr indent="1828800" defTabSz="457200" latinLnBrk="0">
      <a:defRPr sz="2200">
        <a:latin typeface="+mn-lt"/>
        <a:ea typeface="+mn-ea"/>
        <a:cs typeface="+mn-cs"/>
        <a:sym typeface="Lucida Grand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Shape 11"/>
          <p:cNvSpPr>
            <a:spLocks noGrp="1"/>
          </p:cNvSpPr>
          <p:nvPr>
            <p:ph type="title"/>
          </p:nvPr>
        </p:nvSpPr>
        <p:spPr>
          <a:xfrm>
            <a:off x="567213" y="1653538"/>
            <a:ext cx="6428422" cy="1120143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12" name="Shape 12"/>
          <p:cNvSpPr>
            <a:spLocks noGrp="1"/>
          </p:cNvSpPr>
          <p:nvPr>
            <p:ph type="body" sz="quarter" idx="1"/>
          </p:nvPr>
        </p:nvSpPr>
        <p:spPr>
          <a:xfrm>
            <a:off x="1134426" y="2987038"/>
            <a:ext cx="5293998" cy="133350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hape 1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Shape 20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1" name="Shape 21"/>
          <p:cNvSpPr>
            <a:spLocks noGrp="1"/>
          </p:cNvSpPr>
          <p:nvPr>
            <p:ph type="body" sz="half" idx="1"/>
          </p:nvPr>
        </p:nvSpPr>
        <p:spPr>
          <a:xfrm>
            <a:off x="797241" y="1789214"/>
            <a:ext cx="5968368" cy="260731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2" name="Shape 22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0" name="Shape 30"/>
          <p:cNvSpPr>
            <a:spLocks noGrp="1"/>
          </p:cNvSpPr>
          <p:nvPr>
            <p:ph type="body" sz="half" idx="1"/>
          </p:nvPr>
        </p:nvSpPr>
        <p:spPr>
          <a:xfrm>
            <a:off x="797241" y="1789214"/>
            <a:ext cx="5968368" cy="2607312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31" name="Shape 31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wo Content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hape 49"/>
          <p:cNvSpPr>
            <a:spLocks noGrp="1"/>
          </p:cNvSpPr>
          <p:nvPr>
            <p:ph type="body" sz="quarter" idx="1"/>
          </p:nvPr>
        </p:nvSpPr>
        <p:spPr>
          <a:xfrm>
            <a:off x="1166743" y="1515641"/>
            <a:ext cx="2796540" cy="2680337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>
            <a:normAutofit/>
          </a:bodyPr>
          <a:lstStyle>
            <a:lvl1pPr>
              <a:defRPr sz="1000" b="0">
                <a:latin typeface="Tahoma"/>
                <a:ea typeface="Tahoma"/>
                <a:cs typeface="Tahoma"/>
                <a:sym typeface="Tahoma"/>
              </a:defRPr>
            </a:lvl1pPr>
            <a:lvl2pPr>
              <a:defRPr sz="1000" b="0">
                <a:latin typeface="Tahoma"/>
                <a:ea typeface="Tahoma"/>
                <a:cs typeface="Tahoma"/>
                <a:sym typeface="Tahoma"/>
              </a:defRPr>
            </a:lvl2pPr>
            <a:lvl3pPr>
              <a:defRPr sz="1000" b="0">
                <a:latin typeface="Tahoma"/>
                <a:ea typeface="Tahoma"/>
                <a:cs typeface="Tahoma"/>
                <a:sym typeface="Tahoma"/>
              </a:defRPr>
            </a:lvl3pPr>
            <a:lvl4pPr>
              <a:defRPr sz="1000" b="0">
                <a:latin typeface="Tahoma"/>
                <a:ea typeface="Tahoma"/>
                <a:cs typeface="Tahoma"/>
                <a:sym typeface="Tahoma"/>
              </a:defRPr>
            </a:lvl4pPr>
            <a:lvl5pPr>
              <a:defRPr sz="1000" b="0">
                <a:latin typeface="Tahoma"/>
                <a:ea typeface="Tahoma"/>
                <a:cs typeface="Tahoma"/>
                <a:sym typeface="Tahoma"/>
              </a:defRPr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0" name="Shape 50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8" name="Shape 58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 0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Shape 73"/>
          <p:cNvSpPr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>
            <a:spLocks noGrp="1"/>
          </p:cNvSpPr>
          <p:nvPr>
            <p:ph type="title"/>
          </p:nvPr>
        </p:nvSpPr>
        <p:spPr>
          <a:xfrm>
            <a:off x="1048155" y="362239"/>
            <a:ext cx="5466539" cy="636906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Shape 3"/>
          <p:cNvSpPr>
            <a:spLocks noGrp="1"/>
          </p:cNvSpPr>
          <p:nvPr>
            <p:ph type="body" idx="1"/>
          </p:nvPr>
        </p:nvSpPr>
        <p:spPr>
          <a:xfrm>
            <a:off x="4217733" y="1896533"/>
            <a:ext cx="2959631" cy="3437467"/>
          </a:xfrm>
          <a:prstGeom prst="rect">
            <a:avLst/>
          </a:prstGeom>
          <a:ln w="12700">
            <a:miter lim="400000"/>
          </a:ln>
        </p:spPr>
        <p:txBody>
          <a:bodyPr lIns="0" tIns="0" rIns="0" bIns="0"/>
          <a:lstStyle/>
          <a:p>
            <a:endParaRPr/>
          </a:p>
        </p:txBody>
      </p:sp>
      <p:sp>
        <p:nvSpPr>
          <p:cNvPr id="4" name="Shape 4"/>
          <p:cNvSpPr>
            <a:spLocks noGrp="1"/>
          </p:cNvSpPr>
          <p:nvPr>
            <p:ph type="sldNum" sz="quarter" idx="2"/>
          </p:nvPr>
        </p:nvSpPr>
        <p:spPr>
          <a:xfrm>
            <a:off x="6932245" y="4960620"/>
            <a:ext cx="252464" cy="266701"/>
          </a:xfrm>
          <a:prstGeom prst="rect">
            <a:avLst/>
          </a:prstGeom>
          <a:ln w="12700">
            <a:miter lim="400000"/>
          </a:ln>
        </p:spPr>
        <p:txBody>
          <a:bodyPr wrap="none" lIns="0" tIns="0" rIns="0" bIns="0">
            <a:spAutoFit/>
          </a:bodyPr>
          <a:lstStyle>
            <a:lvl1pPr algn="r">
              <a:defRPr>
                <a:solidFill>
                  <a:srgbClr val="888888"/>
                </a:solidFill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3" r:id="rId4"/>
    <p:sldLayoutId id="2147483654" r:id="rId5"/>
    <p:sldLayoutId id="2147483656" r:id="rId6"/>
  </p:sldLayoutIdLst>
  <p:transition spd="med"/>
  <p:txStyles>
    <p:title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4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titleStyle>
    <p:bodyStyle>
      <a:lvl1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1pPr>
      <a:lvl2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2pPr>
      <a:lvl3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3pPr>
      <a:lvl4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4pPr>
      <a:lvl5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5pPr>
      <a:lvl6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6pPr>
      <a:lvl7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7pPr>
      <a:lvl8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8pPr>
      <a:lvl9pPr marL="0" marR="0" indent="0" algn="l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500" b="1" i="0" u="none" strike="noStrike" cap="none" spc="0" baseline="0">
          <a:ln>
            <a:noFill/>
          </a:ln>
          <a:solidFill>
            <a:srgbClr val="FFFFFF"/>
          </a:solidFill>
          <a:uFillTx/>
          <a:latin typeface="Trebuchet MS"/>
          <a:ea typeface="Trebuchet MS"/>
          <a:cs typeface="Trebuchet MS"/>
          <a:sym typeface="Trebuchet MS"/>
        </a:defRPr>
      </a:lvl9pPr>
    </p:bodyStyle>
    <p:otherStyle>
      <a:lvl1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1pPr>
      <a:lvl2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2pPr>
      <a:lvl3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3pPr>
      <a:lvl4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4pPr>
      <a:lvl5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5pPr>
      <a:lvl6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6pPr>
      <a:lvl7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7pPr>
      <a:lvl8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8pPr>
      <a:lvl9pPr marL="0" marR="0" indent="0" algn="r" defTabSz="9144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8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Trebuchet M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7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9.jpeg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1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4732803" y="0"/>
            <a:ext cx="177928" cy="1421056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/>
          <p:nvPr/>
        </p:nvSpPr>
        <p:spPr>
          <a:xfrm>
            <a:off x="5055993" y="674222"/>
            <a:ext cx="2387429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marR="24765">
              <a:defRPr sz="1500" b="1">
                <a:solidFill>
                  <a:srgbClr val="92939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200" dirty="0" smtClean="0"/>
              <a:t>Литке Виталий Владимирович, </a:t>
            </a:r>
          </a:p>
          <a:p>
            <a:r>
              <a:rPr lang="ru-RU" sz="1200" i="1" dirty="0" smtClean="0"/>
              <a:t>директор ГБПОУ «Челябинский радиотехнический техникум»</a:t>
            </a:r>
            <a:endParaRPr sz="1200" i="1" dirty="0"/>
          </a:p>
        </p:txBody>
      </p:sp>
      <p:sp>
        <p:nvSpPr>
          <p:cNvPr id="89" name="Shape 89"/>
          <p:cNvSpPr/>
          <p:nvPr/>
        </p:nvSpPr>
        <p:spPr>
          <a:xfrm>
            <a:off x="1209401" y="1762959"/>
            <a:ext cx="6234024" cy="1785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 sz="29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 smtClean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ДЭ по </a:t>
            </a:r>
            <a:r>
              <a:rPr lang="ru-RU" cap="all" dirty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стандартам «</a:t>
            </a:r>
            <a:r>
              <a:rPr lang="ru-RU" cap="all" dirty="0" err="1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r>
              <a:rPr lang="ru-RU" cap="all" dirty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Россия» для выпускников, </a:t>
            </a:r>
            <a:r>
              <a:rPr lang="ru-RU" cap="all" dirty="0" smtClean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  <a:r>
              <a:rPr lang="ru-RU" cap="all" dirty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предприятий</a:t>
            </a:r>
            <a:endParaRPr cap="all" dirty="0">
              <a:solidFill>
                <a:srgbClr val="4EAA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Изображение 2" descr="element-06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9" y="0"/>
            <a:ext cx="431550" cy="3548063"/>
          </a:xfrm>
          <a:prstGeom prst="rect">
            <a:avLst/>
          </a:prstGeom>
        </p:spPr>
      </p:pic>
      <p:pic>
        <p:nvPicPr>
          <p:cNvPr id="5" name="Изображение 4" descr="element-0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465" y="4579936"/>
            <a:ext cx="1965960" cy="6766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789" y="235122"/>
            <a:ext cx="1191306" cy="306481"/>
          </a:xfrm>
          <a:prstGeom prst="rect">
            <a:avLst/>
          </a:prstGeom>
        </p:spPr>
      </p:pic>
    </p:spTree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168459" y="399058"/>
            <a:ext cx="5935456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 smtClean="0">
                <a:solidFill>
                  <a:srgbClr val="4EAA29"/>
                </a:solidFill>
              </a:rPr>
              <a:t>Результаты (сетевое и системное администрирование)</a:t>
            </a:r>
            <a:endParaRPr cap="all" dirty="0">
              <a:solidFill>
                <a:srgbClr val="4EAA29"/>
              </a:solidFill>
            </a:endParaRPr>
          </a:p>
        </p:txBody>
      </p:sp>
      <p:pic>
        <p:nvPicPr>
          <p:cNvPr id="8" name="Изображение 7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9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49865" y="353668"/>
            <a:ext cx="128240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Journal Sans New"/>
                <a:cs typeface="Journal Sans New"/>
              </a:rPr>
              <a:t>4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13" name="Изображение 1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4" cstate="print"/>
          <a:srcRect l="13002" t="10908" r="20586" b="13082"/>
          <a:stretch>
            <a:fillRect/>
          </a:stretch>
        </p:blipFill>
        <p:spPr bwMode="auto">
          <a:xfrm>
            <a:off x="1168459" y="939800"/>
            <a:ext cx="5935456" cy="3660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08286250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3" name="image2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 flipH="1">
            <a:off x="4732803" y="0"/>
            <a:ext cx="177928" cy="1421056"/>
          </a:xfrm>
          <a:prstGeom prst="rect">
            <a:avLst/>
          </a:prstGeom>
          <a:ln w="12700">
            <a:miter lim="400000"/>
          </a:ln>
        </p:spPr>
      </p:pic>
      <p:sp>
        <p:nvSpPr>
          <p:cNvPr id="86" name="Shape 86"/>
          <p:cNvSpPr/>
          <p:nvPr/>
        </p:nvSpPr>
        <p:spPr>
          <a:xfrm>
            <a:off x="5055993" y="674222"/>
            <a:ext cx="2387429" cy="73866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marR="24765">
              <a:defRPr sz="1500" b="1">
                <a:solidFill>
                  <a:srgbClr val="929396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sz="1200" dirty="0" smtClean="0"/>
              <a:t>Литке Виталий Владимирович, </a:t>
            </a:r>
          </a:p>
          <a:p>
            <a:r>
              <a:rPr lang="ru-RU" sz="1200" i="1" dirty="0" smtClean="0"/>
              <a:t>директор ГБПОУ «Челябинский радиотехнический техникум»</a:t>
            </a:r>
            <a:endParaRPr sz="1200" i="1" dirty="0"/>
          </a:p>
        </p:txBody>
      </p:sp>
      <p:sp>
        <p:nvSpPr>
          <p:cNvPr id="89" name="Shape 89"/>
          <p:cNvSpPr/>
          <p:nvPr/>
        </p:nvSpPr>
        <p:spPr>
          <a:xfrm>
            <a:off x="1209401" y="1762959"/>
            <a:ext cx="6234024" cy="178510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 sz="2900" b="1">
                <a:solidFill>
                  <a:srgbClr val="061B9E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 smtClean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Преимущества </a:t>
            </a:r>
            <a:r>
              <a:rPr lang="ru-RU" cap="all" dirty="0" smtClean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 по </a:t>
            </a:r>
            <a:r>
              <a:rPr lang="ru-RU" cap="all" dirty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стандартам «</a:t>
            </a:r>
            <a:r>
              <a:rPr lang="ru-RU" cap="all" dirty="0" err="1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r>
              <a:rPr lang="ru-RU" cap="all" dirty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Россия» для выпускников, </a:t>
            </a:r>
            <a:r>
              <a:rPr lang="ru-RU" cap="all" dirty="0" smtClean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ПОО </a:t>
            </a:r>
            <a:r>
              <a:rPr lang="ru-RU" cap="all" dirty="0">
                <a:solidFill>
                  <a:srgbClr val="4EAA2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 предприятий</a:t>
            </a:r>
            <a:endParaRPr cap="all" dirty="0">
              <a:solidFill>
                <a:srgbClr val="4EAA29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" name="Изображение 2" descr="element-06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2099" y="0"/>
            <a:ext cx="431550" cy="3548063"/>
          </a:xfrm>
          <a:prstGeom prst="rect">
            <a:avLst/>
          </a:prstGeom>
        </p:spPr>
      </p:pic>
      <p:pic>
        <p:nvPicPr>
          <p:cNvPr id="5" name="Изображение 4" descr="element-02.png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7465" y="4579936"/>
            <a:ext cx="1965960" cy="676656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32789" y="235122"/>
            <a:ext cx="1191306" cy="306481"/>
          </a:xfrm>
          <a:prstGeom prst="rect">
            <a:avLst/>
          </a:prstGeom>
        </p:spPr>
      </p:pic>
      <p:sp>
        <p:nvSpPr>
          <p:cNvPr id="2" name="Прямоугольник 1"/>
          <p:cNvSpPr/>
          <p:nvPr/>
        </p:nvSpPr>
        <p:spPr>
          <a:xfrm>
            <a:off x="1209401" y="3630732"/>
            <a:ext cx="3846592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b="1" i="1" dirty="0">
                <a:solidFill>
                  <a:srgbClr val="9293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Вопросы</a:t>
            </a:r>
            <a:r>
              <a:rPr lang="ru-RU" b="1" i="1" dirty="0" smtClean="0">
                <a:solidFill>
                  <a:srgbClr val="929396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?:</a:t>
            </a:r>
            <a:r>
              <a:rPr lang="en-US" i="1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facebook.com/</a:t>
            </a:r>
            <a:r>
              <a:rPr lang="en-US" b="1" i="1" dirty="0" err="1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vitaly.litke</a:t>
            </a:r>
            <a:r>
              <a:rPr lang="en-US" b="1" i="1" dirty="0">
                <a:solidFill>
                  <a:schemeClr val="accent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litkev@gmail.com</a:t>
            </a:r>
            <a:endParaRPr lang="ru-RU" b="1" i="1" dirty="0">
              <a:solidFill>
                <a:schemeClr val="accent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57688049"/>
      </p:ext>
    </p:extLst>
  </p:cSld>
  <p:clrMapOvr>
    <a:masterClrMapping/>
  </p:clrMapOvr>
  <p:transition spd="med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Изображение 1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99" name="Shape 99"/>
          <p:cNvSpPr/>
          <p:nvPr/>
        </p:nvSpPr>
        <p:spPr>
          <a:xfrm>
            <a:off x="1168459" y="399058"/>
            <a:ext cx="4711346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wrap="square"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dirty="0" smtClean="0">
                <a:solidFill>
                  <a:srgbClr val="4EAA29"/>
                </a:solidFill>
              </a:rPr>
              <a:t>ГБПОУ «Челябинский радиотехнический техникум»</a:t>
            </a:r>
            <a:endParaRPr dirty="0">
              <a:solidFill>
                <a:srgbClr val="4EAA29"/>
              </a:solidFill>
            </a:endParaRPr>
          </a:p>
        </p:txBody>
      </p:sp>
      <p:sp>
        <p:nvSpPr>
          <p:cNvPr id="100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62458" y="353668"/>
            <a:ext cx="115647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 smtClean="0">
                <a:solidFill>
                  <a:schemeClr val="bg1"/>
                </a:solidFill>
                <a:latin typeface="Journal Sans New"/>
                <a:cs typeface="Journal Sans New"/>
              </a:rPr>
              <a:t>2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3" name="Изображение 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68459" y="957802"/>
            <a:ext cx="5938096" cy="36106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Специальности:</a:t>
            </a: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Обеспечение информационной безопасности автоматизированных систем;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Сетевое и системное администрирование;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Техническое обслуживание и ремонт радиоэлектронной техники (по отраслям);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Информационные системы и программирование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15249" y="353539"/>
            <a:ext cx="1191306" cy="306481"/>
          </a:xfrm>
          <a:prstGeom prst="rect">
            <a:avLst/>
          </a:prstGeom>
        </p:spPr>
      </p:pic>
    </p:spTree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168459" y="399058"/>
            <a:ext cx="3972562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 smtClean="0">
                <a:solidFill>
                  <a:srgbClr val="4EAA29"/>
                </a:solidFill>
              </a:rPr>
              <a:t>Компетенции ДЭ</a:t>
            </a:r>
            <a:endParaRPr cap="all" dirty="0">
              <a:solidFill>
                <a:srgbClr val="4EAA29"/>
              </a:solidFill>
            </a:endParaRPr>
          </a:p>
        </p:txBody>
      </p:sp>
      <p:pic>
        <p:nvPicPr>
          <p:cNvPr id="11" name="Изображение 10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12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62689" y="353668"/>
            <a:ext cx="115416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Journal Sans New"/>
                <a:cs typeface="Journal Sans New"/>
              </a:rPr>
              <a:t>3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13" name="Изображение 1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68459" y="957802"/>
            <a:ext cx="5938096" cy="36106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552852" y="2162952"/>
            <a:ext cx="3422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cap="all" dirty="0" smtClean="0">
                <a:solidFill>
                  <a:srgbClr val="33B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Сетевое и системное администрирование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b="1" cap="all" dirty="0">
              <a:solidFill>
                <a:srgbClr val="33B433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b="1" cap="all" dirty="0" smtClean="0">
                <a:solidFill>
                  <a:srgbClr val="33B433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Электроника</a:t>
            </a: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4876" y="1339593"/>
            <a:ext cx="1630683" cy="26548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2573918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168459" y="399058"/>
            <a:ext cx="3972562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 smtClean="0">
                <a:solidFill>
                  <a:srgbClr val="4EAA29"/>
                </a:solidFill>
              </a:rPr>
              <a:t>Подготовка к проведению ДЭ</a:t>
            </a:r>
            <a:endParaRPr cap="all" dirty="0">
              <a:solidFill>
                <a:srgbClr val="4EAA29"/>
              </a:solidFill>
            </a:endParaRPr>
          </a:p>
        </p:txBody>
      </p:sp>
      <p:pic>
        <p:nvPicPr>
          <p:cNvPr id="11" name="Изображение 10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12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62689" y="353668"/>
            <a:ext cx="115416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Journal Sans New"/>
                <a:cs typeface="Journal Sans New"/>
              </a:rPr>
              <a:t>3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13" name="Изображение 1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68459" y="957802"/>
            <a:ext cx="5938096" cy="36106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just">
              <a:buFontTx/>
              <a:buAutoNum type="arabicPeriod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Разработка и утверждение регламентирующих документов по проведению ДЭ по каждой компетенции (на основе нормативной документации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);</a:t>
            </a:r>
          </a:p>
          <a:p>
            <a:pPr marL="342900" indent="-342900" algn="just">
              <a:buFontTx/>
              <a:buAutoNum type="arabicPeriod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рабочих групп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 организации и проведению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ДЭ;</a:t>
            </a:r>
          </a:p>
          <a:p>
            <a:pPr marL="342900" indent="-342900" algn="just">
              <a:buAutoNum type="arabicPeriod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аудита материально-технической базы  техникума на уровень соответствия инфраструктурным листам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компетенций;</a:t>
            </a:r>
          </a:p>
          <a:p>
            <a:pPr marL="342900" indent="-342900" algn="just">
              <a:buAutoNum type="arabicPeriod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AutoNum type="arabicPeriod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Мероприятия по доведению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МТБ (в том числе расходные материалы) техникума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до полного соответствия инфраструктурным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листам;</a:t>
            </a:r>
          </a:p>
          <a:p>
            <a:pPr marL="342900" indent="-342900">
              <a:buAutoNum type="arabicPeriod"/>
            </a:pPr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1776964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168459" y="399058"/>
            <a:ext cx="3972562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 smtClean="0">
                <a:solidFill>
                  <a:srgbClr val="4EAA29"/>
                </a:solidFill>
              </a:rPr>
              <a:t>Подготовка к проведению ДЭ</a:t>
            </a:r>
            <a:endParaRPr cap="all" dirty="0">
              <a:solidFill>
                <a:srgbClr val="4EAA29"/>
              </a:solidFill>
            </a:endParaRPr>
          </a:p>
        </p:txBody>
      </p:sp>
      <p:pic>
        <p:nvPicPr>
          <p:cNvPr id="11" name="Изображение 10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12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62689" y="353668"/>
            <a:ext cx="115416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Journal Sans New"/>
                <a:cs typeface="Journal Sans New"/>
              </a:rPr>
              <a:t>3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13" name="Изображение 1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sp>
        <p:nvSpPr>
          <p:cNvPr id="9" name="Прямоугольник 8"/>
          <p:cNvSpPr/>
          <p:nvPr/>
        </p:nvSpPr>
        <p:spPr>
          <a:xfrm>
            <a:off x="1168459" y="957802"/>
            <a:ext cx="5938096" cy="36106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342900" indent="-342900" algn="just">
              <a:buFont typeface="+mj-lt"/>
              <a:buAutoNum type="arabicPeriod" startAt="5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Формирование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состава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экспертов для проведения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ДЭ;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Обучение экспертов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(в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том числе из числа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работодателей);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Регистрация участников и экспертов ДЭ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(заполнение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личных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профилей)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 системе </a:t>
            </a:r>
            <a:r>
              <a:rPr lang="ru-RU" sz="16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eSim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;</a:t>
            </a: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Проведение демонстрационного экзамена по стандартам </a:t>
            </a:r>
            <a:r>
              <a:rPr lang="ru-RU" sz="1600" dirty="0" err="1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Ворлдскиллс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Россия (с соблюдением всех норм и требований, в том числе обеспечение </a:t>
            </a:r>
            <a:r>
              <a:rPr lang="en-US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online</a:t>
            </a: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-трансляции);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r>
              <a:rPr lang="ru-RU" sz="16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Подведение </a:t>
            </a:r>
            <a:r>
              <a:rPr lang="ru-RU" sz="16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итогов проведения ДЭ.</a:t>
            </a:r>
          </a:p>
          <a:p>
            <a:pPr marL="342900" indent="-342900" algn="just">
              <a:buFont typeface="+mj-lt"/>
              <a:buAutoNum type="arabicPeriod" startAt="5"/>
            </a:pPr>
            <a:endParaRPr lang="ru-RU" sz="1600" dirty="0" smtClean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342900" indent="-342900" algn="just">
              <a:buFont typeface="+mj-lt"/>
              <a:buAutoNum type="arabicPeriod" startAt="5"/>
            </a:pPr>
            <a:endParaRPr lang="ru-RU" sz="16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630884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168459" y="399058"/>
            <a:ext cx="3972562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 smtClean="0">
                <a:solidFill>
                  <a:srgbClr val="4EAA29"/>
                </a:solidFill>
              </a:rPr>
              <a:t>Преимущества для выпускника </a:t>
            </a:r>
            <a:endParaRPr cap="all" dirty="0">
              <a:solidFill>
                <a:srgbClr val="4EAA29"/>
              </a:solidFill>
            </a:endParaRPr>
          </a:p>
        </p:txBody>
      </p:sp>
      <p:pic>
        <p:nvPicPr>
          <p:cNvPr id="11" name="Изображение 10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12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62689" y="353668"/>
            <a:ext cx="115416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Journal Sans New"/>
                <a:cs typeface="Journal Sans New"/>
              </a:rPr>
              <a:t>3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13" name="Изображение 1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1168459" y="957802"/>
            <a:ext cx="5938096" cy="3610631"/>
            <a:chOff x="1168459" y="957802"/>
            <a:chExt cx="5938096" cy="3610631"/>
          </a:xfrm>
        </p:grpSpPr>
        <p:sp>
          <p:nvSpPr>
            <p:cNvPr id="9" name="Прямоугольник 8"/>
            <p:cNvSpPr/>
            <p:nvPr/>
          </p:nvSpPr>
          <p:spPr>
            <a:xfrm>
              <a:off x="1168459" y="957802"/>
              <a:ext cx="5938096" cy="36106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lumMod val="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t"/>
            <a:lstStyle/>
            <a:p>
              <a:pPr algn="just"/>
              <a:r>
                <a:rPr lang="ru-RU" dirty="0" smtClean="0">
                  <a:solidFill>
                    <a:schemeClr val="tx1">
                      <a:lumMod val="75000"/>
                      <a:lumOff val="25000"/>
                    </a:schemeClr>
                  </a:solidFill>
                </a:rPr>
                <a:t>			</a:t>
              </a:r>
              <a:endParaRPr lang="ru-RU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8016" y="1377189"/>
              <a:ext cx="1740465" cy="1154078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8015" y="2990868"/>
              <a:ext cx="1740465" cy="1154078"/>
            </a:xfrm>
            <a:prstGeom prst="rect">
              <a:avLst/>
            </a:prstGeom>
          </p:spPr>
        </p:pic>
      </p:grpSp>
      <p:sp>
        <p:nvSpPr>
          <p:cNvPr id="18" name="Прямоугольник 17"/>
          <p:cNvSpPr/>
          <p:nvPr/>
        </p:nvSpPr>
        <p:spPr>
          <a:xfrm>
            <a:off x="3381153" y="1377190"/>
            <a:ext cx="3593805" cy="3231650"/>
          </a:xfrm>
          <a:prstGeom prst="rect">
            <a:avLst/>
          </a:prstGeom>
          <a:noFill/>
          <a:ln>
            <a:solidFill>
              <a:srgbClr val="E6E6E6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Получение</a:t>
            </a:r>
            <a:r>
              <a:rPr kumimoji="0" lang="en-US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</a:t>
            </a:r>
            <a:r>
              <a:rPr kumimoji="0" lang="en-US" sz="1200" b="1" i="0" u="none" strike="noStrike" cap="none" spc="0" normalizeH="0" baseline="0" dirty="0" err="1" smtClean="0">
                <a:ln>
                  <a:noFill/>
                </a:ln>
                <a:solidFill>
                  <a:srgbClr val="E10A12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SkillsPassport</a:t>
            </a:r>
            <a:r>
              <a:rPr lang="ru-RU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;</a:t>
            </a:r>
            <a:endParaRPr kumimoji="0" lang="ru-RU" sz="1200" b="1" i="0" u="none" strike="noStrike" cap="none" spc="0" normalizeH="0" baseline="0" dirty="0" smtClean="0">
              <a:ln>
                <a:noFill/>
              </a:ln>
              <a:solidFill>
                <a:srgbClr val="E10A12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ru-RU" sz="1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Повышение качества практической подготовки;</a:t>
            </a:r>
          </a:p>
          <a:p>
            <a:pPr marL="342900" indent="-342900">
              <a:buFontTx/>
              <a:buAutoNum type="arabicPeriod"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Объективная оценка полученных навыков и умений в соответствии с передовыми стандартами;</a:t>
            </a:r>
          </a:p>
          <a:p>
            <a:pPr marL="342900" indent="-342900">
              <a:buFontTx/>
              <a:buAutoNum type="arabicPeriod"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Увеличение вариантов профильного трудоустройства; </a:t>
            </a:r>
          </a:p>
          <a:p>
            <a:pPr marL="342900" indent="-342900">
              <a:buFontTx/>
              <a:buAutoNum type="arabicPeriod"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Выстраивание </a:t>
            </a:r>
            <a:r>
              <a:rPr lang="ru-RU" sz="1200" dirty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траектории дальнейшего индивидуального профессионального </a:t>
            </a: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развития.</a:t>
            </a:r>
            <a:endParaRPr lang="ru-RU" sz="1200" dirty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kumimoji="0" lang="ru-RU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….</a:t>
            </a:r>
          </a:p>
          <a:p>
            <a:pPr marL="342900" indent="-342900">
              <a:buFontTx/>
              <a:buAutoNum type="arabicPeriod"/>
            </a:pPr>
            <a:endParaRPr kumimoji="0" lang="ru-RU" sz="12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323889186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168459" y="399058"/>
            <a:ext cx="3972562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>
                <a:solidFill>
                  <a:srgbClr val="4EAA29"/>
                </a:solidFill>
              </a:rPr>
              <a:t>Преимущества для </a:t>
            </a:r>
            <a:r>
              <a:rPr lang="ru-RU" cap="all" dirty="0" smtClean="0">
                <a:solidFill>
                  <a:srgbClr val="4EAA29"/>
                </a:solidFill>
              </a:rPr>
              <a:t>ПОО</a:t>
            </a:r>
            <a:endParaRPr lang="ru-RU" cap="all" dirty="0">
              <a:solidFill>
                <a:srgbClr val="4EAA29"/>
              </a:solidFill>
            </a:endParaRPr>
          </a:p>
        </p:txBody>
      </p:sp>
      <p:pic>
        <p:nvPicPr>
          <p:cNvPr id="11" name="Изображение 10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12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62689" y="353668"/>
            <a:ext cx="115416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Journal Sans New"/>
                <a:cs typeface="Journal Sans New"/>
              </a:rPr>
              <a:t>3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13" name="Изображение 1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grpSp>
        <p:nvGrpSpPr>
          <p:cNvPr id="2" name="Группа 1"/>
          <p:cNvGrpSpPr/>
          <p:nvPr/>
        </p:nvGrpSpPr>
        <p:grpSpPr>
          <a:xfrm>
            <a:off x="1168459" y="957802"/>
            <a:ext cx="5938096" cy="3610631"/>
            <a:chOff x="1168459" y="957802"/>
            <a:chExt cx="5938096" cy="3610631"/>
          </a:xfrm>
        </p:grpSpPr>
        <p:sp>
          <p:nvSpPr>
            <p:cNvPr id="22" name="Прямоугольник 21"/>
            <p:cNvSpPr/>
            <p:nvPr/>
          </p:nvSpPr>
          <p:spPr>
            <a:xfrm>
              <a:off x="1168459" y="957802"/>
              <a:ext cx="5938096" cy="361063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>
              <a:glow rad="139700">
                <a:schemeClr val="bg1">
                  <a:lumMod val="75000"/>
                  <a:alpha val="40000"/>
                </a:schemeClr>
              </a:glo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 dirty="0">
                <a:solidFill>
                  <a:schemeClr val="tx1">
                    <a:lumMod val="75000"/>
                    <a:lumOff val="25000"/>
                  </a:schemeClr>
                </a:solidFill>
              </a:endParaRPr>
            </a:p>
          </p:txBody>
        </p:sp>
        <p:pic>
          <p:nvPicPr>
            <p:cNvPr id="15" name="Рисунок 14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8576" y="1377190"/>
              <a:ext cx="1740465" cy="1154078"/>
            </a:xfrm>
            <a:prstGeom prst="rect">
              <a:avLst/>
            </a:prstGeom>
          </p:spPr>
        </p:pic>
        <p:pic>
          <p:nvPicPr>
            <p:cNvPr id="16" name="Рисунок 15"/>
            <p:cNvPicPr>
              <a:picLocks noChangeAspect="1"/>
            </p:cNvPicPr>
            <p:nvPr/>
          </p:nvPicPr>
          <p:blipFill>
            <a:blip r:embed="rId5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448015" y="2990869"/>
              <a:ext cx="1730272" cy="1154078"/>
            </a:xfrm>
            <a:prstGeom prst="rect">
              <a:avLst/>
            </a:prstGeom>
          </p:spPr>
        </p:pic>
      </p:grpSp>
      <p:sp>
        <p:nvSpPr>
          <p:cNvPr id="3" name="Прямоугольник 2"/>
          <p:cNvSpPr/>
          <p:nvPr/>
        </p:nvSpPr>
        <p:spPr>
          <a:xfrm>
            <a:off x="3381153" y="1377190"/>
            <a:ext cx="3593805" cy="3262428"/>
          </a:xfrm>
          <a:prstGeom prst="rect">
            <a:avLst/>
          </a:prstGeom>
          <a:noFill/>
          <a:ln>
            <a:solidFill>
              <a:srgbClr val="E6E6E6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Повышение квалификации преподавательского состава;</a:t>
            </a:r>
          </a:p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ru-RU" sz="1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Развитие и модернизация МТБ;</a:t>
            </a:r>
          </a:p>
          <a:p>
            <a:pPr marL="342900" indent="-342900">
              <a:buFontTx/>
              <a:buAutoNum type="arabicPeriod"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Обновление образовательных программ ПОО в соответствии с современными требованиями и передовыми стандартами;</a:t>
            </a:r>
          </a:p>
          <a:p>
            <a:pPr marL="342900" indent="-342900">
              <a:buFontTx/>
              <a:buAutoNum type="arabicPeriod"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kumimoji="0" lang="ru-RU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Объективная и независимая оценка качества деятельности ПОО;</a:t>
            </a:r>
          </a:p>
          <a:p>
            <a:pPr marL="342900" indent="-342900">
              <a:buFontTx/>
              <a:buAutoNum type="arabicPeriod"/>
            </a:pPr>
            <a:endParaRPr kumimoji="0" lang="ru-RU" sz="1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Повышение заинтересованности и укрепление сотрудничества со стороны профильных предприятий;</a:t>
            </a:r>
          </a:p>
          <a:p>
            <a:pPr marL="342900" indent="-342900">
              <a:buFontTx/>
              <a:buAutoNum type="arabicPeriod"/>
            </a:pPr>
            <a:r>
              <a:rPr kumimoji="0" lang="ru-RU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…</a:t>
            </a:r>
          </a:p>
          <a:p>
            <a:pPr marL="342900" indent="-342900">
              <a:buFontTx/>
              <a:buAutoNum type="arabicPeriod"/>
            </a:pP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906920681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168459" y="399058"/>
            <a:ext cx="3972562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>
                <a:solidFill>
                  <a:srgbClr val="4EAA29"/>
                </a:solidFill>
              </a:rPr>
              <a:t>Преимущества для </a:t>
            </a:r>
            <a:r>
              <a:rPr lang="ru-RU" cap="all" dirty="0" smtClean="0">
                <a:solidFill>
                  <a:srgbClr val="4EAA29"/>
                </a:solidFill>
              </a:rPr>
              <a:t>предприятий</a:t>
            </a:r>
            <a:endParaRPr lang="ru-RU" cap="all" dirty="0">
              <a:solidFill>
                <a:srgbClr val="4EAA29"/>
              </a:solidFill>
            </a:endParaRPr>
          </a:p>
        </p:txBody>
      </p:sp>
      <p:pic>
        <p:nvPicPr>
          <p:cNvPr id="11" name="Изображение 10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12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62689" y="353668"/>
            <a:ext cx="115416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Journal Sans New"/>
                <a:cs typeface="Journal Sans New"/>
              </a:rPr>
              <a:t>3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13" name="Изображение 1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sp>
        <p:nvSpPr>
          <p:cNvPr id="14" name="Прямоугольник 13"/>
          <p:cNvSpPr/>
          <p:nvPr/>
        </p:nvSpPr>
        <p:spPr>
          <a:xfrm>
            <a:off x="1168459" y="957802"/>
            <a:ext cx="5938096" cy="3610631"/>
          </a:xfrm>
          <a:prstGeom prst="rect">
            <a:avLst/>
          </a:prstGeom>
          <a:solidFill>
            <a:schemeClr val="bg1"/>
          </a:solidFill>
          <a:ln>
            <a:noFill/>
          </a:ln>
          <a:effectLst>
            <a:glow rad="139700">
              <a:schemeClr val="bg1">
                <a:lumMod val="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697" y="2990870"/>
            <a:ext cx="1740465" cy="1154078"/>
          </a:xfrm>
          <a:prstGeom prst="rect">
            <a:avLst/>
          </a:prstGeom>
        </p:spPr>
      </p:pic>
      <p:pic>
        <p:nvPicPr>
          <p:cNvPr id="8" name="Рисунок 7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7697" y="1377190"/>
            <a:ext cx="1740465" cy="1154078"/>
          </a:xfrm>
          <a:prstGeom prst="rect">
            <a:avLst/>
          </a:prstGeom>
        </p:spPr>
      </p:pic>
      <p:sp>
        <p:nvSpPr>
          <p:cNvPr id="17" name="Прямоугольник 16"/>
          <p:cNvSpPr/>
          <p:nvPr/>
        </p:nvSpPr>
        <p:spPr>
          <a:xfrm>
            <a:off x="3381153" y="1377190"/>
            <a:ext cx="3593805" cy="2893096"/>
          </a:xfrm>
          <a:prstGeom prst="rect">
            <a:avLst/>
          </a:prstGeom>
          <a:noFill/>
          <a:ln>
            <a:solidFill>
              <a:srgbClr val="E6E6E6"/>
            </a:solidFill>
            <a:prstDash val="sysDot"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ot="0" spcFirstLastPara="1" vertOverflow="overflow" horzOverflow="overflow" vert="horz" wrap="square" lIns="45718" tIns="45718" rIns="45718" bIns="45718" numCol="1" spcCol="38100" rtlCol="0" anchor="t">
            <a:spAutoFit/>
          </a:bodyPr>
          <a:lstStyle/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r>
              <a:rPr kumimoji="0" lang="ru-RU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Соответствие качества подготовки выпускников требованиям профессии;</a:t>
            </a:r>
          </a:p>
          <a:p>
            <a:pPr marL="342900" marR="0" indent="-342900" defTabSz="914400" rtl="0" fontAlgn="auto" latinLnBrk="0" hangingPunct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AutoNum type="arabicPeriod"/>
              <a:tabLst/>
            </a:pPr>
            <a:endParaRPr kumimoji="0" lang="ru-RU" sz="1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Наглядная и независимая оценка качества подготовки выпускников ПОО;</a:t>
            </a:r>
          </a:p>
          <a:p>
            <a:pPr marL="342900" indent="-342900">
              <a:buFontTx/>
              <a:buAutoNum type="arabicPeriod"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Снижение затрат на подбор и профессиональную адаптацию будущих специалистов;</a:t>
            </a:r>
          </a:p>
          <a:p>
            <a:pPr marL="342900" indent="-342900">
              <a:buFontTx/>
              <a:buAutoNum type="arabicPeriod"/>
            </a:pPr>
            <a:endParaRPr lang="ru-RU" sz="1200" dirty="0" smtClean="0">
              <a:solidFill>
                <a:srgbClr val="000000"/>
              </a:solidFill>
              <a:latin typeface="Arial" panose="020B0604020202020204" pitchFamily="34" charset="0"/>
              <a:ea typeface="Trebuchet MS"/>
              <a:cs typeface="Arial" panose="020B0604020202020204" pitchFamily="34" charset="0"/>
            </a:endParaRPr>
          </a:p>
          <a:p>
            <a:pPr marL="342900" indent="-342900">
              <a:buFontTx/>
              <a:buAutoNum type="arabicPeriod"/>
            </a:pPr>
            <a:r>
              <a:rPr kumimoji="0" lang="ru-RU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Развитие сотрудничества</a:t>
            </a:r>
            <a:r>
              <a:rPr kumimoji="0" lang="ru-RU" sz="1200" b="0" i="0" u="none" strike="noStrike" cap="none" spc="0" normalizeH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с профильными</a:t>
            </a:r>
            <a:r>
              <a:rPr kumimoji="0" lang="ru-RU" sz="1200" b="0" i="0" u="none" strike="noStrike" cap="none" spc="0" normalizeH="0" baseline="0" dirty="0" smtClean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Arial" panose="020B0604020202020204" pitchFamily="34" charset="0"/>
                <a:ea typeface="Trebuchet MS"/>
                <a:cs typeface="Arial" panose="020B0604020202020204" pitchFamily="34" charset="0"/>
                <a:sym typeface="Trebuchet MS"/>
              </a:rPr>
              <a:t> ПОО;</a:t>
            </a:r>
          </a:p>
          <a:p>
            <a:pPr marL="342900" indent="-342900">
              <a:buFontTx/>
              <a:buAutoNum type="arabicPeriod"/>
            </a:pPr>
            <a:endParaRPr kumimoji="0" lang="ru-RU" sz="1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342900" indent="-342900">
              <a:buFontTx/>
              <a:buAutoNum type="arabicPeriod"/>
            </a:pPr>
            <a:r>
              <a:rPr lang="ru-RU" sz="1200" dirty="0" smtClean="0">
                <a:solidFill>
                  <a:srgbClr val="000000"/>
                </a:solidFill>
                <a:latin typeface="Arial" panose="020B0604020202020204" pitchFamily="34" charset="0"/>
                <a:ea typeface="Trebuchet MS"/>
                <a:cs typeface="Arial" panose="020B0604020202020204" pitchFamily="34" charset="0"/>
              </a:rPr>
              <a:t>….</a:t>
            </a:r>
            <a:endParaRPr kumimoji="0" lang="ru-RU" sz="1200" b="0" i="0" u="none" strike="noStrike" cap="none" spc="0" normalizeH="0" baseline="0" dirty="0" smtClean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  <a:p>
            <a:pPr marL="342900" indent="-342900">
              <a:buFontTx/>
              <a:buAutoNum type="arabicPeriod"/>
            </a:pPr>
            <a:endParaRPr kumimoji="0" lang="ru-RU" sz="1400" b="0" i="0" u="none" strike="noStrike" cap="none" spc="0" normalizeH="0" baseline="0" dirty="0">
              <a:ln>
                <a:noFill/>
              </a:ln>
              <a:solidFill>
                <a:srgbClr val="000000"/>
              </a:solidFill>
              <a:effectLst/>
              <a:uFillTx/>
              <a:latin typeface="Arial" panose="020B0604020202020204" pitchFamily="34" charset="0"/>
              <a:ea typeface="Trebuchet MS"/>
              <a:cs typeface="Arial" panose="020B0604020202020204" pitchFamily="34" charset="0"/>
              <a:sym typeface="Trebuchet MS"/>
            </a:endParaRPr>
          </a:p>
        </p:txBody>
      </p:sp>
    </p:spTree>
    <p:extLst>
      <p:ext uri="{BB962C8B-B14F-4D97-AF65-F5344CB8AC3E}">
        <p14:creationId xmlns:p14="http://schemas.microsoft.com/office/powerpoint/2010/main" val="1113364949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/>
          <p:nvPr/>
        </p:nvSpPr>
        <p:spPr>
          <a:xfrm>
            <a:off x="1168459" y="399058"/>
            <a:ext cx="3972562" cy="21544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 lIns="0" tIns="0" rIns="0" bIns="0">
            <a:spAutoFit/>
          </a:bodyPr>
          <a:lstStyle>
            <a:lvl1pPr indent="12700">
              <a:defRPr sz="1400" b="1">
                <a:solidFill>
                  <a:srgbClr val="051C9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r>
              <a:rPr lang="ru-RU" cap="all" dirty="0" smtClean="0">
                <a:solidFill>
                  <a:srgbClr val="4EAA29"/>
                </a:solidFill>
              </a:rPr>
              <a:t>Результаты (электроника)</a:t>
            </a:r>
            <a:endParaRPr cap="all" dirty="0">
              <a:solidFill>
                <a:srgbClr val="4EAA29"/>
              </a:solidFill>
            </a:endParaRPr>
          </a:p>
        </p:txBody>
      </p:sp>
      <p:pic>
        <p:nvPicPr>
          <p:cNvPr id="8" name="Изображение 7" descr="element-07.png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-2200"/>
            <a:ext cx="397857" cy="942000"/>
          </a:xfrm>
          <a:prstGeom prst="rect">
            <a:avLst/>
          </a:prstGeom>
        </p:spPr>
      </p:pic>
      <p:sp>
        <p:nvSpPr>
          <p:cNvPr id="9" name="Shape 100"/>
          <p:cNvSpPr>
            <a:spLocks noGrp="1"/>
          </p:cNvSpPr>
          <p:nvPr>
            <p:ph type="sldNum" sz="quarter" idx="4294967295"/>
          </p:nvPr>
        </p:nvSpPr>
        <p:spPr>
          <a:xfrm>
            <a:off x="649865" y="353668"/>
            <a:ext cx="128240" cy="276999"/>
          </a:xfrm>
          <a:prstGeom prst="rect">
            <a:avLst/>
          </a:prstGeom>
          <a:extLst>
            <a:ext uri="{C572A759-6A51-4108-AA02-DFA0A04FC94B}">
              <ma14:wrappingTextBoxFlag xmlns="" xmlns:ma14="http://schemas.microsoft.com/office/mac/drawingml/2011/main" val="1"/>
            </a:ext>
          </a:extLst>
        </p:spPr>
        <p:txBody>
          <a:bodyPr/>
          <a:lstStyle/>
          <a:p>
            <a:r>
              <a:rPr lang="ru-RU" dirty="0">
                <a:solidFill>
                  <a:schemeClr val="bg1"/>
                </a:solidFill>
                <a:latin typeface="Journal Sans New"/>
                <a:cs typeface="Journal Sans New"/>
              </a:rPr>
              <a:t>4</a:t>
            </a:r>
            <a:endParaRPr dirty="0">
              <a:solidFill>
                <a:schemeClr val="bg1"/>
              </a:solidFill>
              <a:latin typeface="Journal Sans New"/>
              <a:cs typeface="Journal Sans New"/>
            </a:endParaRPr>
          </a:p>
        </p:txBody>
      </p:sp>
      <p:pic>
        <p:nvPicPr>
          <p:cNvPr id="13" name="Изображение 12" descr="element-04.png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013" y="4893731"/>
            <a:ext cx="934003" cy="322919"/>
          </a:xfrm>
          <a:prstGeom prst="rect">
            <a:avLst/>
          </a:prstGeom>
        </p:spPr>
      </p:pic>
      <p:pic>
        <p:nvPicPr>
          <p:cNvPr id="16" name="Picture 2"/>
          <p:cNvPicPr>
            <a:picLocks noChangeAspect="1" noChangeArrowheads="1"/>
          </p:cNvPicPr>
          <p:nvPr/>
        </p:nvPicPr>
        <p:blipFill>
          <a:blip r:embed="rId4" cstate="print"/>
          <a:srcRect l="13002" t="26316" r="17819" b="1783"/>
          <a:stretch>
            <a:fillRect/>
          </a:stretch>
        </p:blipFill>
        <p:spPr bwMode="auto">
          <a:xfrm>
            <a:off x="1168458" y="939800"/>
            <a:ext cx="5935457" cy="33238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1621006630"/>
      </p:ext>
    </p:extLst>
  </p:cSld>
  <p:clrMapOvr>
    <a:masterClrMapping/>
  </p:clrMapOvr>
  <p:transition spd="slow"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White">
  <a:themeElements>
    <a:clrScheme name="Whit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"/>
        <a:ea typeface="Helvetica"/>
        <a:cs typeface="Helvetica"/>
      </a:majorFont>
      <a:minorFont>
        <a:latin typeface="Lucida Grande"/>
        <a:ea typeface="Lucida Grande"/>
        <a:cs typeface="Lucida Grande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45718" tIns="45718" rIns="45718" bIns="45718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>
          <a:outerShdw blurRad="38100" dist="23000" dir="5400000" rotWithShape="0">
            <a:srgbClr val="000000">
              <a:alpha val="35000"/>
            </a:srgbClr>
          </a:outerShdw>
        </a:effectLst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l" defTabSz="9144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  <a:latin typeface="Trebuchet MS"/>
            <a:ea typeface="Trebuchet MS"/>
            <a:cs typeface="Trebuchet MS"/>
            <a:sym typeface="Trebuchet MS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542</TotalTime>
  <Words>351</Words>
  <Application>Microsoft Office PowerPoint</Application>
  <PresentationFormat>Произвольный</PresentationFormat>
  <Paragraphs>85</Paragraphs>
  <Slides>11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7" baseType="lpstr">
      <vt:lpstr>Arial</vt:lpstr>
      <vt:lpstr>Journal Sans New</vt:lpstr>
      <vt:lpstr>Lucida Grande</vt:lpstr>
      <vt:lpstr>Tahoma</vt:lpstr>
      <vt:lpstr>Trebuchet MS</vt:lpstr>
      <vt:lpstr>White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Тематический блок</dc:title>
  <cp:lastModifiedBy>DR</cp:lastModifiedBy>
  <cp:revision>40</cp:revision>
  <dcterms:modified xsi:type="dcterms:W3CDTF">2017-10-19T07:03:30Z</dcterms:modified>
</cp:coreProperties>
</file>