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50"/>
  </p:notesMasterIdLst>
  <p:handoutMasterIdLst>
    <p:handoutMasterId r:id="rId51"/>
  </p:handoutMasterIdLst>
  <p:sldIdLst>
    <p:sldId id="256" r:id="rId2"/>
    <p:sldId id="312" r:id="rId3"/>
    <p:sldId id="283" r:id="rId4"/>
    <p:sldId id="284" r:id="rId5"/>
    <p:sldId id="300" r:id="rId6"/>
    <p:sldId id="295" r:id="rId7"/>
    <p:sldId id="298" r:id="rId8"/>
    <p:sldId id="306" r:id="rId9"/>
    <p:sldId id="307" r:id="rId10"/>
    <p:sldId id="308" r:id="rId11"/>
    <p:sldId id="309" r:id="rId12"/>
    <p:sldId id="305" r:id="rId13"/>
    <p:sldId id="310" r:id="rId14"/>
    <p:sldId id="311" r:id="rId15"/>
    <p:sldId id="30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345" r:id="rId47"/>
    <p:sldId id="344" r:id="rId48"/>
    <p:sldId id="346" r:id="rId4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1" d="100"/>
          <a:sy n="31" d="100"/>
        </p:scale>
        <p:origin x="42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E5145-9E9C-44FC-A170-1FC9BBA54136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5F02C-399F-4081-B08A-BA291F64D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100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8AF1D-414D-445C-80F8-E233D0B52D14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81CC5-A99E-44F2-8DA2-F448A979AC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4320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81CC5-A99E-44F2-8DA2-F448A979AC6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873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81CC5-A99E-44F2-8DA2-F448A979AC67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483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41277-D0D0-43F9-B53F-A37BB95ACCA2}" type="datetime1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770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5976-D440-48EF-9BE9-BD070C06021B}" type="datetime1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00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DAF26-31B3-4BF2-A2DE-8BCABA47E340}" type="datetime1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51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B2311-F3FA-47A9-8953-A6BC76375EE3}" type="datetime1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046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0727D-2D2C-4EBE-A3F8-4D8A2218BCF0}" type="datetime1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26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9EA82-EC5A-42FB-9837-384422664B03}" type="datetime1">
              <a:rPr lang="ru-RU" smtClean="0"/>
              <a:t>13.04.2018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71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435C-2143-4592-92F8-9F6CF8E9906F}" type="datetime1">
              <a:rPr lang="ru-RU" smtClean="0"/>
              <a:t>13.04.2018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21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87F12-F6E9-4C59-9DDE-AD3D0DBD18C8}" type="datetime1">
              <a:rPr lang="ru-RU" smtClean="0"/>
              <a:t>13.04.2018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191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3AD8-B5C3-4567-9B84-5293C259370D}" type="datetime1">
              <a:rPr lang="ru-RU" smtClean="0"/>
              <a:t>13.04.2018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99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E3B6-62A1-4E08-A742-3025D05205D0}" type="datetime1">
              <a:rPr lang="ru-RU" smtClean="0"/>
              <a:t>13.04.2018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316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6DABF-0324-49DF-9493-ECC39B7503BA}" type="datetime1">
              <a:rPr lang="ru-RU" smtClean="0"/>
              <a:t>13.04.2018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10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81405-8B55-48B8-9550-1E4097E57E12}" type="datetime1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64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004048" y="188640"/>
            <a:ext cx="3888432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8" y="0"/>
            <a:ext cx="4848301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272325" y="5157192"/>
            <a:ext cx="5688632" cy="1080120"/>
            <a:chOff x="2843808" y="5033185"/>
            <a:chExt cx="5688632" cy="108012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843808" y="5033185"/>
              <a:ext cx="5688632" cy="10801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5157192"/>
              <a:ext cx="5154178" cy="83210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076056" y="404664"/>
            <a:ext cx="3600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  <a:p>
            <a:pPr algn="ctr"/>
            <a:endParaRPr lang="ru-RU" sz="2000" b="1" dirty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Использование современных информационных технологий в образовательном процессе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</a:br>
            <a:endParaRPr lang="ru-RU" sz="2000" b="1" dirty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  <a:p>
            <a:pPr algn="ctr"/>
            <a:endParaRPr lang="en-US" sz="1200" dirty="0"/>
          </a:p>
          <a:p>
            <a:r>
              <a:rPr lang="ru-RU" sz="1200" dirty="0"/>
              <a:t>МИЩЕНКО ТАТЬЯНА ВЯЧЕСЛАВНА,</a:t>
            </a:r>
            <a:br>
              <a:rPr lang="ru-RU" sz="1200" dirty="0"/>
            </a:br>
            <a:r>
              <a:rPr lang="ru-RU" sz="1200" dirty="0"/>
              <a:t>заведующий учебной частью МЦК-ЧЭМК Минобразования Чувашии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21414" y="6380289"/>
            <a:ext cx="622863" cy="2886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2016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115616" y="6380288"/>
            <a:ext cx="627267" cy="28865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2017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810094" y="6380287"/>
            <a:ext cx="627267" cy="28865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201</a:t>
            </a:r>
            <a:r>
              <a:rPr lang="en-US" sz="1200" dirty="0"/>
              <a:t>8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509646" y="6380286"/>
            <a:ext cx="627267" cy="2886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201</a:t>
            </a:r>
            <a:r>
              <a:rPr lang="en-US" sz="1200" dirty="0"/>
              <a:t>9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194959" y="6380285"/>
            <a:ext cx="627267" cy="2886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2020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9"/>
          <a:stretch/>
        </p:blipFill>
        <p:spPr>
          <a:xfrm>
            <a:off x="6324475" y="5177531"/>
            <a:ext cx="2279973" cy="120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81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1196752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Предполагается использование преимущественно программных средств, обеспечивающих эффективную самостоятельную работу обучаемых.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2" y="54868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Изучение на базе компьютера 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 descr="http://mk-reklama.by/wp-content/uploads/2015/06/servic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2" y="2276872"/>
            <a:ext cx="5603776" cy="420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607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340768"/>
            <a:ext cx="8352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Представляет собой самостоятельную технологию обучения, но на практике оно входит составным элементом в другие, поскольку к технологиям передачи знаний в качестве обязательного предъявляется и требование о наличии у них специальной системы оценки качества усвоения знаний.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52951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Оценивание с помощью компьютера 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4" name="Picture 2" descr="http://zakupki.tatar/upload/iblock/79c/79c4382bbf043fe832af96301c8ee2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858" y="3140968"/>
            <a:ext cx="602248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336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2238" y="1196752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Обеспечивают и процесс передачи знаний, и обратную связь, являются неотъемлемой составляющей всех вышеперечисленных технологий. 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Компьютерные коммуникации определяют возможности информационной образовательной среды отдельного учебного заведения, города, региона, страны.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457508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Компьютерные коммуникации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42" name="Picture 2" descr="http://nevseoboi.com.ua/uploads/posts/2011-09/1316884302_by-0disey-347_nevseoboi.com.u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84232"/>
            <a:ext cx="525658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328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855852"/>
            <a:ext cx="84969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усложнение педагогического процесса в учебном заведении в условиях интеграции специальных дисциплин, а также интеграции учебного заведения с передовыми компаниями и научно-исследовательскими организациями;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расширение предметного мира учащегося, ведущим к увеличению объема учебного материала и необходимости его обобщения;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расширение сфер деятельности, ведущим к необходимости решать разнообразные профессиональные задачи;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включение в процесс обучения перспективных технологий, в том числе и базы современных телекоммуникационных и вычислительных средств.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457508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Значимость использования 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современных информационных технологий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60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2238" y="1731580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создание реальных условий для подготовки педагогических кадров, способных принять участие в реализации программ информатизации образования;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значительное повышение уровня профессионального взаимодействия педагогов и обучаемых благодаря возможности выполнения совместных проектов;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появление качественно новых условий для реализации творческого потенциала учащихся;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повышение эффективности самостоятельной работы учащихся с традиционными и электронными ресурсами;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реализации непрерывного открытого образования. 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386661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Содержание педагогического 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образования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105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2238" y="908720"/>
            <a:ext cx="8352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современном этапе реформирования образования в России появились новые возможности получения образования. Вошли в обиход такие понятия как «электронное образование», «дистанционное образование».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/>
          </a:p>
        </p:txBody>
      </p:sp>
      <p:pic>
        <p:nvPicPr>
          <p:cNvPr id="11266" name="Picture 2" descr="http://www.thedigitalbridges.com/wp-content/uploads/2017/04/online-teaching-platforms-advant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48880"/>
            <a:ext cx="6180709" cy="412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089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2238" y="1731580"/>
            <a:ext cx="8352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Главное достоинство дистанционного обучения — доступность для любой категории студентов, в том числе тех, для кого традиционная форма получения образования недоступна в силу объективных причин. </a:t>
            </a:r>
          </a:p>
          <a:p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Важным преимуществом дистанционного обучения является самостоятельное планирование интенсивности и нагрузки, возможность заниматься дома. </a:t>
            </a:r>
          </a:p>
        </p:txBody>
      </p:sp>
    </p:spTree>
    <p:extLst>
      <p:ext uri="{BB962C8B-B14F-4D97-AF65-F5344CB8AC3E}">
        <p14:creationId xmlns:p14="http://schemas.microsoft.com/office/powerpoint/2010/main" val="2978325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2238" y="1731580"/>
            <a:ext cx="8352928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доступность обучения;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использование большого количества справочной информации в качестве дополнительной;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использование новых форм представления и организации информации, обеспечивающих максимальную степень ее восприятия;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достоверность сертификации знаний.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386661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Базовые принципы дистанционного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образования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325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2238" y="1731580"/>
            <a:ext cx="8352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Система дистанционного обучения (СДО) является важным инструментом в работе специалистов электронного обучения. </a:t>
            </a:r>
          </a:p>
          <a:p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СДО может оказаться главной статьей расходов, если вы ищите надежную, универсальную систему дистанционного обучения, которая удовлетворит все ваши потребности в области развития электронного обучения персонала.</a:t>
            </a:r>
          </a:p>
        </p:txBody>
      </p:sp>
    </p:spTree>
    <p:extLst>
      <p:ext uri="{BB962C8B-B14F-4D97-AF65-F5344CB8AC3E}">
        <p14:creationId xmlns:p14="http://schemas.microsoft.com/office/powerpoint/2010/main" val="3286701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13314" name="Picture 2" descr="https://ds04.infourok.ru/uploads/ex/10ef/00066606-48f6c9d1/img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54713"/>
            <a:ext cx="7560840" cy="567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551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0" y="71647"/>
            <a:ext cx="891659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3765" y="404664"/>
            <a:ext cx="8435280" cy="5721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Современные информационные технологии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ведут к подлинной революции в образовании.</a:t>
            </a:r>
          </a:p>
        </p:txBody>
      </p:sp>
      <p:pic>
        <p:nvPicPr>
          <p:cNvPr id="1026" name="Picture 2" descr="http://rogovo.minsk.edu.by/be/sm_full.aspx?guid=105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92" y="1418294"/>
            <a:ext cx="7682640" cy="525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2F4B7F-CD7F-4AB4-B673-B45AAD909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95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386661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Ё-СТАДИ</a:t>
            </a:r>
            <a:r>
              <a:rPr lang="ru-RU" sz="2800" dirty="0"/>
              <a:t> 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338" name="Picture 2" descr="http://your-study.ru/l/images/workplacer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696744" cy="561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112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386661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ATutor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E72D0D-C13C-4774-AA5A-3E0EB3F6B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29" b="9944"/>
          <a:stretch/>
        </p:blipFill>
        <p:spPr>
          <a:xfrm>
            <a:off x="755576" y="1268760"/>
            <a:ext cx="803171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49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386661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Eliademy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362" name="Picture 2" descr="https://eliademy.com/extimg/297663_2014-10-26_0605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17"/>
            <a:ext cx="8107172" cy="50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454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386661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Forma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LMS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386" name="Picture 2" descr="https://www.whatasoftware.com/app/webroot/img/software/original/1461241734_Forma-LMS_screen%20shot%2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9880"/>
            <a:ext cx="6120680" cy="560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19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386661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Dokeos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410" name="Picture 2" descr="http://slideplayer.info/slide/2846764/10/images/34/Doke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1"/>
            <a:ext cx="6912768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131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386661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ILIAS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434" name="Picture 2" descr="http://2.bp.blogspot.com/-9QdcTXHGh6A/TyBMB7Rlp2I/AAAAAAAABRM/gDK0Q1nimso/s1600/4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804719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936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386661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Opigno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458" name="Picture 2" descr="http://ww1.prweb.com/prfiles/2013/10/23/11260340/Opigno-PR-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ww1.prweb.com/prfiles/2013/10/23/11260340/Opigno-PR-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ww1.prweb.com/prfiles/2013/10/23/11260340/Opigno-PR-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://4.bp.blogspot.com/-ri--o050HCs/U2nXejKxE1I/AAAAAAAAAaU/_okelmvyHUg/s1600/opigno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56" y="1196752"/>
            <a:ext cx="7017736" cy="526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346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386661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OLAT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482" name="Picture 2" descr="http://www.theologie.uzh.ch/dam/jcr:283ca013-8a97-4aac-9c69-21c398482f17/olat10_Kurse_Favorit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4" y="1669304"/>
            <a:ext cx="8295258" cy="420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190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386661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iSpring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Online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506" name="Picture 2" descr="https://www.ispringsolutions.com/media/articles/ways-to-upload-ppt-to-ispring-cloud/01-ways-to-upload-ppt-to-ispring-clou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02897"/>
            <a:ext cx="6912768" cy="537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232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D23909-E1A1-4BD3-9908-8892809BEC2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666" y="31228"/>
            <a:ext cx="9133334" cy="68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23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9538" y="836712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tabLst>
                <a:tab pos="354013" algn="l"/>
              </a:tabLst>
            </a:pPr>
            <a:r>
              <a:rPr lang="ru-RU" sz="2000" dirty="0">
                <a:latin typeface="Verdana" pitchFamily="34" charset="0"/>
              </a:rPr>
              <a:t>Педагоги должны уметь выбирать и применять именно те технологии, которые в полной мере соответствуют содержанию и целям изучения конкретной дисциплины, способствуют достижению целей гармоничного развития учащихся с учетом их индивидуальных особенностей. </a:t>
            </a:r>
          </a:p>
          <a:p>
            <a:pPr marL="12700">
              <a:spcBef>
                <a:spcPts val="0"/>
              </a:spcBef>
              <a:tabLst>
                <a:tab pos="354013" algn="l"/>
              </a:tabLst>
            </a:pPr>
            <a:endParaRPr lang="ru-RU" sz="2000" dirty="0">
              <a:latin typeface="Verdana" pitchFamily="34" charset="0"/>
            </a:endParaRPr>
          </a:p>
        </p:txBody>
      </p:sp>
      <p:pic>
        <p:nvPicPr>
          <p:cNvPr id="2052" name="Picture 4" descr="http://kustoagro.com/wp-content/uploads/2016/12/1111.jpg.pagespeed.ce_.3mPoXeoAqj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4314" r="5708" b="8112"/>
          <a:stretch/>
        </p:blipFill>
        <p:spPr bwMode="auto">
          <a:xfrm>
            <a:off x="1688097" y="2492896"/>
            <a:ext cx="5980247" cy="399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206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DE9F0E-9385-4F03-BE40-50E34E9A70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880" y="0"/>
            <a:ext cx="9100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73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C7D34C-32B8-4E4B-988B-A66FB0538A2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1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53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EEC2D9-636B-4B5B-8F01-031B89E4C35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4088"/>
            <a:ext cx="9144000" cy="684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9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7EC146-0583-4FE0-B693-D94F08A8A51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33" y="15998"/>
            <a:ext cx="9138667" cy="68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90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AAD555-DA83-4146-969F-42E25E1789D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60A42A-0448-4DD9-80E3-9605AA1FD49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89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F1D3BB-305D-467F-86ED-B962A93B669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64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2C91E9-53FF-4525-B89C-6AC00F03BC96}"/>
              </a:ext>
            </a:extLst>
          </p:cNvPr>
          <p:cNvSpPr txBox="1"/>
          <p:nvPr/>
        </p:nvSpPr>
        <p:spPr>
          <a:xfrm>
            <a:off x="467544" y="386661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Облачная система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электронного обучения «Академия-Медиа»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5F7795-0019-4EFF-BDE8-5932D10D61B2}"/>
              </a:ext>
            </a:extLst>
          </p:cNvPr>
          <p:cNvSpPr txBox="1"/>
          <p:nvPr/>
        </p:nvSpPr>
        <p:spPr>
          <a:xfrm>
            <a:off x="562238" y="1731580"/>
            <a:ext cx="83529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Это уникальное программное решение для управления учебным процессом в формате «смешанного обучения» (как </a:t>
            </a:r>
            <a:r>
              <a:rPr lang="ru-R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аудиторно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так и дистанционно), и организации эффективной самостоятельной работы студентов.</a:t>
            </a:r>
          </a:p>
          <a:p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основе СЭО «Академия-Медиа» лежит система управления учебным контентом – программная оболочка, в которую встраивается учебный контент. </a:t>
            </a:r>
          </a:p>
          <a:p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Контент, о котором идет речь, это 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электронные учебно-методические комплексы,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включающие в себя электронный учебник, практические работы, интерактивные схемы, контрольно-оценочные средства. </a:t>
            </a:r>
          </a:p>
        </p:txBody>
      </p:sp>
    </p:spTree>
    <p:extLst>
      <p:ext uri="{BB962C8B-B14F-4D97-AF65-F5344CB8AC3E}">
        <p14:creationId xmlns:p14="http://schemas.microsoft.com/office/powerpoint/2010/main" val="232106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2C91E9-53FF-4525-B89C-6AC00F03BC96}"/>
              </a:ext>
            </a:extLst>
          </p:cNvPr>
          <p:cNvSpPr txBox="1"/>
          <p:nvPr/>
        </p:nvSpPr>
        <p:spPr>
          <a:xfrm>
            <a:off x="467544" y="386661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Облачная система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электронного обучения «Академия-Медиа»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5F7795-0019-4EFF-BDE8-5932D10D61B2}"/>
              </a:ext>
            </a:extLst>
          </p:cNvPr>
          <p:cNvSpPr txBox="1"/>
          <p:nvPr/>
        </p:nvSpPr>
        <p:spPr>
          <a:xfrm>
            <a:off x="562238" y="1731580"/>
            <a:ext cx="835292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Спектр возможностей для руководителя образовательной организации:</a:t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визуализация мониторинга качества обучения и выполнения программы курса: наглядная статистика успеваемости отдельного студента, группы и образовательного учреждения в целом в режиме </a:t>
            </a:r>
            <a:r>
              <a:rPr lang="ru-R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online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автоматическое «в один клик» формирование детальных аналитических отчетов;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облегчение процесса формирования календарного плана и оперативное информирование всех участников о предстоящих учебных событиях.</a:t>
            </a:r>
          </a:p>
        </p:txBody>
      </p:sp>
    </p:spTree>
    <p:extLst>
      <p:ext uri="{BB962C8B-B14F-4D97-AF65-F5344CB8AC3E}">
        <p14:creationId xmlns:p14="http://schemas.microsoft.com/office/powerpoint/2010/main" val="1125059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2C91E9-53FF-4525-B89C-6AC00F03BC96}"/>
              </a:ext>
            </a:extLst>
          </p:cNvPr>
          <p:cNvSpPr txBox="1"/>
          <p:nvPr/>
        </p:nvSpPr>
        <p:spPr>
          <a:xfrm>
            <a:off x="467544" y="386661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Облачная система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электронного обучения «Академия-Медиа»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5F7795-0019-4EFF-BDE8-5932D10D61B2}"/>
              </a:ext>
            </a:extLst>
          </p:cNvPr>
          <p:cNvSpPr txBox="1"/>
          <p:nvPr/>
        </p:nvSpPr>
        <p:spPr>
          <a:xfrm>
            <a:off x="562238" y="1628800"/>
            <a:ext cx="83529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Спектр возможностей для педагога:</a:t>
            </a:r>
          </a:p>
          <a:p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построение учебного курса в зависимости от актуальных задач и особенностей аудитории;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встраивание в электронный учебный курс своих разработок: рабочих программ, теоретических материалов, практических и лабораторных работ, тестов и иных контрольно-оценочных средств;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удобная навигация дает мгновенный доступ ко всем ресурсам курса;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экономия времени на проверку студенческих работ – система сразу выдает результат по каждому студенту и группе в целом;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индивидуальный подход к каждому студенту: оперативное реагирование на трудности в освоении темы.</a:t>
            </a:r>
          </a:p>
        </p:txBody>
      </p:sp>
    </p:spTree>
    <p:extLst>
      <p:ext uri="{BB962C8B-B14F-4D97-AF65-F5344CB8AC3E}">
        <p14:creationId xmlns:p14="http://schemas.microsoft.com/office/powerpoint/2010/main" val="1906324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9538" y="836712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itchFamily="34" charset="0"/>
              </a:rPr>
              <a:t>Информационные технологии – это в одних случаях определенное научное направление, в других же — конкретный способ работы с информацией.</a:t>
            </a:r>
          </a:p>
        </p:txBody>
      </p:sp>
      <p:sp>
        <p:nvSpPr>
          <p:cNvPr id="2" name="AutoShape 2" descr="http://ht-impex.ru/wp-content/uploads/2017/12/4-1024x750-1024x6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ht-impex.ru/wp-content/uploads/2017/12/4-1024x750-1024x67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it.kirovreg.ru/upload/iblock/941/foto-k-press_reliz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21" y="1916831"/>
            <a:ext cx="6577247" cy="450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08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2C91E9-53FF-4525-B89C-6AC00F03BC96}"/>
              </a:ext>
            </a:extLst>
          </p:cNvPr>
          <p:cNvSpPr txBox="1"/>
          <p:nvPr/>
        </p:nvSpPr>
        <p:spPr>
          <a:xfrm>
            <a:off x="467544" y="386661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Облачная система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электронного обучения «Академия-Медиа»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5F7795-0019-4EFF-BDE8-5932D10D61B2}"/>
              </a:ext>
            </a:extLst>
          </p:cNvPr>
          <p:cNvSpPr txBox="1"/>
          <p:nvPr/>
        </p:nvSpPr>
        <p:spPr>
          <a:xfrm>
            <a:off x="562238" y="1731580"/>
            <a:ext cx="83529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Спектр возможностей для</a:t>
            </a:r>
            <a:r>
              <a:rPr lang="ru-RU" sz="2000" b="1" dirty="0"/>
              <a:t>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студента: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зрелищность и интерактивность заданий мотивируют на получение профессиональных знаний и навыков;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свобода выбора темпа и места работы – в аудитории или вне ее (в зоне действия локальной сети), доступ к разнообразным учебным материалам;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яркая и понятная статистика личных достижений, получение мгновенного результата по итогам прохождения теста, решения контрольной работы, неограниченный повтор заданий;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наглядный график учебных событий облегчает планирование.</a:t>
            </a:r>
          </a:p>
          <a:p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44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681A41-7E36-44A1-B0D6-96E2C2237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0"/>
            <a:ext cx="8964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86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AED594-AFC1-4B65-85DA-ED1FC4400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0"/>
            <a:ext cx="9108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67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413DE6-40DB-4554-8A9C-618FA0677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0"/>
            <a:ext cx="9108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611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74C581-AF80-4D81-8676-9B988C581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0"/>
            <a:ext cx="9108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34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BF2849-6885-4BD1-9EAC-1A0608384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8" y="0"/>
            <a:ext cx="9076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020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A2911E-EFBB-4120-8A6F-B5A8E8319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0"/>
            <a:ext cx="9108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028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D83D96-F35D-4BD2-900F-6381FE9CE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8" y="0"/>
            <a:ext cx="9112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048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004048" y="188640"/>
            <a:ext cx="3888432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8" y="0"/>
            <a:ext cx="4848301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272325" y="5157192"/>
            <a:ext cx="5688632" cy="1080120"/>
            <a:chOff x="2843808" y="5033185"/>
            <a:chExt cx="5688632" cy="108012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843808" y="5033185"/>
              <a:ext cx="5688632" cy="10801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5157192"/>
              <a:ext cx="5154178" cy="83210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076056" y="404664"/>
            <a:ext cx="3600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  <a:p>
            <a:pPr algn="ctr"/>
            <a:endParaRPr lang="ru-RU" sz="2000" b="1" dirty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Использование современных информационных технологий в образовательном процессе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</a:br>
            <a:endParaRPr lang="ru-RU" sz="2000" b="1" dirty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  <a:p>
            <a:pPr algn="ctr"/>
            <a:endParaRPr lang="en-US" sz="1200" dirty="0"/>
          </a:p>
          <a:p>
            <a:r>
              <a:rPr lang="ru-RU" sz="1200" dirty="0"/>
              <a:t>МИЩЕНКО ТАТЬЯНА ВЯЧЕСЛАВНА,</a:t>
            </a:r>
            <a:br>
              <a:rPr lang="ru-RU" sz="1200" dirty="0"/>
            </a:br>
            <a:r>
              <a:rPr lang="ru-RU" sz="1200" dirty="0"/>
              <a:t>заведующий учебной частью МЦК-ЧЭМК Минобразования Чувашии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21414" y="6380289"/>
            <a:ext cx="622863" cy="2886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2016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115616" y="6380288"/>
            <a:ext cx="627267" cy="28865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2017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810094" y="6380287"/>
            <a:ext cx="627267" cy="28865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201</a:t>
            </a:r>
            <a:r>
              <a:rPr lang="en-US" sz="1200" dirty="0"/>
              <a:t>8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509646" y="6380286"/>
            <a:ext cx="627267" cy="2886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201</a:t>
            </a:r>
            <a:r>
              <a:rPr lang="en-US" sz="1200" dirty="0"/>
              <a:t>9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194959" y="6380285"/>
            <a:ext cx="627267" cy="2886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2020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9"/>
          <a:stretch/>
        </p:blipFill>
        <p:spPr>
          <a:xfrm>
            <a:off x="6324475" y="5177531"/>
            <a:ext cx="2279973" cy="120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78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764704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itchFamily="34" charset="0"/>
              </a:rPr>
              <a:t>В современном понимании информационные технологии обучения (ИТО) — это педагогическая технология, использующая специальные способы, программные и технические средства (кино, аудио- и </a:t>
            </a:r>
            <a:r>
              <a:rPr lang="ru-RU" sz="2000" dirty="0" err="1">
                <a:latin typeface="Verdana" pitchFamily="34" charset="0"/>
              </a:rPr>
              <a:t>видеосредства</a:t>
            </a:r>
            <a:r>
              <a:rPr lang="ru-RU" sz="2000" dirty="0">
                <a:latin typeface="Verdana" pitchFamily="34" charset="0"/>
              </a:rPr>
              <a:t>, компьютеры, телекоммуникационные сети) для работы с информацией.</a:t>
            </a:r>
          </a:p>
        </p:txBody>
      </p:sp>
      <p:pic>
        <p:nvPicPr>
          <p:cNvPr id="4098" name="Picture 2" descr="http://farm9.staticflickr.com/8528/8554605848_e293b6fb51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4" b="9209"/>
          <a:stretch/>
        </p:blipFill>
        <p:spPr bwMode="auto">
          <a:xfrm>
            <a:off x="648841" y="2791543"/>
            <a:ext cx="8134350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273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908720"/>
            <a:ext cx="8352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itchFamily="34" charset="0"/>
              </a:rPr>
              <a:t>ИТО следует понимать как приложение информационных технологий: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itchFamily="34" charset="0"/>
              </a:rPr>
              <a:t>для создания новых возможностей передачи знаний (деятельности педагога);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itchFamily="34" charset="0"/>
              </a:rPr>
              <a:t>восприятия знаний (деятельности обучаемого);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itchFamily="34" charset="0"/>
              </a:rPr>
              <a:t>оценки качества обучения;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itchFamily="34" charset="0"/>
              </a:rPr>
              <a:t>всестороннего развития личности учащегося в ходе учебно-воспитательного процесса. </a:t>
            </a:r>
          </a:p>
        </p:txBody>
      </p:sp>
      <p:pic>
        <p:nvPicPr>
          <p:cNvPr id="5122" name="Picture 2" descr="http://uslide.ru/images/24/30804/960/img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1" t="19950" r="3659" b="46368"/>
          <a:stretch/>
        </p:blipFill>
        <p:spPr bwMode="auto">
          <a:xfrm>
            <a:off x="6012160" y="3140968"/>
            <a:ext cx="275742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slide.ru/images/24/30804/960/img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t="61026" r="63830" b="3696"/>
          <a:stretch/>
        </p:blipFill>
        <p:spPr bwMode="auto">
          <a:xfrm>
            <a:off x="395536" y="4381551"/>
            <a:ext cx="2448272" cy="212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uslide.ru/images/24/30804/960/img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3" t="39366" r="34679" b="30496"/>
          <a:stretch/>
        </p:blipFill>
        <p:spPr bwMode="auto">
          <a:xfrm>
            <a:off x="3059832" y="3810347"/>
            <a:ext cx="2666019" cy="199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393305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itchFamily="34" charset="0"/>
              </a:rPr>
              <a:t>обучение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3928" y="5805264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itchFamily="34" charset="0"/>
              </a:rPr>
              <a:t>общение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48264" y="5405154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itchFamily="34" charset="0"/>
              </a:rPr>
              <a:t>контроль</a:t>
            </a:r>
          </a:p>
        </p:txBody>
      </p:sp>
    </p:spTree>
    <p:extLst>
      <p:ext uri="{BB962C8B-B14F-4D97-AF65-F5344CB8AC3E}">
        <p14:creationId xmlns:p14="http://schemas.microsoft.com/office/powerpoint/2010/main" val="4171161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2238" y="1895341"/>
            <a:ext cx="83529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компьютерное программированное обучение;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изучение с помощью компьютера;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изучение на базе компьютера;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обучение на базе компьютера;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оценивание с помощью компьютера;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компьютерные коммуникации.  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620688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Классификация ИТО</a:t>
            </a:r>
          </a:p>
          <a:p>
            <a:endParaRPr lang="en-US" sz="2800" b="1" dirty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180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2238" y="1412776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Это технология, обеспечивающая реализацию механизма программированного обучения с помощью соответствующих компьютерных программ.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746701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Компьютерное программированное обучение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 descr="http://xn----btb1bbcge2a.xn--p1ai/_bd/8/123369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64904"/>
            <a:ext cx="5976664" cy="392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880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196752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Предполагает самостоятельную работу обучаемого по изучению нового материала с помощью различных средств, в том числе и компьютера.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54868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Изучение с помощью компьютера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AutoShape 2" descr="http://kakimenno.ru/uploads/posts/2016-10/1477149265_kak-zablokirovat-youtub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://kakimenno.ru/uploads/posts/2016-10/1477149265_kak-zablokirovat-youtub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6" name="Picture 8" descr="http://www.doski.ru/i/67/59/16759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4896544" cy="431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4793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1550</TotalTime>
  <Words>460</Words>
  <Application>Microsoft Office PowerPoint</Application>
  <PresentationFormat>Экран (4:3)</PresentationFormat>
  <Paragraphs>114</Paragraphs>
  <Slides>48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4" baseType="lpstr">
      <vt:lpstr>Arial</vt:lpstr>
      <vt:lpstr>Calibri</vt:lpstr>
      <vt:lpstr>Mech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Судленков - реализация проекта МЦК-ЧЭМК 2016 (урезанная версия)</dc:title>
  <dc:creator>Васильев Юрий Петрович;Данные предоставили: Поликарпов И.Л., Ильин Е.М., Камалутдинова С.М.</dc:creator>
  <cp:keywords>МЦК-ЧЭМК</cp:keywords>
  <cp:lastModifiedBy>1</cp:lastModifiedBy>
  <cp:revision>156</cp:revision>
  <cp:lastPrinted>2018-04-10T17:39:43Z</cp:lastPrinted>
  <dcterms:created xsi:type="dcterms:W3CDTF">2016-12-05T07:23:21Z</dcterms:created>
  <dcterms:modified xsi:type="dcterms:W3CDTF">2018-04-13T04:41:40Z</dcterms:modified>
</cp:coreProperties>
</file>