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notesMasterIdLst>
    <p:notesMasterId r:id="rId24"/>
  </p:notesMasterIdLst>
  <p:sldIdLst>
    <p:sldId id="256" r:id="rId2"/>
    <p:sldId id="293" r:id="rId3"/>
    <p:sldId id="288" r:id="rId4"/>
    <p:sldId id="264" r:id="rId5"/>
    <p:sldId id="265" r:id="rId6"/>
    <p:sldId id="289" r:id="rId7"/>
    <p:sldId id="292" r:id="rId8"/>
    <p:sldId id="282" r:id="rId9"/>
    <p:sldId id="290" r:id="rId10"/>
    <p:sldId id="291" r:id="rId11"/>
    <p:sldId id="266" r:id="rId12"/>
    <p:sldId id="267" r:id="rId13"/>
    <p:sldId id="281" r:id="rId14"/>
    <p:sldId id="263" r:id="rId15"/>
    <p:sldId id="268" r:id="rId16"/>
    <p:sldId id="269" r:id="rId17"/>
    <p:sldId id="270" r:id="rId18"/>
    <p:sldId id="271" r:id="rId19"/>
    <p:sldId id="272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CC71F-5E8A-4DFE-B544-1098AA9D9CC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64C60-F1F2-4172-9B9F-801165D53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599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39152"/>
      </p:ext>
    </p:extLst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398209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0657794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40885"/>
      </p:ext>
    </p:extLst>
  </p:cSld>
  <p:clrMapOvr>
    <a:masterClrMapping/>
  </p:clrMapOvr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2754472"/>
      </p:ext>
    </p:extLst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741217"/>
      </p:ext>
    </p:extLst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08343"/>
      </p:ext>
    </p:extLst>
  </p:cSld>
  <p:clrMapOvr>
    <a:masterClrMapping/>
  </p:clrMapOvr>
  <p:hf sldNum="0"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16884"/>
      </p:ext>
    </p:extLst>
  </p:cSld>
  <p:clrMapOvr>
    <a:masterClrMapping/>
  </p:clrMapOvr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399302"/>
      </p:ext>
    </p:extLst>
  </p:cSld>
  <p:clrMapOvr>
    <a:masterClrMapping/>
  </p:clrMapOvr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016935"/>
      </p:ext>
    </p:extLst>
  </p:cSld>
  <p:clrMapOvr>
    <a:masterClrMapping/>
  </p:clrMapOvr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65590"/>
      </p:ext>
    </p:extLst>
  </p:cSld>
  <p:clrMapOvr>
    <a:masterClrMapping/>
  </p:clrMapOvr>
  <p:hf sldNum="0"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83671"/>
      </p:ext>
    </p:extLst>
  </p:cSld>
  <p:clrMapOvr>
    <a:masterClrMapping/>
  </p:clrMapOvr>
  <p:hf sldNum="0"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36059"/>
      </p:ext>
    </p:extLst>
  </p:cSld>
  <p:clrMapOvr>
    <a:masterClrMapping/>
  </p:clrMapOvr>
  <p:hf sldNum="0"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68960"/>
      </p:ext>
    </p:extLst>
  </p:cSld>
  <p:clrMapOvr>
    <a:masterClrMapping/>
  </p:clrMapOvr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22964"/>
      </p:ext>
    </p:extLst>
  </p:cSld>
  <p:clrMapOvr>
    <a:masterClrMapping/>
  </p:clrMapOvr>
  <p:hf sldNum="0"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30562"/>
      </p:ext>
    </p:extLst>
  </p:cSld>
  <p:clrMapOvr>
    <a:masterClrMapping/>
  </p:clrMapOvr>
  <p:hf sldNum="0"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9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24B55-D123-43D0-8F7A-E82072FA21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3715" y="1436370"/>
            <a:ext cx="9068586" cy="199263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>
                <a:solidFill>
                  <a:schemeClr val="accent4">
                    <a:lumMod val="75000"/>
                  </a:schemeClr>
                </a:solidFill>
              </a:rPr>
              <a:t>Разработка  учебных планов образовательных организаций по новым ФГОС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D77689-0C9E-4C88-9FF0-2B1AC9E9A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715" y="4126230"/>
            <a:ext cx="9070848" cy="1013033"/>
          </a:xfrm>
        </p:spPr>
        <p:txBody>
          <a:bodyPr>
            <a:noAutofit/>
          </a:bodyPr>
          <a:lstStyle/>
          <a:p>
            <a:pPr algn="l"/>
            <a:r>
              <a:rPr lang="ru-RU" sz="2000" dirty="0" err="1"/>
              <a:t>Станулевич</a:t>
            </a:r>
            <a:r>
              <a:rPr lang="ru-RU" sz="2000" dirty="0"/>
              <a:t> Ольга Евгеньевна, вед. научный сотрудник  Центра развития профессионального образования Московского политехнического  университета</a:t>
            </a:r>
          </a:p>
          <a:p>
            <a:r>
              <a:rPr lang="en-US" sz="2000" dirty="0"/>
              <a:t>Email: olgastan-66@mail.ru</a:t>
            </a:r>
            <a:endParaRPr lang="ru-RU" sz="200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C9DCC7-9C65-489D-9395-2E895686AC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2490" y="187906"/>
            <a:ext cx="2404110" cy="662994"/>
          </a:xfrm>
        </p:spPr>
        <p:txBody>
          <a:bodyPr/>
          <a:lstStyle/>
          <a:p>
            <a:fld id="{C13B5932-F1C5-4C23-B5DF-F8AF6748EE81}" type="datetime8">
              <a:rPr lang="en-US" sz="1400" smtClean="0"/>
              <a:t>4/11/2018 11:14 PM</a:t>
            </a:fld>
            <a:endParaRPr lang="en-US" sz="140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5586FF-3A95-4B9A-9A4E-2AB1D1478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90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3605E7-E51E-4843-9986-B5851BE23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Формирование цикла 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EB55DB-E5EC-42E5-8CDE-5A7279754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Формируется на основе примерной программы и анализа дополнительных результатов выявленных в ходе разработки требований к элементам вариативной части.</a:t>
            </a:r>
          </a:p>
          <a:p>
            <a:r>
              <a:rPr lang="ru-RU" dirty="0"/>
              <a:t>На выделение дополнительных дисциплин должен быть заказ работодателей</a:t>
            </a:r>
          </a:p>
          <a:p>
            <a:r>
              <a:rPr lang="ru-RU" dirty="0"/>
              <a:t>Суммарный объем нагрузки на дисциплины ОП должен быть не менее значений указанных во ФГОС и должен включать наряду с занятиями во взаимодействием с преподавателем самостоятельную работу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6BDD0E-8B59-4B2A-8233-55BB506FF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25CE22-67AB-4EA0-B0AC-BD007D8FD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62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1EA489-2758-47BD-B693-10A34918E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88670"/>
            <a:ext cx="10058400" cy="1371600"/>
          </a:xfrm>
        </p:spPr>
        <p:txBody>
          <a:bodyPr/>
          <a:lstStyle/>
          <a:p>
            <a:r>
              <a:rPr lang="ru-RU" b="1" dirty="0"/>
              <a:t>Формирование программы СОО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8F690B-D5EA-4992-9625-5589C2373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840230"/>
            <a:ext cx="8389620" cy="403479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dirty="0"/>
              <a:t>Общий объем образовательной программы для профессий СПО, реализуемой на базе основного общего образования, увеличивается на </a:t>
            </a:r>
            <a:r>
              <a:rPr lang="ru-RU" b="1" dirty="0"/>
              <a:t>2952 часа</a:t>
            </a:r>
            <a:r>
              <a:rPr lang="ru-RU" dirty="0"/>
              <a:t>, а для специальностей 1476 часов, и включает промежуточную аттестацию. Данный объем образовательной программы направлен на обеспечение получения среднего общего образования в соответствии с требованиями федерального государственного образовательного стандарта среднего общего образования с учетом профиля получаемой профессии/специальности. 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61F93C-3991-455D-A15C-F0E1DBE56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A495-9E42-4A1D-8453-C49C55A51F63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24D264-4DA4-4D33-9FF5-259E31F1D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67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C13811-1B78-4FDB-A6F9-41FFDD9BB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К общеобразовательному циклу не предусматривается самостоятельная работа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040DCC-600B-4AC4-913D-982E85ED8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259" y="1930400"/>
            <a:ext cx="8596668" cy="405252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Перечень общеобразовательных учебных дисциплин и объем нагрузки по ним определяется в соответствии с Рекомендациями по организации получения среднего общего образования в пределах освоения образовательных программ среднего профессионального образования на базе основного общего образования с учетом требований ФГОС среднего общего образования и получаемой профессии или специальности СПО (письмо Министерства образования и науки Российской Федерации от 17 марта 2015 г. № 06-259).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3C8F2C-20F2-457B-A9E2-586A5B51C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A495-9E42-4A1D-8453-C49C55A51F63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CE60E7-0E6C-4D94-AC94-829D5A2D1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45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313875-D3AD-4A91-A561-BB521E4A2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ru-RU" sz="3600" b="1" dirty="0"/>
              <a:t>Использование 2952 </a:t>
            </a:r>
            <a:r>
              <a:rPr lang="ru-RU" sz="3600" b="1" dirty="0" err="1"/>
              <a:t>ак</a:t>
            </a:r>
            <a:r>
              <a:rPr lang="ru-RU" sz="3600" b="1" dirty="0"/>
              <a:t>. часов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FF0E46-09A5-4982-8345-6CA32E032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034" y="1488613"/>
            <a:ext cx="8596668" cy="388077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dirty="0"/>
              <a:t>Данный объем может быть направлен не только на изучение комплексных учебных предметов, дисциплин и модулей, направленных на формирование как личностных, метапредметных и предметных результатов, предусмотренных федеральным государственным образовательным стандартом среднего общего образования, но и на элементы программы, направленные на освоение общих и профессиональных компетенций, предусмотренных разделом III ФГОС СПО (Письмо МОН 06-174 от 01.03.2017), в том числе на учебные дисциплины, практики и МДК. </a:t>
            </a:r>
          </a:p>
          <a:p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1B9820-89CE-44C4-A727-2691B946B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A495-9E42-4A1D-8453-C49C55A51F63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D3A70C-19BD-42A6-9D09-FD478BEDB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88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332" y="214291"/>
            <a:ext cx="7773338" cy="100013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Общеобразовательная подготовка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027366"/>
              </p:ext>
            </p:extLst>
          </p:nvPr>
        </p:nvGraphicFramePr>
        <p:xfrm>
          <a:off x="747485" y="714357"/>
          <a:ext cx="10697030" cy="5953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6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0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0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0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2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75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71428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Объем нагрузки </a:t>
                      </a:r>
                      <a:r>
                        <a:rPr lang="ru-RU" sz="1600" dirty="0" err="1"/>
                        <a:t>общеобразо-вательной</a:t>
                      </a:r>
                      <a:r>
                        <a:rPr lang="ru-RU" sz="1600" dirty="0"/>
                        <a:t> подготовки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Промежуточная аттестация общего образования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Итоговая</a:t>
                      </a:r>
                      <a:r>
                        <a:rPr lang="ru-RU" sz="1600" baseline="0" dirty="0"/>
                        <a:t> аттестация</a:t>
                      </a:r>
                      <a:endParaRPr lang="ru-RU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1600" dirty="0" err="1"/>
                        <a:t>Вариатив-ная</a:t>
                      </a:r>
                      <a:r>
                        <a:rPr lang="ru-RU" sz="1600" baseline="0" dirty="0"/>
                        <a:t> часть</a:t>
                      </a:r>
                      <a:endParaRPr lang="ru-RU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1600" dirty="0" err="1"/>
                        <a:t>Промежуточ-ная</a:t>
                      </a:r>
                      <a:r>
                        <a:rPr lang="ru-RU" sz="1600" dirty="0"/>
                        <a:t> аттестация к ВЧ.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277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По профессии</a:t>
                      </a:r>
                      <a:endParaRPr lang="ru-RU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7311">
                <a:tc>
                  <a:txBody>
                    <a:bodyPr/>
                    <a:lstStyle/>
                    <a:p>
                      <a:r>
                        <a:rPr lang="ru-RU" sz="1500" dirty="0"/>
                        <a:t>Увеличение объема ОП на базе основного общего обр. распределяется на</a:t>
                      </a:r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r>
                        <a:rPr lang="ru-RU" b="1" dirty="0"/>
                        <a:t>2052 ч.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108 ч.</a:t>
                      </a:r>
                      <a:r>
                        <a:rPr lang="ru-RU" b="0" dirty="0"/>
                        <a:t>              (</a:t>
                      </a:r>
                      <a:r>
                        <a:rPr lang="ru-RU" dirty="0"/>
                        <a:t>3 недели)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</a:t>
                      </a:r>
                      <a:r>
                        <a:rPr lang="ru-RU" b="1" dirty="0"/>
                        <a:t>36 ч.            </a:t>
                      </a:r>
                      <a:r>
                        <a:rPr lang="ru-RU" sz="1600" b="0" dirty="0"/>
                        <a:t>(1 доп. неделя по ФГОС)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720 часов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36 ч. </a:t>
                      </a:r>
                    </a:p>
                    <a:p>
                      <a:r>
                        <a:rPr lang="ru-RU" b="0" dirty="0"/>
                        <a:t>(1 неделя)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277">
                <a:tc>
                  <a:txBody>
                    <a:bodyPr/>
                    <a:lstStyle/>
                    <a:p>
                      <a:r>
                        <a:rPr lang="ru-RU" b="1" dirty="0"/>
                        <a:t>Итого</a:t>
                      </a:r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r>
                        <a:rPr lang="ru-RU" b="1" dirty="0"/>
                        <a:t>2952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630">
                <a:tc gridSpan="7">
                  <a:txBody>
                    <a:bodyPr/>
                    <a:lstStyle/>
                    <a:p>
                      <a:r>
                        <a:rPr lang="ru-RU" b="1" dirty="0"/>
                        <a:t>По специальности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6470">
                <a:tc>
                  <a:txBody>
                    <a:bodyPr/>
                    <a:lstStyle/>
                    <a:p>
                      <a:r>
                        <a:rPr lang="ru-RU" sz="1800" dirty="0"/>
                        <a:t>У</a:t>
                      </a:r>
                      <a:r>
                        <a:rPr lang="ru-RU" sz="1500" dirty="0"/>
                        <a:t>величение объема ОП на базе основного общего обр. распределяется на</a:t>
                      </a:r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r>
                        <a:rPr lang="ru-RU" b="1" dirty="0"/>
                        <a:t>1404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72 ч</a:t>
                      </a:r>
                      <a:r>
                        <a:rPr lang="ru-RU" b="0" dirty="0"/>
                        <a:t>.    (2 нед.)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2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Итого</a:t>
                      </a:r>
                      <a:endParaRPr lang="ru-RU" dirty="0"/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r>
                        <a:rPr lang="ru-RU" b="1" dirty="0"/>
                        <a:t>1476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568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450A3-1AA3-47B6-9031-3560D62F8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247716" cy="1320800"/>
          </a:xfrm>
        </p:spPr>
        <p:txBody>
          <a:bodyPr>
            <a:normAutofit/>
          </a:bodyPr>
          <a:lstStyle/>
          <a:p>
            <a:r>
              <a:rPr lang="ru-RU" b="1" dirty="0"/>
              <a:t>Порядок изучения дисциплин и модулей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0DEB14-F5F4-4658-8858-4CA865054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24150"/>
            <a:ext cx="8596668" cy="3317212"/>
          </a:xfrm>
        </p:spPr>
        <p:txBody>
          <a:bodyPr>
            <a:normAutofit/>
          </a:bodyPr>
          <a:lstStyle/>
          <a:p>
            <a:r>
              <a:rPr lang="ru-RU" sz="2400" dirty="0"/>
              <a:t>Последовательность изучения дисциплин и модулей желательно сохранить, как в примерной программе, с корректировкой распределения вариативной части по программе.</a:t>
            </a:r>
          </a:p>
          <a:p>
            <a:r>
              <a:rPr lang="ru-RU" sz="2400" dirty="0"/>
              <a:t>Что найдет отражение в графике учебного процесса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4AFF6A-D105-4BC2-9F74-7BAAB878B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A495-9E42-4A1D-8453-C49C55A51F63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54A1E9-2FDE-457E-9729-A86C662B6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319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A9835D-0CEA-4537-A79E-22E011ED9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Номенклатура дисциплин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436081-B3B5-4E6D-8E16-B8D00D709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034" y="1608139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dirty="0"/>
              <a:t>Номенклатура изучаемых дисциплин  при наличии запроса со стороны рынка труда, и других сторон заинтересованных в результате реализации программы СПО, может быть скорректирована по отношению к примерной программе;</a:t>
            </a:r>
          </a:p>
          <a:p>
            <a:r>
              <a:rPr lang="ru-RU" sz="2400" dirty="0"/>
              <a:t>Могут быть введены дополнительные учебные дисциплины, МДК и Профессиональные модули;</a:t>
            </a:r>
          </a:p>
          <a:p>
            <a:r>
              <a:rPr lang="ru-RU" sz="2400" dirty="0"/>
              <a:t>Некоторые дисциплины могут быть объединены или разделены;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C4E12E-A1D4-4636-BC27-D9E32E93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A495-9E42-4A1D-8453-C49C55A51F63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975C6E-5380-4C87-BA89-BAFC71066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29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05937-4FDE-4440-8D0F-92A19A8FB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Объем нагрузки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F0116D-8D09-49DC-AA24-088CA2C31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325881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sz="2000" dirty="0"/>
              <a:t>При формировании учебного плана нагрузка по циклам не может быть менее указанной во ФГОС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Нагрузка по дисциплинам и МДК не может быть менее указанных в примерной программе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Все результаты отраженные в ПООП должны быть обозначены ООП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Из нагрузки по дисциплине, указанной в ПООП, может быть выделена самостоятельная работа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F9077E-6B3D-4C0C-A3F6-3EE202F8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A495-9E42-4A1D-8453-C49C55A51F63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E07F6C-F33C-4BF4-9A4C-E575B986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628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97E0BE-62C4-48D9-8C4B-B7E4E5918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345" y="451513"/>
            <a:ext cx="8034527" cy="1317200"/>
          </a:xfrm>
        </p:spPr>
        <p:txBody>
          <a:bodyPr/>
          <a:lstStyle/>
          <a:p>
            <a:r>
              <a:rPr lang="ru-RU" dirty="0"/>
              <a:t>Промежуточная аттестация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6B43F3-0F58-4F63-BE05-F5FE93C8C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345" y="1799954"/>
            <a:ext cx="8170438" cy="3258091"/>
          </a:xfrm>
        </p:spPr>
        <p:txBody>
          <a:bodyPr/>
          <a:lstStyle/>
          <a:p>
            <a:r>
              <a:rPr lang="ru-RU" sz="2000" dirty="0"/>
              <a:t>Промежуточная аттестация по дисциплинам (ОГСЭ, ЕН, ОП) выделяется из количества часов отводимых на дисциплину</a:t>
            </a:r>
          </a:p>
          <a:p>
            <a:r>
              <a:rPr lang="ru-RU" sz="2000" dirty="0"/>
              <a:t>Промежуточная аттестация по модулю выделяется в конце</a:t>
            </a:r>
          </a:p>
          <a:p>
            <a:r>
              <a:rPr lang="ru-RU" sz="2000" dirty="0"/>
              <a:t>При этом часы отводимые на промежуточную аттестацию и консультации должны быть кратны 36 часам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89E834-D4D1-43BE-AC45-23CA6332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A495-9E42-4A1D-8453-C49C55A51F63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E08B7E-F1DA-46A6-9B93-181631566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410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FD5F10-BBA2-4693-A4CB-92F5B7BAF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Самостоятельная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8C1571-3227-4DC2-A9DB-696EC657E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Самостоятельная работа должна быть выделена по каждому из циклов кроме общеобразовательного.</a:t>
            </a:r>
          </a:p>
          <a:p>
            <a:r>
              <a:rPr lang="ru-RU" dirty="0"/>
              <a:t>Объем нагрузки по самостоятельной работе не может превышать 20% по профессии и 30% по специальности.</a:t>
            </a:r>
          </a:p>
          <a:p>
            <a:r>
              <a:rPr lang="ru-RU" dirty="0"/>
              <a:t>Самостоятельная работа не предусматривается в учебной и производственной практике.</a:t>
            </a:r>
          </a:p>
          <a:p>
            <a:r>
              <a:rPr lang="ru-RU" dirty="0"/>
              <a:t>Самостоятельная работа не вносится в тарификацию педагога, в рамках тарификации локальными актами может быть закреплена оплата проверки результатов выполнения самостоятельной работы обучающихся.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C86AA5-991B-4829-870A-F2DC112C1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A495-9E42-4A1D-8453-C49C55A51F63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73389E-331D-4C79-937D-1107E2C5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2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F65DE-0FA4-41C1-AC05-2AB9659EB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Учебный 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8CD821-A114-4EF3-BD29-076173217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/>
          </a:bodyPr>
          <a:lstStyle/>
          <a:p>
            <a:r>
              <a:rPr lang="ru-RU" dirty="0"/>
              <a:t>Учебный план программы СПО – документ, который определяет перечень, трудоемкость, последовательность и распределение по периодам обучения учебных предметов, курсов, дисциплин (модулей), практики, иных видов учебной деятельности обучающихся и формы их промежуточной аттестации (пункт 22 статьи 2 Федерального закона от 29 декабря 2012 г. №273-ФЗ «Об образовании в Российской Федерации»; п.12 приказа Минобрнауки России от 14.06.2013 № 464 (ред. от 15.12.2014) «Об утверждении Порядка организации и осуществления образовательной деятельности по образовательным программам среднего профессионального образования»).</a:t>
            </a:r>
          </a:p>
          <a:p>
            <a:r>
              <a:rPr lang="ru-RU" dirty="0"/>
              <a:t>Учебный план самостоятельно разрабатывается и утверждается образовательной организацией, реализующей образовательные программы СПО – программы подготовки квалифицированных рабочих, служащих (по профессии СПО) и (или) программы подготовки специалистов среднего звена (по специальности СПО) на основе ФГОС </a:t>
            </a:r>
            <a:r>
              <a:rPr lang="ru-RU"/>
              <a:t>с учетом ПООП..</a:t>
            </a:r>
            <a:endParaRPr lang="ru-RU" dirty="0"/>
          </a:p>
          <a:p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1C46C6-40F5-48DD-838A-AEF0CF378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5BB5AD-5C0F-4BF5-A37B-579300FAC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164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D147E-E8DC-4DA8-85E4-B5B0A2D40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250"/>
          </a:xfrm>
        </p:spPr>
        <p:txBody>
          <a:bodyPr/>
          <a:lstStyle/>
          <a:p>
            <a:r>
              <a:rPr lang="ru-RU" dirty="0"/>
              <a:t>Государственная итоговая аттестация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E37D1E-50E1-4612-9255-B27ACF364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В структуре ГИА должно быть предусмотрено проведение </a:t>
            </a:r>
            <a:r>
              <a:rPr lang="ru-RU" sz="2800" b="1" dirty="0"/>
              <a:t>демонстрационного экзамена. Порядок проведения которого должен  быть отражен в пояснительной записке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993749-7CFC-42EF-938D-23DDBB7FA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A495-9E42-4A1D-8453-C49C55A51F63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AF6542-6D95-4DC2-926C-4C21A994F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6061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99478-F144-4D13-87FD-6ADD2811C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Пояснительная записка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44B373-2C9B-4123-9410-8B668B889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5301"/>
            <a:ext cx="8596668" cy="4276062"/>
          </a:xfrm>
        </p:spPr>
        <p:txBody>
          <a:bodyPr/>
          <a:lstStyle/>
          <a:p>
            <a:r>
              <a:rPr lang="ru-RU" dirty="0"/>
              <a:t>Пояснительная записка должна содержать сведения об основаниях для распределения вариативной части, об объемах нагрузки и структурных элементах программы на которые распределены часы ВЧ.</a:t>
            </a:r>
          </a:p>
          <a:p>
            <a:r>
              <a:rPr lang="ru-RU" dirty="0"/>
              <a:t>О процедурах демонстрационного экзамена и местах его проведения.</a:t>
            </a:r>
          </a:p>
          <a:p>
            <a:r>
              <a:rPr lang="ru-RU" dirty="0"/>
              <a:t>Об особенностях реализации образовательного процесса.</a:t>
            </a:r>
          </a:p>
          <a:p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319C92-EF24-4638-9531-68A20BE6B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A495-9E42-4A1D-8453-C49C55A51F63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957C8F-F393-4C0F-AECC-1D60D5664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94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FC3FB84F-47A1-4EB1-A045-E855E7F52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4550" y="2074730"/>
            <a:ext cx="6719890" cy="2142940"/>
          </a:xfrm>
        </p:spPr>
        <p:txBody>
          <a:bodyPr>
            <a:noAutofit/>
          </a:bodyPr>
          <a:lstStyle/>
          <a:p>
            <a:r>
              <a:rPr lang="ru-RU" sz="6600" b="1" i="1" dirty="0">
                <a:solidFill>
                  <a:schemeClr val="accent4">
                    <a:lumMod val="75000"/>
                  </a:schemeClr>
                </a:solidFill>
              </a:rPr>
              <a:t>Благодарю за внимание!!!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AC3D2A6-A991-47CE-B254-B7F7ABCB2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3615" y="4733924"/>
            <a:ext cx="5490223" cy="601471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/>
              <a:t>Телефон ЦРПО: 8 (495) 223-05-35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2D57E7-F325-41C5-89B3-9748D3A78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A495-9E42-4A1D-8453-C49C55A51F63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A2F0F4-9BCB-4FC9-ACCF-B76E54C2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7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05984-210B-4FAC-9D24-36822A283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7" y="156237"/>
            <a:ext cx="9064486" cy="1320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Основой разработки структуры программы является аналитический этап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097F15-25A3-4CA3-859F-3C425A952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3021"/>
            <a:ext cx="8596668" cy="473834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Сравнительный анализ документов;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Выявление отличий от действующих ФГОС, оценка учета требований ПС;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Проведение анализа запросов рынка труда;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Анализ запросов органов управления образованием;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Анализ запросов поступающих на обучение;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Анализ требований конкурсного движения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WS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2600" b="1" i="1" dirty="0"/>
              <a:t>Результат  этапа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Определение траектории для освоения программы;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Определение направлений использования вариативной части;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Определение порядка выделения самостоятельной работы;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Определение практико-ориентированности программы;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Определение типа материалов для проведения ДЭ;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Разработка спецификаций по компетенциям и выделение структурных элементов вводимых за счет вариативной части.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E71878-7113-4026-BE34-504F413DE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170226-55FA-4092-ABF8-F8AB00C7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195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FB85F5-EC35-4740-BB07-45E04BA40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Макет учебного плана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40030B-7DAD-4B83-A378-065FF194E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1300"/>
            <a:ext cx="8596668" cy="42799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Макет учебного плана может быть разработан на основе примерного учебного плана с учетом всех требований ФГОС</a:t>
            </a:r>
          </a:p>
          <a:p>
            <a:r>
              <a:rPr lang="ru-RU" dirty="0"/>
              <a:t>Объем образовательной программы равен сумме нагрузки во взаимодействии с преподавателем (теоретическое </a:t>
            </a:r>
            <a:r>
              <a:rPr lang="ru-RU" dirty="0" err="1"/>
              <a:t>обучение+лабораторные</a:t>
            </a:r>
            <a:r>
              <a:rPr lang="ru-RU" dirty="0"/>
              <a:t> и практические работы+ работы по практике +</a:t>
            </a:r>
            <a:r>
              <a:rPr lang="ru-RU" dirty="0" err="1"/>
              <a:t>промежуточня</a:t>
            </a:r>
            <a:r>
              <a:rPr lang="ru-RU" dirty="0"/>
              <a:t> аттестация) + нагрузка по самостоятельной работе+ время отводимое на консультации+ время отводимое на промежуточную аттестацию по модулю + ГИА</a:t>
            </a:r>
          </a:p>
          <a:p>
            <a:r>
              <a:rPr lang="ru-RU" i="1" dirty="0"/>
              <a:t>Прием и обучение по образовательной программе всегда начинается с первого курса. Для групп абитуриентов, принимаемых на обучение в образовательную организацию, имеющих разные образовательные траектории, необходимо разрабатывать отдельный учебный план с учетом требований ПООП.  Для отдельных обучающихся, в том числе с ограниченными возможностями здоровья и инвалидов может быть разработан выстраиваться индивидуальный учебный план.</a:t>
            </a:r>
            <a:endParaRPr lang="ru-RU" dirty="0"/>
          </a:p>
          <a:p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93FD14-9BE1-4477-A281-1C99D9804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A495-9E42-4A1D-8453-C49C55A51F63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4F27CD-1EA8-4D42-B1A6-5A6A27B54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2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EA9FCF-DB67-4A97-8B34-47FD13817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Особенности формирования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202988-D86F-4D3A-8346-B616E323C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Объемы нагрузок должны соответствовать параметрам задаваемым ФГОС</a:t>
            </a:r>
          </a:p>
          <a:p>
            <a:r>
              <a:rPr lang="ru-RU" dirty="0"/>
              <a:t>На учебную дисциплину не может быть нагрузка менее 32 часов.</a:t>
            </a:r>
          </a:p>
          <a:p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ВНИМАНИЕ ВОПРОС!</a:t>
            </a:r>
          </a:p>
          <a:p>
            <a:r>
              <a:rPr lang="ru-RU" dirty="0">
                <a:solidFill>
                  <a:srgbClr val="FF0000"/>
                </a:solidFill>
              </a:rPr>
              <a:t>Может ли в нагрузку указанную во ФГОС как минимальная по циклу входить самостоятельная работа?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7DDB21-B6E4-400D-BF12-B76408CD1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A495-9E42-4A1D-8453-C49C55A51F63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2A66A4-B80C-4ED1-8DD9-6122DD3B2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10" descr="http://mirgif.com/mal/jemocii/jemocii_92.gif">
            <a:extLst>
              <a:ext uri="{FF2B5EF4-FFF2-40B4-BE49-F238E27FC236}">
                <a16:creationId xmlns:a16="http://schemas.microsoft.com/office/drawing/2014/main" id="{7A3C6C29-DBEF-4241-ABD0-81A816D187D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3328989"/>
            <a:ext cx="1383241" cy="175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83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B9028E-0093-4F27-ABBB-A3FFF9A2D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учебного плана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801C71-EE6D-4AC3-BFFB-62F42F11B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60589"/>
            <a:ext cx="8588202" cy="388077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Титульный лист (сведения об образовательной организации о наименовании программы, о присваиваемых квалификациях, о базе приема и др.)</a:t>
            </a:r>
          </a:p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Сводные данные по бюджету времени</a:t>
            </a:r>
          </a:p>
          <a:p>
            <a:r>
              <a:rPr lang="ru-RU" i="1" dirty="0"/>
              <a:t>В таблице следует оставить количество строк, соответствующее реальному количеству курсов обучения. Для каждого курса обучения заполняется отдельная строка, и указанное в столбцах 2-8 количество недель по курсам суммируется в столбце 9 «Всего (по курсам)».</a:t>
            </a:r>
            <a:endParaRPr lang="ru-RU" dirty="0"/>
          </a:p>
          <a:p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D128B2-567E-435A-BFA6-5574EBA12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28B8AB-A672-4B99-BCCA-44B60EC5C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1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D1F43F-19E7-4258-AD75-4E32C88DC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учебного плана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AB15A2-071F-45A1-9152-708CC369E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План учебного процесса</a:t>
            </a:r>
          </a:p>
          <a:p>
            <a:r>
              <a:rPr lang="ru-RU" dirty="0"/>
              <a:t>Не должен иметь колонки максимальная учебная нагрузка.</a:t>
            </a:r>
          </a:p>
          <a:p>
            <a:r>
              <a:rPr lang="ru-RU" dirty="0"/>
              <a:t>Должен включать все циклы обозначенные во ФГОС СПО.</a:t>
            </a:r>
          </a:p>
          <a:p>
            <a:r>
              <a:rPr lang="ru-RU" dirty="0"/>
              <a:t>Недельная нагрузка по семестрам включает и работу во взаимодействии с преподавателем и самостоятельную работу.</a:t>
            </a:r>
          </a:p>
          <a:p>
            <a:r>
              <a:rPr lang="ru-RU" dirty="0"/>
              <a:t>Недельная нагрузка не превышает 36 часов.</a:t>
            </a:r>
          </a:p>
          <a:p>
            <a:r>
              <a:rPr lang="ru-RU" dirty="0"/>
              <a:t>Самостоятельная нагрузка по семестрам должна быть указана в учебном плане</a:t>
            </a:r>
          </a:p>
          <a:p>
            <a:r>
              <a:rPr lang="ru-RU" dirty="0"/>
              <a:t>Промежуточная аттестация и консультации указывается в часах. </a:t>
            </a:r>
          </a:p>
          <a:p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F422B8-32AE-464C-A04A-B7C3D4EAE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294223-DDF9-4073-9008-12B82F8C4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959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1EF774-B92F-4EDF-8497-2C5676DEC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202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Структура цикла ОГСЭ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2A9BBC-58C0-4B63-8BD9-DECCCD740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770" y="1703071"/>
            <a:ext cx="8828232" cy="3938604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Заполняется на основе примерной программы с учетом особенностей реализации программы и выбранного профиля.</a:t>
            </a:r>
          </a:p>
          <a:p>
            <a:pPr algn="just"/>
            <a:r>
              <a:rPr lang="ru-RU" sz="2000" dirty="0"/>
              <a:t>Программы дисциплин ОГСЭ могут быть утверждены единые в рамках ФУМО, или на уровне региона </a:t>
            </a:r>
          </a:p>
          <a:p>
            <a:pPr algn="just"/>
            <a:r>
              <a:rPr lang="ru-RU" sz="2000" dirty="0"/>
              <a:t>Обязательно включение дисциплин обозначенных во ФГОС</a:t>
            </a:r>
          </a:p>
          <a:p>
            <a:pPr algn="just"/>
            <a:r>
              <a:rPr lang="ru-RU" sz="2000" dirty="0"/>
              <a:t>Объем нагрузки суммарный по циклу не может быть менее указанных во ФГОС значений.</a:t>
            </a:r>
          </a:p>
          <a:p>
            <a:pPr algn="just"/>
            <a:r>
              <a:rPr lang="ru-RU" sz="2000" dirty="0"/>
              <a:t>В суммарном объеме нагрузки по циклу входит и работа во взаимодействии с преподавателем и самостоятельная работа</a:t>
            </a:r>
          </a:p>
          <a:p>
            <a:pPr algn="just"/>
            <a:r>
              <a:rPr lang="ru-RU" sz="2000" dirty="0"/>
              <a:t>Самостоятельная работа предусматривается только по тем циклам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5127CE-44B0-4A7E-9C6B-BB7053B35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A495-9E42-4A1D-8453-C49C55A51F63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697577-0A65-44E8-8248-BD4B1A669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768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79C8AF-DF20-448E-AE9B-A538F4A96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Формирование цикла ЕН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25AA7F-48F6-4414-8CCA-8F53D5570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7801"/>
            <a:ext cx="8596668" cy="4593562"/>
          </a:xfrm>
        </p:spPr>
        <p:txBody>
          <a:bodyPr/>
          <a:lstStyle/>
          <a:p>
            <a:r>
              <a:rPr lang="ru-RU" dirty="0"/>
              <a:t>Формируется на основе примерной программы, может быть дополнена новыми дисциплинами необходимыми для освоения дополнительных элементов  вариативной части</a:t>
            </a:r>
          </a:p>
          <a:p>
            <a:r>
              <a:rPr lang="ru-RU" dirty="0"/>
              <a:t>Содержание и набор дисциплин могут быть разработаны единые для группы профессий (специальностей) на уровне ФУМО СПО или на уровне региона.</a:t>
            </a:r>
          </a:p>
          <a:p>
            <a:r>
              <a:rPr lang="ru-RU" dirty="0"/>
              <a:t>Содержание дисциплин ЕН не может повторять программы СОО, а должно давать дополнительные знания и умения необходимые для освоения общих и профессиональных компетенций. В противном случае их введение в программу необоснованно.</a:t>
            </a:r>
          </a:p>
          <a:p>
            <a:r>
              <a:rPr lang="ru-RU" dirty="0"/>
              <a:t>Суммарный объем нагрузки на дисциплины ЕН должен быть не менее значений указанных во ФГОС и должен включать наряду с занятиями во взаимодействием с преподавателем самостоятельную работу.  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659CD8-69DE-463D-8BF5-89AAF99AC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FBF5-8B4C-4EF1-A5F7-54ED0748AE64}" type="datetime8">
              <a:rPr lang="en-US" smtClean="0"/>
              <a:t>4/11/2018 11:14 PM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621061-0DE4-4720-B831-2096E4800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5908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1024</TotalTime>
  <Words>1434</Words>
  <Application>Microsoft Office PowerPoint</Application>
  <PresentationFormat>Широкоэкранный</PresentationFormat>
  <Paragraphs>137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Trebuchet MS</vt:lpstr>
      <vt:lpstr>Wingdings</vt:lpstr>
      <vt:lpstr>Wingdings 3</vt:lpstr>
      <vt:lpstr>Аспект</vt:lpstr>
      <vt:lpstr>Разработка  учебных планов образовательных организаций по новым ФГОС</vt:lpstr>
      <vt:lpstr>Учебный план</vt:lpstr>
      <vt:lpstr>Основой разработки структуры программы является аналитический этап</vt:lpstr>
      <vt:lpstr>Макет учебного плана</vt:lpstr>
      <vt:lpstr>Особенности формирования</vt:lpstr>
      <vt:lpstr>Структура учебного плана</vt:lpstr>
      <vt:lpstr>Структура учебного плана</vt:lpstr>
      <vt:lpstr>Структура цикла ОГСЭ</vt:lpstr>
      <vt:lpstr>Формирование цикла ЕН</vt:lpstr>
      <vt:lpstr>Формирование цикла ОП</vt:lpstr>
      <vt:lpstr>Формирование программы СОО</vt:lpstr>
      <vt:lpstr>К общеобразовательному циклу не предусматривается самостоятельная работа</vt:lpstr>
      <vt:lpstr>Использование 2952 ак. часов</vt:lpstr>
      <vt:lpstr>Общеобразовательная подготовка</vt:lpstr>
      <vt:lpstr>Порядок изучения дисциплин и модулей</vt:lpstr>
      <vt:lpstr>Номенклатура дисциплин</vt:lpstr>
      <vt:lpstr>Объем нагрузки</vt:lpstr>
      <vt:lpstr>Промежуточная аттестация</vt:lpstr>
      <vt:lpstr>Самостоятельная работа</vt:lpstr>
      <vt:lpstr>Государственная итоговая аттестация</vt:lpstr>
      <vt:lpstr>Пояснительная записка</vt:lpstr>
      <vt:lpstr>Благодарю за внимание!!!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разработки  учебных планов и программ</dc:title>
  <dc:creator>Olga</dc:creator>
  <cp:lastModifiedBy>Olga</cp:lastModifiedBy>
  <cp:revision>80</cp:revision>
  <dcterms:created xsi:type="dcterms:W3CDTF">2018-02-18T17:10:09Z</dcterms:created>
  <dcterms:modified xsi:type="dcterms:W3CDTF">2018-04-11T21:01:31Z</dcterms:modified>
</cp:coreProperties>
</file>