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58" r:id="rId3"/>
    <p:sldId id="304" r:id="rId4"/>
    <p:sldId id="277" r:id="rId5"/>
    <p:sldId id="292" r:id="rId6"/>
    <p:sldId id="281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283" r:id="rId16"/>
    <p:sldId id="301" r:id="rId17"/>
    <p:sldId id="302" r:id="rId18"/>
    <p:sldId id="303" r:id="rId19"/>
    <p:sldId id="285" r:id="rId20"/>
    <p:sldId id="290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546F9A"/>
    <a:srgbClr val="A49A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 autoAdjust="0"/>
    <p:restoredTop sz="94703" autoAdjust="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49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Users\User\Desktop\Рисунок3.pn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30" b="17614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convex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Рамка 7"/>
          <p:cNvSpPr/>
          <p:nvPr/>
        </p:nvSpPr>
        <p:spPr>
          <a:xfrm>
            <a:off x="-56873" y="0"/>
            <a:ext cx="12192000" cy="6925008"/>
          </a:xfrm>
          <a:prstGeom prst="frame">
            <a:avLst>
              <a:gd name="adj1" fmla="val 3881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Рамка 8"/>
          <p:cNvSpPr/>
          <p:nvPr/>
        </p:nvSpPr>
        <p:spPr>
          <a:xfrm>
            <a:off x="3334871" y="2528048"/>
            <a:ext cx="7476564" cy="3245223"/>
          </a:xfrm>
          <a:prstGeom prst="frame">
            <a:avLst>
              <a:gd name="adj1" fmla="val 8718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12107" y="2794687"/>
            <a:ext cx="6910317" cy="1599891"/>
          </a:xfrm>
        </p:spPr>
        <p:txBody>
          <a:bodyPr anchor="b">
            <a:noAutofit/>
          </a:bodyPr>
          <a:lstStyle>
            <a:lvl1pPr algn="ctr">
              <a:defRPr sz="4400" b="1">
                <a:solidFill>
                  <a:srgbClr val="637369"/>
                </a:solidFill>
                <a:latin typeface="Century" panose="02040604050505020304" pitchFamily="18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87087" y="4435522"/>
            <a:ext cx="6948985" cy="105087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52B4-15BD-473D-B7EC-7AD51CED84B6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9595-FB4A-4085-9DE5-22E2AF30A98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4137" y="409903"/>
            <a:ext cx="2233139" cy="1454620"/>
          </a:xfrm>
          <a:prstGeom prst="roundRect">
            <a:avLst/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shade val="100000"/>
                  <a:lumMod val="83000"/>
                  <a:lumOff val="17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  <a:ln/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3175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956156" y="567558"/>
            <a:ext cx="1710558" cy="993228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55835" y="1137214"/>
            <a:ext cx="1749668" cy="1117255"/>
          </a:xfrm>
          <a:prstGeom prst="roundRect">
            <a:avLst/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shade val="100000"/>
                  <a:lumMod val="81000"/>
                  <a:lumOff val="19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  <a:ln/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3175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75422" y="2021126"/>
            <a:ext cx="1448999" cy="1013843"/>
          </a:xfrm>
          <a:prstGeom prst="roundRect">
            <a:avLst/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shade val="100000"/>
                  <a:alpha val="97000"/>
                  <a:lumMod val="68000"/>
                  <a:lumOff val="32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  <a:ln/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3175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539500" y="2775718"/>
            <a:ext cx="1282644" cy="723240"/>
          </a:xfrm>
          <a:prstGeom prst="roundRect">
            <a:avLst/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shade val="100000"/>
                  <a:lumMod val="76000"/>
                  <a:lumOff val="24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  <a:ln/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3175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658808" y="1697458"/>
            <a:ext cx="1197715" cy="720886"/>
          </a:xfrm>
          <a:prstGeom prst="roundRect">
            <a:avLst/>
          </a:prstGeom>
          <a:gradFill>
            <a:gsLst>
              <a:gs pos="0">
                <a:schemeClr val="accent1">
                  <a:satMod val="103000"/>
                  <a:tint val="94000"/>
                  <a:alpha val="72000"/>
                  <a:lumMod val="32000"/>
                  <a:lumOff val="68000"/>
                </a:schemeClr>
              </a:gs>
              <a:gs pos="58000">
                <a:schemeClr val="accent1">
                  <a:satMod val="110000"/>
                  <a:lumMod val="100000"/>
                  <a:shade val="100000"/>
                </a:schemeClr>
              </a:gs>
              <a:gs pos="94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  <a:ln/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3175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734950" y="3382052"/>
            <a:ext cx="1129945" cy="701413"/>
          </a:xfrm>
          <a:prstGeom prst="round2DiagRect">
            <a:avLst/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shade val="100000"/>
                  <a:lumMod val="62000"/>
                  <a:lumOff val="38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  <a:ln/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3175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702487" y="3901887"/>
            <a:ext cx="956321" cy="617947"/>
          </a:xfrm>
          <a:prstGeom prst="roundRect">
            <a:avLst/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shade val="100000"/>
                  <a:lumMod val="67000"/>
                  <a:lumOff val="33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  <a:ln/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3175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9400451" y="1332688"/>
            <a:ext cx="1111409" cy="771505"/>
          </a:xfrm>
          <a:prstGeom prst="round2Diag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1723258" y="4734523"/>
            <a:ext cx="753039" cy="461148"/>
          </a:xfrm>
          <a:prstGeom prst="round2DiagRect">
            <a:avLst/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shade val="100000"/>
                  <a:lumMod val="59000"/>
                  <a:lumOff val="41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  <a:ln/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3175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с двумя скругленными противолежащими углами 19"/>
          <p:cNvSpPr/>
          <p:nvPr/>
        </p:nvSpPr>
        <p:spPr>
          <a:xfrm>
            <a:off x="3620041" y="1586248"/>
            <a:ext cx="902808" cy="517945"/>
          </a:xfrm>
          <a:prstGeom prst="round2DiagRect">
            <a:avLst/>
          </a:prstGeom>
          <a:gradFill>
            <a:gsLst>
              <a:gs pos="0">
                <a:schemeClr val="accent1">
                  <a:satMod val="103000"/>
                  <a:tint val="94000"/>
                  <a:lumMod val="48000"/>
                  <a:lumOff val="52000"/>
                </a:schemeClr>
              </a:gs>
              <a:gs pos="6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  <a:ln/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3175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207404" y="4377009"/>
            <a:ext cx="902808" cy="517945"/>
          </a:xfrm>
          <a:prstGeom prst="roundRect">
            <a:avLst/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shade val="100000"/>
                  <a:lumMod val="72000"/>
                  <a:lumOff val="28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  <a:ln/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3175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15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52B4-15BD-473D-B7EC-7AD51CED84B6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9595-FB4A-4085-9DE5-22E2AF30A9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11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52B4-15BD-473D-B7EC-7AD51CED84B6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9595-FB4A-4085-9DE5-22E2AF30A9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502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52B4-15BD-473D-B7EC-7AD51CED84B6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9595-FB4A-4085-9DE5-22E2AF30A9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653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52B4-15BD-473D-B7EC-7AD51CED84B6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9595-FB4A-4085-9DE5-22E2AF30A9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237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52B4-15BD-473D-B7EC-7AD51CED84B6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9595-FB4A-4085-9DE5-22E2AF30A98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мка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4688"/>
            </a:avLst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11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52B4-15BD-473D-B7EC-7AD51CED84B6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9595-FB4A-4085-9DE5-22E2AF30A98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Рамка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484"/>
            </a:avLst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619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52B4-15BD-473D-B7EC-7AD51CED84B6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9595-FB4A-4085-9DE5-22E2AF30A9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855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52B4-15BD-473D-B7EC-7AD51CED84B6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9595-FB4A-4085-9DE5-22E2AF30A9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070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52B4-15BD-473D-B7EC-7AD51CED84B6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9595-FB4A-4085-9DE5-22E2AF30A9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577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B52B4-15BD-473D-B7EC-7AD51CED84B6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19595-FB4A-4085-9DE5-22E2AF30A98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Рамка 2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897"/>
            </a:avLst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708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>
              <a:lumMod val="75000"/>
            </a:schemeClr>
          </a:solidFill>
          <a:latin typeface="Century" panose="0204060405050502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5424" y="1186005"/>
            <a:ext cx="10515600" cy="2494848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Мониторинг официальных сайтов образовательных организаций Челябинской области</a:t>
            </a:r>
            <a:br>
              <a:rPr lang="ru-RU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2140" y="5012456"/>
            <a:ext cx="113694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Челябинской области от 28 сентября 2012 года № 01-2586 «Об изучении и оценке официальных Интернет-сайтов образовательных учреждений Челябинской области».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983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838197" y="952112"/>
            <a:ext cx="10515600" cy="818322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ru-RU" sz="2400" b="1" dirty="0"/>
              <a:t>8 ПОО (17,39 %) </a:t>
            </a:r>
            <a:r>
              <a:rPr lang="ru-RU" sz="2400" dirty="0"/>
              <a:t>не разместили все необходимые документы по оказанию </a:t>
            </a:r>
            <a:r>
              <a:rPr lang="ru-RU" sz="2400" b="1" dirty="0"/>
              <a:t>платных образовательных услуг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371469"/>
              </p:ext>
            </p:extLst>
          </p:nvPr>
        </p:nvGraphicFramePr>
        <p:xfrm>
          <a:off x="366405" y="1930841"/>
          <a:ext cx="11459183" cy="4572000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73152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439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949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Название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Учреждения </a:t>
                      </a:r>
                      <a:endParaRPr kumimoji="0" lang="ru-RU" alt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649" marR="55649" marT="0" marB="0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Отсутствует документ</a:t>
                      </a:r>
                    </a:p>
                  </a:txBody>
                  <a:tcPr marL="55649" marR="55649" marT="0" marB="0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01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ГБПОУ «Ашинский индустриальный техникум»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Образец договора, документ об утверждении стоимости обучения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379" marR="60379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01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ГБПОУ «Катав-Ивановский индустриальный техникум»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Образец договора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379" marR="60379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01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ГБПОУ «Саткинский политехнический техникум им. А.К. Савина»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Образец договора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379" marR="60379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501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ГБПОУ «Усть-Катавский индустриально-технологический техникум»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Образец договора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379" marR="60379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501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ГБПОУ «Челябинский автотранспортный техникум»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Документ о порядке оказания платных образовательных услуг</a:t>
                      </a:r>
                    </a:p>
                  </a:txBody>
                  <a:tcPr marL="60379" marR="60379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501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ГБПОУ «Челябинский профессиональный колледж» 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Образец договора, документ об утверждении стоимости обучения</a:t>
                      </a:r>
                    </a:p>
                  </a:txBody>
                  <a:tcPr marL="60379" marR="60379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501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ГБПОУ «Челябинский радиотехнический техникум»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Образец договора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379" marR="60379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501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>
                          <a:effectLst/>
                          <a:latin typeface="+mn-lt"/>
                          <a:ea typeface="Calibri"/>
                          <a:cs typeface="Times New Roman"/>
                        </a:rPr>
                        <a:t>ГБУ ДО «Дворец учащейся молодежи «Смена»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Образец договора, документ об утверждении стоимости обучения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379" marR="60379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838197" y="223544"/>
            <a:ext cx="10515600" cy="728568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Подраздел «Документы»</a:t>
            </a:r>
          </a:p>
        </p:txBody>
      </p:sp>
    </p:spTree>
    <p:extLst>
      <p:ext uri="{BB962C8B-B14F-4D97-AF65-F5344CB8AC3E}">
        <p14:creationId xmlns:p14="http://schemas.microsoft.com/office/powerpoint/2010/main" val="2678194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197" y="223544"/>
            <a:ext cx="10515600" cy="728568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Подраздел «Образование»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0937" y="952112"/>
            <a:ext cx="106728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ea typeface="Calibri" panose="020F0502020204030204" pitchFamily="34" charset="0"/>
              </a:rPr>
              <a:t>Не указали информацию о </a:t>
            </a:r>
            <a:r>
              <a:rPr lang="ru-RU" sz="2400" b="1" dirty="0"/>
              <a:t>наличии или отсутствии адаптированных образовательных программ </a:t>
            </a:r>
            <a:r>
              <a:rPr lang="ru-RU" sz="2400" dirty="0">
                <a:ea typeface="Calibri" panose="020F0502020204030204" pitchFamily="34" charset="0"/>
              </a:rPr>
              <a:t> </a:t>
            </a:r>
            <a:r>
              <a:rPr lang="ru-RU" sz="2400" b="1" dirty="0">
                <a:ea typeface="Calibri" panose="020F0502020204030204" pitchFamily="34" charset="0"/>
              </a:rPr>
              <a:t>10</a:t>
            </a:r>
            <a:r>
              <a:rPr lang="ru-RU" sz="2400" dirty="0">
                <a:ea typeface="Calibri" panose="020F0502020204030204" pitchFamily="34" charset="0"/>
              </a:rPr>
              <a:t>  образовательных организаций </a:t>
            </a:r>
            <a:r>
              <a:rPr lang="ru-RU" sz="2400" b="1" dirty="0">
                <a:ea typeface="Calibri" panose="020F0502020204030204" pitchFamily="34" charset="0"/>
              </a:rPr>
              <a:t>(21,74 %)</a:t>
            </a:r>
            <a:endParaRPr lang="ru-RU" sz="2400" b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525911"/>
              </p:ext>
            </p:extLst>
          </p:nvPr>
        </p:nvGraphicFramePr>
        <p:xfrm>
          <a:off x="1528860" y="2120629"/>
          <a:ext cx="9824937" cy="3657600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7887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0361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949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55649" marR="55649" marT="0" marB="0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Название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Учреждения </a:t>
                      </a:r>
                      <a:endParaRPr kumimoji="0" lang="ru-RU" alt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649" marR="55649" marT="0" marB="0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0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ГБПОУ «Карталинский многоотраслевой техникум»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379" marR="60379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0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ГБПОУ «Катав-Ивановский индустриальный техникум»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379" marR="60379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0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ГБПОУ «Миасский машиностроительный колледж»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379" marR="60379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50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ГБПОУ «Усть-Катавский индустриально-технологический техникум»</a:t>
                      </a:r>
                    </a:p>
                  </a:txBody>
                  <a:tcPr marL="60379" marR="60379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50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ГАПОУ ЧО «Политехнический колледж»</a:t>
                      </a:r>
                    </a:p>
                  </a:txBody>
                  <a:tcPr marL="60379" marR="60379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50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ГБПОУ «Челябинский автотранспортный техникум»</a:t>
                      </a:r>
                    </a:p>
                  </a:txBody>
                  <a:tcPr marL="60379" marR="60379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50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ГБПОУ «Челябинский профессиональный колледж» </a:t>
                      </a:r>
                    </a:p>
                  </a:txBody>
                  <a:tcPr marL="60379" marR="60379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50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ГБПОУ «Челябинский радиотехнический техникум»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379" marR="60379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50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9.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ГБУ ДО «Дворец учащейся молодежи «Смена»</a:t>
                      </a:r>
                    </a:p>
                  </a:txBody>
                  <a:tcPr marL="60379" marR="60379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50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ГБУ ДО «Дворец учащейся молодежи «Магнит»</a:t>
                      </a:r>
                    </a:p>
                  </a:txBody>
                  <a:tcPr marL="60379" marR="60379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2502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197" y="223544"/>
            <a:ext cx="10515600" cy="728568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Подраздел «Образование»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0937" y="952112"/>
            <a:ext cx="10672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На сайтах </a:t>
            </a:r>
            <a:r>
              <a:rPr lang="ru-RU" sz="2400" b="1" dirty="0"/>
              <a:t>7 ОО (15,22 %) </a:t>
            </a:r>
            <a:r>
              <a:rPr lang="ru-RU" sz="2400" dirty="0"/>
              <a:t>отсутствуют </a:t>
            </a:r>
            <a:r>
              <a:rPr lang="ru-RU" sz="2400" b="1" dirty="0"/>
              <a:t>копии образовательных программ 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953199"/>
              </p:ext>
            </p:extLst>
          </p:nvPr>
        </p:nvGraphicFramePr>
        <p:xfrm>
          <a:off x="1183528" y="1984442"/>
          <a:ext cx="9824937" cy="3048000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7887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0361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949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55649" marR="55649" marT="0" marB="0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Название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Учреждения </a:t>
                      </a:r>
                      <a:endParaRPr kumimoji="0" lang="ru-RU" alt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649" marR="55649" marT="0" marB="0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0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ГБПОУ «Ашинский индустриальный техникум»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379" marR="60379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0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ГБПОУ «Катав-Ивановский индустриальный техникум»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379" marR="60379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0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ГБПОУ «Верхнеуральский агротехнологический техникум – казачий кадетский корпус»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379" marR="60379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50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ГБПОУ «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Челябинский педагогический колледж № 2</a:t>
                      </a: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»</a:t>
                      </a:r>
                    </a:p>
                  </a:txBody>
                  <a:tcPr marL="60379" marR="60379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50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>
                          <a:tab pos="1567815" algn="l"/>
                        </a:tabLst>
                        <a:defRPr/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ГБПОУ «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Южноуральский энергетический техникум</a:t>
                      </a: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»</a:t>
                      </a:r>
                    </a:p>
                  </a:txBody>
                  <a:tcPr marL="60379" marR="60379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50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ГБУ ДО «Дворец учащейся молодежи «Смена»</a:t>
                      </a:r>
                    </a:p>
                  </a:txBody>
                  <a:tcPr marL="60379" marR="60379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50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ГБУ ДО «Дворец учащейся молодежи «Магнит»</a:t>
                      </a:r>
                    </a:p>
                  </a:txBody>
                  <a:tcPr marL="60379" marR="60379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063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197" y="223544"/>
            <a:ext cx="10515600" cy="728568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Подраздел «Образование»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0937" y="931458"/>
            <a:ext cx="10672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8 ПОО (18,18 %) </a:t>
            </a:r>
            <a:r>
              <a:rPr lang="ru-RU" sz="2400" dirty="0"/>
              <a:t>не разместили </a:t>
            </a:r>
            <a:r>
              <a:rPr lang="ru-RU" sz="2400" b="1" dirty="0"/>
              <a:t>аннотации к рабочим программам 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741532"/>
              </p:ext>
            </p:extLst>
          </p:nvPr>
        </p:nvGraphicFramePr>
        <p:xfrm>
          <a:off x="1104896" y="1399447"/>
          <a:ext cx="9824937" cy="3048000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7887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0361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949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55649" marR="55649" marT="0" marB="0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Название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Учреждения </a:t>
                      </a:r>
                      <a:endParaRPr kumimoji="0" lang="ru-RU" alt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649" marR="55649" marT="0" marB="0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0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ГБПОУ «</a:t>
                      </a:r>
                      <a:r>
                        <a:rPr lang="ru-RU" sz="2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Каслинский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промышленно-гуманитарный техникум»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379" marR="60379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0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ГБПОУ «Озерский технический колледж»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379" marR="60379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0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ГБПОУ «Миасский машиностроительный колледж»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379" marR="60379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50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ГБПОУ «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Челябинский педагогический колледж № 2</a:t>
                      </a: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»</a:t>
                      </a:r>
                    </a:p>
                  </a:txBody>
                  <a:tcPr marL="60379" marR="60379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50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ГАПОУ ЧО «Политехнический колледж»</a:t>
                      </a:r>
                    </a:p>
                  </a:txBody>
                  <a:tcPr marL="60379" marR="60379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50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ГБПОУ «</a:t>
                      </a:r>
                      <a:r>
                        <a:rPr lang="ru-RU" sz="2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Юрюзанский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технологический техникум</a:t>
                      </a: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»</a:t>
                      </a:r>
                    </a:p>
                  </a:txBody>
                  <a:tcPr marL="60379" marR="60379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50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ГБПОУ «Челябинский профессиональный колледж» </a:t>
                      </a:r>
                    </a:p>
                  </a:txBody>
                  <a:tcPr marL="60379" marR="60379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50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ГБПОУ «Челябинский радиотехнический техникум»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379" marR="60379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458808" y="4667095"/>
            <a:ext cx="91171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ea typeface="Calibri" panose="020F0502020204030204" pitchFamily="34" charset="0"/>
              </a:rPr>
              <a:t>2 ОО (4,35 %) </a:t>
            </a:r>
            <a:r>
              <a:rPr lang="ru-RU" sz="2400" dirty="0">
                <a:ea typeface="Calibri" panose="020F0502020204030204" pitchFamily="34" charset="0"/>
              </a:rPr>
              <a:t>не разместили копии календарных учебных графиков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450743"/>
              </p:ext>
            </p:extLst>
          </p:nvPr>
        </p:nvGraphicFramePr>
        <p:xfrm>
          <a:off x="1104894" y="5252936"/>
          <a:ext cx="9824937" cy="1219200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78873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0361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854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55649" marR="55649" marT="0" marB="0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Название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Учреждения </a:t>
                      </a:r>
                      <a:endParaRPr kumimoji="0" lang="ru-RU" alt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649" marR="55649" marT="0" marB="0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0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ГБПОУ «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Челябинский педагогический колледж № 2</a:t>
                      </a: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»</a:t>
                      </a:r>
                    </a:p>
                  </a:txBody>
                  <a:tcPr marL="60379" marR="60379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0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ГАПОУ ЧО «Политехнический колледж»</a:t>
                      </a:r>
                    </a:p>
                  </a:txBody>
                  <a:tcPr marL="60379" marR="60379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92962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197" y="223544"/>
            <a:ext cx="10515600" cy="728568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Подраздел «Образование»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0937" y="952112"/>
            <a:ext cx="106728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На сайтах </a:t>
            </a:r>
            <a:r>
              <a:rPr lang="ru-RU" sz="2400" b="1" dirty="0"/>
              <a:t>7 ОО (15,22 %) </a:t>
            </a:r>
            <a:r>
              <a:rPr lang="ru-RU" sz="2400" dirty="0"/>
              <a:t>отсутствуют </a:t>
            </a:r>
            <a:r>
              <a:rPr lang="ru-RU" sz="2400" b="1" dirty="0"/>
              <a:t>методические материалы и иные документы</a:t>
            </a:r>
            <a:r>
              <a:rPr lang="ru-RU" sz="2400" dirty="0"/>
              <a:t>, разработанные образовательной организацией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574179"/>
              </p:ext>
            </p:extLst>
          </p:nvPr>
        </p:nvGraphicFramePr>
        <p:xfrm>
          <a:off x="1183528" y="2208377"/>
          <a:ext cx="9824937" cy="3048000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7887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0361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949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55649" marR="55649" marT="0" marB="0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Название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Учреждения </a:t>
                      </a:r>
                      <a:endParaRPr kumimoji="0" lang="ru-RU" alt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649" marR="55649" marT="0" marB="0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0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ГБПОУ «Миасский геологоразведочный колледж»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379" marR="60379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0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ГБПОУ «Челябинский профессиональный колледж»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379" marR="60379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0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ГБПОУ «Верхнеуральский агротехнологический техникум – казачий кадетский корпус»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379" marR="60379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50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ГБПОУ «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Челябинский педагогический колледж № 2</a:t>
                      </a: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»</a:t>
                      </a:r>
                    </a:p>
                  </a:txBody>
                  <a:tcPr marL="60379" marR="60379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50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>
                          <a:tab pos="1567815" algn="l"/>
                        </a:tabLst>
                        <a:defRPr/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ГБПОУ «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Челябинский радиотехнический колледж</a:t>
                      </a: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»</a:t>
                      </a:r>
                    </a:p>
                  </a:txBody>
                  <a:tcPr marL="60379" marR="60379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50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ГБУ ДО «Дворец учащейся молодежи «Смена»</a:t>
                      </a:r>
                    </a:p>
                  </a:txBody>
                  <a:tcPr marL="60379" marR="60379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50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ГБУ ДО «Дворец учащейся молодежи «Магнит»</a:t>
                      </a:r>
                    </a:p>
                  </a:txBody>
                  <a:tcPr marL="60379" marR="60379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27680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838197" y="1389704"/>
            <a:ext cx="10515600" cy="837777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ru-RU" sz="2400" dirty="0"/>
              <a:t>На сайтах </a:t>
            </a:r>
            <a:r>
              <a:rPr lang="ru-RU" sz="2400" b="1" dirty="0"/>
              <a:t>4 ОО (8,69 %) </a:t>
            </a:r>
            <a:r>
              <a:rPr lang="ru-RU" sz="2400" dirty="0"/>
              <a:t>размещена не полная информация о </a:t>
            </a:r>
            <a:r>
              <a:rPr lang="ru-RU" sz="2400" b="1" dirty="0"/>
              <a:t>руководителе образовательной организации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123210"/>
              </p:ext>
            </p:extLst>
          </p:nvPr>
        </p:nvGraphicFramePr>
        <p:xfrm>
          <a:off x="645456" y="2706381"/>
          <a:ext cx="10901082" cy="2141799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87205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8171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1188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576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55649" marR="55649" marT="0" marB="0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Название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учреждения</a:t>
                      </a:r>
                      <a:endParaRPr kumimoji="0" lang="ru-RU" alt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649" marR="55649" marT="0" marB="0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Отсутствует информация</a:t>
                      </a:r>
                    </a:p>
                  </a:txBody>
                  <a:tcPr marL="55649" marR="55649" marT="0" marB="0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0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</a:rPr>
                        <a:t>ГБПОУ «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Магнитогорский педагогический колледж »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Место нахождения, график работы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79" marR="60379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919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ГБПОУ «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Карталинский многоотраслевой техникум</a:t>
                      </a:r>
                      <a:r>
                        <a:rPr lang="ru-RU" sz="2000" dirty="0">
                          <a:effectLst/>
                        </a:rPr>
                        <a:t>»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Место нахождения, график работы</a:t>
                      </a:r>
                    </a:p>
                  </a:txBody>
                  <a:tcPr marL="60379" marR="60379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3.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ГБУ ДО «Дворец учащейся молодежи «Смена»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Место нахождения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79" marR="60379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4.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ГБУ ДО «Дворец учащейся молодежи «Магнит»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Место нахождения,</a:t>
                      </a:r>
                      <a:r>
                        <a:rPr lang="ru-RU" sz="20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дрес электронной почты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79" marR="60379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838197" y="223544"/>
            <a:ext cx="10515600" cy="728568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Подраздел «Руководство. Педагогический состав»</a:t>
            </a:r>
          </a:p>
        </p:txBody>
      </p:sp>
    </p:spTree>
    <p:extLst>
      <p:ext uri="{BB962C8B-B14F-4D97-AF65-F5344CB8AC3E}">
        <p14:creationId xmlns:p14="http://schemas.microsoft.com/office/powerpoint/2010/main" val="1375334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838197" y="1389705"/>
            <a:ext cx="10515600" cy="847658"/>
          </a:xfrm>
        </p:spPr>
        <p:txBody>
          <a:bodyPr>
            <a:no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ru-RU" sz="2400" dirty="0"/>
              <a:t>На сайтах </a:t>
            </a:r>
            <a:r>
              <a:rPr lang="ru-RU" sz="2400" b="1" dirty="0"/>
              <a:t>5 ОО (10,87 %) </a:t>
            </a:r>
            <a:r>
              <a:rPr lang="ru-RU" sz="2400" dirty="0"/>
              <a:t>размещена не полная информация о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2400" b="1" dirty="0"/>
              <a:t>заместителях руководителя  образовательной организации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07720"/>
              </p:ext>
            </p:extLst>
          </p:nvPr>
        </p:nvGraphicFramePr>
        <p:xfrm>
          <a:off x="645456" y="2706381"/>
          <a:ext cx="10901082" cy="2450405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9498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87550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756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576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55649" marR="55649" marT="0" marB="0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Название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учреждения</a:t>
                      </a:r>
                      <a:endParaRPr kumimoji="0" lang="ru-RU" alt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649" marR="55649" marT="0" marB="0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Отсутствует информация</a:t>
                      </a:r>
                    </a:p>
                  </a:txBody>
                  <a:tcPr marL="55649" marR="55649" marT="0" marB="0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0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1.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</a:rPr>
                        <a:t>ГБПОУ «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Магнитогорский педагогический колледж »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Место нахождения, график работы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79" marR="60379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919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2.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ГБПОУ «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Карталинский многоотраслевой техникум</a:t>
                      </a:r>
                      <a:r>
                        <a:rPr lang="ru-RU" sz="2000" dirty="0">
                          <a:effectLst/>
                        </a:rPr>
                        <a:t>»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Место нахождения, график работы</a:t>
                      </a:r>
                    </a:p>
                  </a:txBody>
                  <a:tcPr marL="60379" marR="60379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3.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ГБПОУ «Саткинский политехнический колледж»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Место нахождения, график работы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79" marR="60379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4.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ГБУ ДО «Дворец учащейся молодежи «Смена»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Место нахождения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79" marR="60379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5.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ГБУ ДО «Дворец учащейся молодежи «Магнит»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Место нахождения,</a:t>
                      </a:r>
                      <a:r>
                        <a:rPr lang="ru-RU" sz="20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дрес электронной почты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79" marR="60379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838197" y="223544"/>
            <a:ext cx="10515600" cy="728568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Подраздел «Руководство. Педагогический состав»</a:t>
            </a:r>
          </a:p>
        </p:txBody>
      </p:sp>
    </p:spTree>
    <p:extLst>
      <p:ext uri="{BB962C8B-B14F-4D97-AF65-F5344CB8AC3E}">
        <p14:creationId xmlns:p14="http://schemas.microsoft.com/office/powerpoint/2010/main" val="17201993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645456" y="1068691"/>
            <a:ext cx="10901082" cy="872076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ru-RU" sz="2400" dirty="0"/>
              <a:t>На сайтах </a:t>
            </a:r>
            <a:r>
              <a:rPr lang="ru-RU" sz="2400" b="1" dirty="0"/>
              <a:t>7 ОО (15,22 %) </a:t>
            </a:r>
            <a:r>
              <a:rPr lang="ru-RU" sz="2400" dirty="0"/>
              <a:t>размещена не полная информация о </a:t>
            </a:r>
            <a:r>
              <a:rPr lang="ru-RU" sz="2400" b="1" dirty="0"/>
              <a:t>персональном составе педагогических работников</a:t>
            </a:r>
            <a:r>
              <a:rPr lang="ru-RU" sz="2400" dirty="0"/>
              <a:t> образовательной организации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444040"/>
              </p:ext>
            </p:extLst>
          </p:nvPr>
        </p:nvGraphicFramePr>
        <p:xfrm>
          <a:off x="645456" y="2363669"/>
          <a:ext cx="10901082" cy="4063573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9498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87550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756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576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55649" marR="55649" marT="0" marB="0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Название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учреждения</a:t>
                      </a:r>
                      <a:endParaRPr kumimoji="0" lang="ru-RU" alt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649" marR="55649" marT="0" marB="0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Отсутствует информация</a:t>
                      </a:r>
                    </a:p>
                  </a:txBody>
                  <a:tcPr marL="55649" marR="55649" marT="0" marB="0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648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1.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ГБОУ ПОО «Магнитогорский технологический техникум им. В.П. Омельченко»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Преподаваемые дисциплины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79" marR="60379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0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2.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ГАПОУ ЧО «Политехнический колледж»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Стаж работы по специальности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79" marR="60379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919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3.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ГБПОУ «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Троицкий технологический техникум</a:t>
                      </a:r>
                      <a:r>
                        <a:rPr lang="ru-RU" sz="2000" dirty="0">
                          <a:effectLst/>
                        </a:rPr>
                        <a:t>»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Преподаваемые дисциплины</a:t>
                      </a:r>
                    </a:p>
                  </a:txBody>
                  <a:tcPr marL="60379" marR="60379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63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4.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ГБПОУ «Челябинский профессиональный колледж»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Общий стаж работы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79" marR="60379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5.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ГБПОУ «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Челябинский техникум промышленности и городского хозяйства им. Я.П. Осадчего</a:t>
                      </a: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»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Преподаваемые дисциплины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79" marR="60379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6.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ГБУ ДО «Дворец учащейся молодежи «Смена»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Преподаваемые дисциплины, стаж работы по специальности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79" marR="60379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7.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ГБУ ДО «Дворец учащейся молодежи «Магнит»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 направления подготовки, общий стаж работы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79" marR="60379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838197" y="223544"/>
            <a:ext cx="10515600" cy="728568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Подраздел «Руководство. Педагогический состав»</a:t>
            </a:r>
          </a:p>
        </p:txBody>
      </p:sp>
    </p:spTree>
    <p:extLst>
      <p:ext uri="{BB962C8B-B14F-4D97-AF65-F5344CB8AC3E}">
        <p14:creationId xmlns:p14="http://schemas.microsoft.com/office/powerpoint/2010/main" val="39798861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197" y="145724"/>
            <a:ext cx="10515600" cy="728568"/>
          </a:xfrm>
        </p:spPr>
        <p:txBody>
          <a:bodyPr>
            <a:normAutofit/>
          </a:bodyPr>
          <a:lstStyle/>
          <a:p>
            <a:pPr algn="ctr"/>
            <a:r>
              <a:rPr lang="ru-RU" sz="29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Подраздел «Вакантные места для приема (перевода)»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31132" y="835382"/>
            <a:ext cx="10672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4 ОО (8,69 %) не указали информацию о вакантных местах для приема 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76154"/>
              </p:ext>
            </p:extLst>
          </p:nvPr>
        </p:nvGraphicFramePr>
        <p:xfrm>
          <a:off x="1178397" y="1389697"/>
          <a:ext cx="9824937" cy="1828800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7887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0361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949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55649" marR="55649" marT="0" marB="0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Название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Учреждения </a:t>
                      </a:r>
                      <a:endParaRPr kumimoji="0" lang="ru-RU" alt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649" marR="55649" marT="0" marB="0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0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ГБПОУ «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Карталинский многоотраслевой техникум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379" marR="60379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0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ГАПОУ ЧО «Политехнический колледж»</a:t>
                      </a:r>
                    </a:p>
                  </a:txBody>
                  <a:tcPr marL="60379" marR="60379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0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ГБУ ДО «Дворец учащейся молодежи «Смена»</a:t>
                      </a:r>
                    </a:p>
                  </a:txBody>
                  <a:tcPr marL="60379" marR="60379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50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tabLst>
                          <a:tab pos="1567815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ГБУ ДО «Дворец учащейся молодежи «Магнит»</a:t>
                      </a:r>
                    </a:p>
                  </a:txBody>
                  <a:tcPr marL="60379" marR="60379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838197" y="3296900"/>
            <a:ext cx="10515600" cy="9901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>
                    <a:lumMod val="75000"/>
                  </a:schemeClr>
                </a:solidFill>
                <a:latin typeface="Century" panose="02040604050505020304" pitchFamily="18" charset="0"/>
                <a:ea typeface="+mj-ea"/>
                <a:cs typeface="+mj-cs"/>
              </a:defRPr>
            </a:lvl1pPr>
          </a:lstStyle>
          <a:p>
            <a:pPr algn="ctr"/>
            <a:r>
              <a:rPr lang="ru-RU" sz="29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Подраздел «Стипендии и иные виды материальной поддержки»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38197" y="4204618"/>
            <a:ext cx="10679352" cy="71984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ea typeface="Calibri" panose="020F0502020204030204" pitchFamily="34" charset="0"/>
              </a:rPr>
              <a:t>Все </a:t>
            </a:r>
            <a:r>
              <a:rPr lang="ru-RU" sz="2000" b="1" dirty="0">
                <a:solidFill>
                  <a:schemeClr val="tx1"/>
                </a:solidFill>
                <a:ea typeface="Calibri" panose="020F0502020204030204" pitchFamily="34" charset="0"/>
              </a:rPr>
              <a:t>46 ОО (100%) </a:t>
            </a:r>
            <a:r>
              <a:rPr lang="ru-RU" sz="2000" dirty="0">
                <a:solidFill>
                  <a:schemeClr val="tx1"/>
                </a:solidFill>
                <a:ea typeface="Calibri" panose="020F0502020204030204" pitchFamily="34" charset="0"/>
              </a:rPr>
              <a:t>указали полную информацию о наличии стипендий и иных видов материальной поддержки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38197" y="5099560"/>
            <a:ext cx="10679352" cy="144027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18 ПОО (40,9 %) </a:t>
            </a:r>
            <a:r>
              <a:rPr lang="ru-RU" sz="2000" dirty="0">
                <a:solidFill>
                  <a:schemeClr val="tx1"/>
                </a:solidFill>
              </a:rPr>
              <a:t>не представили на официальном сайте полную информацию об условиях проживания в общежитии иногородних студентов 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</a:rPr>
              <a:t>Большая часть этих ПОО не указала приспособленность общежития для использования инвалидами и лицами с ограниченными возможностями здоровья </a:t>
            </a:r>
          </a:p>
        </p:txBody>
      </p:sp>
    </p:spTree>
    <p:extLst>
      <p:ext uri="{BB962C8B-B14F-4D97-AF65-F5344CB8AC3E}">
        <p14:creationId xmlns:p14="http://schemas.microsoft.com/office/powerpoint/2010/main" val="36299929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4344" y="365124"/>
            <a:ext cx="10515600" cy="78235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Количество ОО, не представивших на официальном сайте полную информацию по следующим разделам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7140102" y="3883623"/>
            <a:ext cx="4514016" cy="2633908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На сайтах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13 </a:t>
            </a:r>
            <a:r>
              <a:rPr lang="ru-RU" sz="2000" b="1" dirty="0" smtClean="0">
                <a:solidFill>
                  <a:schemeClr val="tx1"/>
                </a:solidFill>
              </a:rPr>
              <a:t>ПОО </a:t>
            </a:r>
            <a:r>
              <a:rPr lang="ru-RU" sz="2000" b="1" dirty="0">
                <a:solidFill>
                  <a:schemeClr val="tx1"/>
                </a:solidFill>
              </a:rPr>
              <a:t>(28,26 %) </a:t>
            </a:r>
            <a:r>
              <a:rPr lang="ru-RU" sz="2000" dirty="0">
                <a:solidFill>
                  <a:schemeClr val="tx1"/>
                </a:solidFill>
              </a:rPr>
              <a:t>отсутствует техническая возможность выражения мнения граждан о качестве образовательной деятельности образовательной организации  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437364" y="1392105"/>
            <a:ext cx="3209364" cy="221490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dirty="0">
                <a:solidFill>
                  <a:schemeClr val="tx1"/>
                </a:solidFill>
              </a:rPr>
              <a:t>На сайтах  </a:t>
            </a:r>
          </a:p>
          <a:p>
            <a:pPr lvl="0" algn="ctr"/>
            <a:r>
              <a:rPr lang="ru-RU" sz="2000" b="1" dirty="0">
                <a:solidFill>
                  <a:schemeClr val="tx1"/>
                </a:solidFill>
              </a:rPr>
              <a:t>13 </a:t>
            </a:r>
            <a:r>
              <a:rPr lang="ru-RU" sz="2000" b="1" dirty="0" smtClean="0">
                <a:solidFill>
                  <a:schemeClr val="tx1"/>
                </a:solidFill>
              </a:rPr>
              <a:t>ПОО </a:t>
            </a:r>
            <a:r>
              <a:rPr lang="ru-RU" sz="2000" b="1" dirty="0">
                <a:solidFill>
                  <a:schemeClr val="tx1"/>
                </a:solidFill>
              </a:rPr>
              <a:t>(28,26 %)</a:t>
            </a:r>
            <a:r>
              <a:rPr lang="ru-RU" sz="2000" dirty="0">
                <a:solidFill>
                  <a:schemeClr val="tx1"/>
                </a:solidFill>
              </a:rPr>
              <a:t> не указана информация о направлениях научно-исследовательской деятельности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844619" y="1392105"/>
            <a:ext cx="3854824" cy="2133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На сайтах 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</a:rPr>
              <a:t>21 </a:t>
            </a:r>
            <a:r>
              <a:rPr lang="ru-RU" sz="2000" b="1" dirty="0" smtClean="0">
                <a:solidFill>
                  <a:schemeClr val="tx1"/>
                </a:solidFill>
              </a:rPr>
              <a:t>ПОО </a:t>
            </a:r>
            <a:r>
              <a:rPr lang="ru-RU" sz="2000" b="1" dirty="0">
                <a:solidFill>
                  <a:schemeClr val="tx1"/>
                </a:solidFill>
              </a:rPr>
              <a:t>(45,65 %) </a:t>
            </a:r>
            <a:r>
              <a:rPr lang="ru-RU" sz="2000" dirty="0">
                <a:solidFill>
                  <a:schemeClr val="tx1"/>
                </a:solidFill>
              </a:rPr>
              <a:t>представлена частичная информация о материально-техническом обеспечении и оснащенности образовательного процесса</a:t>
            </a: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437365" y="3851630"/>
            <a:ext cx="6469274" cy="266590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На сайтах 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</a:rPr>
              <a:t>3 </a:t>
            </a:r>
            <a:r>
              <a:rPr lang="ru-RU" sz="2000" b="1" dirty="0" smtClean="0">
                <a:solidFill>
                  <a:schemeClr val="tx1"/>
                </a:solidFill>
              </a:rPr>
              <a:t>ПОО </a:t>
            </a:r>
            <a:r>
              <a:rPr lang="ru-RU" sz="2000" b="1" dirty="0">
                <a:solidFill>
                  <a:schemeClr val="tx1"/>
                </a:solidFill>
              </a:rPr>
              <a:t>(6,52 %) </a:t>
            </a:r>
            <a:r>
              <a:rPr lang="ru-RU" sz="2000" dirty="0">
                <a:solidFill>
                  <a:schemeClr val="tx1"/>
                </a:solidFill>
              </a:rPr>
              <a:t>отсутствует раздел «Вакансии», содержащий  информацию о потребности образовательной организации в педагогических и иных работниках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1. ГБПОУ «</a:t>
            </a:r>
            <a:r>
              <a:rPr lang="ru-RU" sz="2000" dirty="0" err="1">
                <a:solidFill>
                  <a:schemeClr val="tx1"/>
                </a:solidFill>
              </a:rPr>
              <a:t>Аргаяшский</a:t>
            </a:r>
            <a:r>
              <a:rPr lang="ru-RU" sz="2000" dirty="0">
                <a:solidFill>
                  <a:schemeClr val="tx1"/>
                </a:solidFill>
              </a:rPr>
              <a:t> аграрный техникум».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2. ГБПОУ «Троицкий педагогический техникум».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3. ГБПОУ «Челябинский радиотехнический техникум».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7897334" y="1402903"/>
            <a:ext cx="3931500" cy="2133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На сайтах 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</a:rPr>
              <a:t>9 </a:t>
            </a:r>
            <a:r>
              <a:rPr lang="ru-RU" sz="2000" b="1" dirty="0" smtClean="0">
                <a:solidFill>
                  <a:schemeClr val="tx1"/>
                </a:solidFill>
              </a:rPr>
              <a:t>ПОО </a:t>
            </a:r>
            <a:r>
              <a:rPr lang="ru-RU" sz="2000" b="1" dirty="0">
                <a:solidFill>
                  <a:schemeClr val="tx1"/>
                </a:solidFill>
              </a:rPr>
              <a:t>(19, 57 %) </a:t>
            </a:r>
            <a:r>
              <a:rPr lang="ru-RU" sz="2000" dirty="0">
                <a:solidFill>
                  <a:schemeClr val="tx1"/>
                </a:solidFill>
              </a:rPr>
              <a:t>не указана информация об электронных образовательных ресурсах, доступ к которым обеспечивается обучающимся</a:t>
            </a:r>
          </a:p>
        </p:txBody>
      </p:sp>
    </p:spTree>
    <p:extLst>
      <p:ext uri="{BB962C8B-B14F-4D97-AF65-F5344CB8AC3E}">
        <p14:creationId xmlns:p14="http://schemas.microsoft.com/office/powerpoint/2010/main" val="390072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5803"/>
            <a:ext cx="10515600" cy="778597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Нормативно-правовая база м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ониторинга 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сайтов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3399" y="1350308"/>
            <a:ext cx="11605202" cy="5283199"/>
          </a:xfrm>
        </p:spPr>
        <p:txBody>
          <a:bodyPr>
            <a:normAutofit fontScale="92500" lnSpcReduction="20000"/>
          </a:bodyPr>
          <a:lstStyle/>
          <a:p>
            <a:pPr marL="0" indent="444500" algn="just">
              <a:spcBef>
                <a:spcPts val="1800"/>
              </a:spcBef>
              <a:buFontTx/>
              <a:buAutoNum type="arabicPeriod"/>
              <a:defRPr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10.07.2013 года № 582 «Об утверждении Правил размещения на официальном сайте образовательной организации в информационно-телекоммуникационной сети «Интернет» и обновления информации об образовательной организации».</a:t>
            </a:r>
          </a:p>
          <a:p>
            <a:pPr marL="0" indent="444500" algn="just">
              <a:spcBef>
                <a:spcPts val="1800"/>
              </a:spcBef>
              <a:buFontTx/>
              <a:buAutoNum type="arabicPeriod"/>
              <a:defRPr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Приказ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29.05.2014 № 785 «Об утверждении требований к структуре официального сайта образовательной организации в информационно-телекоммуникационной сети "Интернет" и формату представления на нем информации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0" indent="0" algn="just">
              <a:spcBef>
                <a:spcPts val="180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от17.05.2017 г. №575 «О внесении изменений в пункт 3 Правил размещения на официальном сайте образовательной организации в информационно-коммуникационной сети "Интернет" и обновления информации об образовательной организации».</a:t>
            </a:r>
          </a:p>
          <a:p>
            <a:pPr marL="0" indent="0" algn="just">
              <a:spcBef>
                <a:spcPts val="1800"/>
              </a:spcBef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Приказ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27.11.2017 № 1968 «О внесении изменений в требования к структуре официального сайта образовательной организации в информационно-телекоммуникационной сети "Интернет" и формату представления на нем информации, утвержденные приказом Федеральной службы по надзору в сфере образования и науки от 29 мая 2014 г. № 785».</a:t>
            </a:r>
          </a:p>
          <a:p>
            <a:pPr marL="0" indent="444500" algn="just">
              <a:spcBef>
                <a:spcPts val="1800"/>
              </a:spcBef>
              <a:buFontTx/>
              <a:buAutoNum type="arabicPeriod"/>
              <a:defRPr/>
            </a:pPr>
            <a:endParaRPr lang="ru-RU" sz="2600" dirty="0"/>
          </a:p>
          <a:p>
            <a:pPr marL="0" indent="444500" algn="just">
              <a:buFontTx/>
              <a:buAutoNum type="arabicPeriod"/>
              <a:defRPr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94302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9917" y="2409078"/>
            <a:ext cx="10515600" cy="1325563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03582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 информации о результатах мониторинга сайтов ПОО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7941" y="2670771"/>
            <a:ext cx="11262510" cy="3506191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Информационно-аналитическая справка по итогам изучения и оценки официальных интернет-сайтов профессиональных образовательных организаций Челябинской области в 20118 г.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http://www.chirpo.ru/files/pniir/spravka_po_syte_2018.pdf</a:t>
            </a:r>
            <a:endParaRPr lang="ru-RU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881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2341" y="239620"/>
            <a:ext cx="10515600" cy="997510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Рейтинг сайтов профессиональных образовательных организаций (Лидеры)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535115"/>
              </p:ext>
            </p:extLst>
          </p:nvPr>
        </p:nvGraphicFramePr>
        <p:xfrm>
          <a:off x="295835" y="1465730"/>
          <a:ext cx="11528611" cy="4692342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74765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26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8814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0126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980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Название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учреждения</a:t>
                      </a:r>
                      <a:endParaRPr kumimoji="0" lang="ru-RU" alt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649" marR="55649" marT="0" marB="0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Кол. баллов</a:t>
                      </a:r>
                    </a:p>
                  </a:txBody>
                  <a:tcPr marL="55649" marR="55649" marT="0" marB="0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% от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max</a:t>
                      </a:r>
                      <a:r>
                        <a:rPr kumimoji="0" lang="ru-RU" altLang="ru-RU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 130</a:t>
                      </a:r>
                      <a:endParaRPr kumimoji="0" lang="ru-RU" alt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649" marR="55649" marT="0" marB="0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Рейтинг</a:t>
                      </a:r>
                      <a:endParaRPr kumimoji="0" lang="ru-RU" alt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649" marR="55649" marT="0" marB="0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88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ГБОУ ПОО «Златоустовский техникум технологий и экономики»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209" marR="53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130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C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53209" marR="53209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88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579245" algn="l"/>
                        </a:tabLst>
                        <a:defRPr/>
                      </a:pPr>
                      <a:r>
                        <a:rPr lang="ru-RU" sz="200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ГБПОУ «Челябинский педагогический колледж № 1»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209" marR="53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130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C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53209" marR="53209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478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ГБПОУ «Челябинский техникум текстильной и легкой промышленности»</a:t>
                      </a:r>
                      <a:endParaRPr lang="ru-RU" sz="2000" spc="-2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209" marR="53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130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C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53209" marR="53209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887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ГБПОУ «Южно-Уральский многопрофильный колледж»</a:t>
                      </a:r>
                    </a:p>
                  </a:txBody>
                  <a:tcPr marL="53209" marR="53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130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C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53209" marR="53209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88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ГБПОУ «Южно-Уральский государственный технический колледж»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209" marR="53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130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C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53209" marR="53209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887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ГБПОУ «</a:t>
                      </a:r>
                      <a:r>
                        <a:rPr lang="ru-RU" sz="2000" kern="1200" dirty="0" err="1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Симский</a:t>
                      </a:r>
                      <a:r>
                        <a:rPr lang="ru-RU" sz="20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механический техникум»</a:t>
                      </a:r>
                      <a:endParaRPr lang="ru-RU" sz="2000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209" marR="53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128</a:t>
                      </a: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98,5</a:t>
                      </a: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3209" marR="53209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777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ГБПОУ «Челябинский техникум промышленности и городского хозяйства имени Я.П. Осадчего»</a:t>
                      </a:r>
                      <a:endParaRPr lang="ru-RU" sz="2000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209" marR="53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128</a:t>
                      </a: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98,5</a:t>
                      </a: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3209" marR="53209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388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ГБПОУ «Миасский машиностроительный колледж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209" marR="53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127</a:t>
                      </a: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97,7</a:t>
                      </a: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53209" marR="53209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388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ГБПОУ «Челябинский энергетический колледж им. С.М. Кирова»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209" marR="53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126</a:t>
                      </a: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97</a:t>
                      </a: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53209" marR="53209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348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ГБПОУ «</a:t>
                      </a:r>
                      <a:r>
                        <a:rPr lang="ru-RU" sz="2000" dirty="0" err="1">
                          <a:effectLst/>
                          <a:latin typeface="+mn-lt"/>
                        </a:rPr>
                        <a:t>Чебаркульский</a:t>
                      </a:r>
                      <a:r>
                        <a:rPr lang="ru-RU" sz="2000" dirty="0">
                          <a:effectLst/>
                          <a:latin typeface="+mn-lt"/>
                        </a:rPr>
                        <a:t> профессиональный техникум»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209" marR="53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126</a:t>
                      </a: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97</a:t>
                      </a: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53209" marR="53209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1996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2341" y="239620"/>
            <a:ext cx="10515600" cy="997510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Рейтинг сайтов образовательных организаций (Аутсайдеры)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122354"/>
              </p:ext>
            </p:extLst>
          </p:nvPr>
        </p:nvGraphicFramePr>
        <p:xfrm>
          <a:off x="295835" y="1358021"/>
          <a:ext cx="11528611" cy="5088047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74765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26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8814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0126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0486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Название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учреждения</a:t>
                      </a:r>
                      <a:endParaRPr kumimoji="0" lang="ru-RU" alt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649" marR="55649" marT="0" marB="0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Кол. баллов</a:t>
                      </a:r>
                    </a:p>
                  </a:txBody>
                  <a:tcPr marL="55649" marR="55649" marT="0" marB="0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% от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max</a:t>
                      </a:r>
                      <a:r>
                        <a:rPr kumimoji="0" lang="ru-RU" altLang="ru-RU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 130</a:t>
                      </a:r>
                      <a:endParaRPr kumimoji="0" lang="ru-RU" alt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649" marR="55649" marT="0" marB="0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Рейтинг</a:t>
                      </a:r>
                      <a:endParaRPr kumimoji="0" lang="ru-RU" alt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649" marR="55649" marT="0" marB="0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90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579245" algn="l"/>
                        </a:tabLst>
                        <a:defRPr/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ГАПОУ ЧО «Политехнический колледж»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209" marR="53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108</a:t>
                      </a: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83,1</a:t>
                      </a: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+mn-lt"/>
                        </a:rPr>
                        <a:t>18</a:t>
                      </a:r>
                    </a:p>
                  </a:txBody>
                  <a:tcPr marL="53209" marR="53209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905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ГБПОУ «Карталинский многоотраслевой техникум»</a:t>
                      </a:r>
                    </a:p>
                  </a:txBody>
                  <a:tcPr marL="53209" marR="53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105</a:t>
                      </a: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80,8</a:t>
                      </a: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+mn-lt"/>
                        </a:rPr>
                        <a:t>19</a:t>
                      </a:r>
                    </a:p>
                  </a:txBody>
                  <a:tcPr marL="53209" marR="53209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090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ГБПОУ «Саткинский политехнический техникум им. А.К. Савина»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209" marR="53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104</a:t>
                      </a: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+mn-lt"/>
                        </a:rPr>
                        <a:t>20</a:t>
                      </a:r>
                    </a:p>
                  </a:txBody>
                  <a:tcPr marL="53209" marR="53209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0905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ГБПОУ «Челябинский профессиональный колледж»</a:t>
                      </a:r>
                    </a:p>
                  </a:txBody>
                  <a:tcPr marL="53209" marR="53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102</a:t>
                      </a: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78,5</a:t>
                      </a: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53209" marR="53209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821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ГБПОУ «Катав-Ивановский индустриальный техникум»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209" marR="53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102</a:t>
                      </a: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78,5</a:t>
                      </a: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53209" marR="53209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090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ГБУ ДО ДУМ «Магнит»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209" marR="53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98</a:t>
                      </a: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75,4</a:t>
                      </a: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53209" marR="53209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090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ГБПОУ «Ашинский индустриальный техникум»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209" marR="53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97</a:t>
                      </a: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74,76</a:t>
                      </a: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53209" marR="53209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5029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ГБУ ДО ДУМ «Смена»</a:t>
                      </a:r>
                    </a:p>
                  </a:txBody>
                  <a:tcPr marL="53209" marR="532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96</a:t>
                      </a: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74</a:t>
                      </a: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53209" marR="53209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8507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7494" y="174568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Выполнение законодательства в области размещения информации на официальном сайте образовательной организации   </a:t>
            </a:r>
          </a:p>
        </p:txBody>
      </p:sp>
    </p:spTree>
    <p:extLst>
      <p:ext uri="{BB962C8B-B14F-4D97-AF65-F5344CB8AC3E}">
        <p14:creationId xmlns:p14="http://schemas.microsoft.com/office/powerpoint/2010/main" val="3707326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658907"/>
            <a:ext cx="5062234" cy="762000"/>
          </a:xfrm>
          <a:noFill/>
          <a:ln/>
        </p:spPr>
        <p:txBody>
          <a:bodyPr/>
          <a:lstStyle/>
          <a:p>
            <a:pPr algn="ctr"/>
            <a:r>
              <a:rPr lang="ru-RU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сайта</a:t>
            </a:r>
            <a:endParaRPr lang="en-US" altLang="ru-RU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" y="2209800"/>
            <a:ext cx="3276600" cy="4191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Подраздел «Образовательные стандарты» отсутствует в </a:t>
            </a:r>
            <a:r>
              <a:rPr lang="ru-RU" sz="2800" b="1" dirty="0">
                <a:solidFill>
                  <a:schemeClr val="tx1"/>
                </a:solidFill>
              </a:rPr>
              <a:t>3 (6,52 %) ПОО</a:t>
            </a:r>
            <a:r>
              <a:rPr lang="ru-RU" sz="2000" b="1" dirty="0">
                <a:solidFill>
                  <a:schemeClr val="tx1"/>
                </a:solidFill>
              </a:rPr>
              <a:t>: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ГБПОУ «Миасский педагогический колледж».</a:t>
            </a:r>
          </a:p>
          <a:p>
            <a:pPr algn="just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ГБПОУ «Озерский технический колледж»</a:t>
            </a:r>
          </a:p>
          <a:p>
            <a:pPr algn="just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ГБПОУ «Троицкий педагогический колледж».</a:t>
            </a:r>
          </a:p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133946" y="2209800"/>
            <a:ext cx="3515710" cy="4191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Подраздел «Вакантные места для приема (перевода)» отсутствует в</a:t>
            </a:r>
            <a:r>
              <a:rPr lang="ru-RU" sz="2800" b="1" dirty="0">
                <a:solidFill>
                  <a:schemeClr val="tx1"/>
                </a:solidFill>
              </a:rPr>
              <a:t> 3 (6,52 %) ОО:</a:t>
            </a:r>
          </a:p>
          <a:p>
            <a:pPr algn="ctr"/>
            <a:endParaRPr lang="ru-RU" sz="2800" b="1" dirty="0">
              <a:solidFill>
                <a:schemeClr val="tx1"/>
              </a:solidFill>
            </a:endParaRPr>
          </a:p>
          <a:p>
            <a:pPr algn="just"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ГБПОУ «Карталинский многоотраслевой техникум».</a:t>
            </a:r>
          </a:p>
          <a:p>
            <a:pPr algn="just"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 ГБУ ДО «Дворец учащейся молодежи «Смена».</a:t>
            </a:r>
          </a:p>
          <a:p>
            <a:pPr algn="just"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ГБУ ДО «Дом учащейся молодежи «Магнит».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10520" y="2209800"/>
            <a:ext cx="4046706" cy="4191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Подраздел «Платные образовательные услуги» отсутствует в 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</a:rPr>
              <a:t>4 (8,7 %) ПОО: </a:t>
            </a: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just"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ГБПОУ «Катав-Ивановский индустриальный техникум».</a:t>
            </a:r>
          </a:p>
          <a:p>
            <a:pPr algn="just"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 ГБПОУ «Челябинский механико-технологический техникум».</a:t>
            </a:r>
          </a:p>
          <a:p>
            <a:pPr algn="just"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 ГБПОУ «Челябинский профессиональный колледж»</a:t>
            </a:r>
          </a:p>
          <a:p>
            <a:pPr algn="just"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 ГБПОУ «Челябинский радиотехнический техникум».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706011" y="658907"/>
            <a:ext cx="5766925" cy="1246093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Структура сайта </a:t>
            </a:r>
            <a:r>
              <a:rPr lang="ru-RU" sz="2000" b="1" dirty="0">
                <a:solidFill>
                  <a:schemeClr val="tx1"/>
                </a:solidFill>
              </a:rPr>
              <a:t>не приведена в соответствие </a:t>
            </a:r>
            <a:r>
              <a:rPr lang="ru-RU" sz="2000" dirty="0">
                <a:solidFill>
                  <a:schemeClr val="tx1"/>
                </a:solidFill>
              </a:rPr>
              <a:t>с приказом </a:t>
            </a:r>
            <a:r>
              <a:rPr lang="ru-RU" sz="2000" dirty="0" err="1">
                <a:solidFill>
                  <a:schemeClr val="tx1"/>
                </a:solidFill>
              </a:rPr>
              <a:t>Рособрнадзора</a:t>
            </a:r>
            <a:r>
              <a:rPr lang="ru-RU" sz="2000" dirty="0">
                <a:solidFill>
                  <a:schemeClr val="tx1"/>
                </a:solidFill>
              </a:rPr>
              <a:t> от 29.05.2014 № 785 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</a:rPr>
              <a:t>в 10 (21,4 %) ОО: </a:t>
            </a:r>
          </a:p>
        </p:txBody>
      </p:sp>
    </p:spTree>
    <p:extLst>
      <p:ext uri="{BB962C8B-B14F-4D97-AF65-F5344CB8AC3E}">
        <p14:creationId xmlns:p14="http://schemas.microsoft.com/office/powerpoint/2010/main" val="4193390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197" y="223544"/>
            <a:ext cx="10515600" cy="728568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Подраздел «Основные сведения»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3809" y="3447404"/>
            <a:ext cx="9747115" cy="71984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 официальных сайтах </a:t>
            </a:r>
            <a:r>
              <a:rPr lang="ru-RU" b="1" dirty="0">
                <a:solidFill>
                  <a:schemeClr val="tx1"/>
                </a:solidFill>
              </a:rPr>
              <a:t>11 (23,91 %) </a:t>
            </a:r>
            <a:r>
              <a:rPr lang="ru-RU" dirty="0">
                <a:solidFill>
                  <a:schemeClr val="tx1"/>
                </a:solidFill>
              </a:rPr>
              <a:t>образовательных организаций данная информация 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представлена частично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75569" y="1078298"/>
            <a:ext cx="5778228" cy="133931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 официальном сайте ГБПОУ «Магнитогорский строительно-монтажный техникум» 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не указан график работы учредителя образовательной организации  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838197" y="2480173"/>
            <a:ext cx="10515600" cy="9672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>
                    <a:lumMod val="75000"/>
                  </a:schemeClr>
                </a:solidFill>
                <a:latin typeface="Century" panose="02040604050505020304" pitchFamily="18" charset="0"/>
                <a:ea typeface="+mj-ea"/>
                <a:cs typeface="+mj-cs"/>
              </a:defRPr>
            </a:lvl1pPr>
          </a:lstStyle>
          <a:p>
            <a:pPr algn="ctr"/>
            <a:r>
              <a:rPr lang="ru-RU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Подраздел «Структура и органы управления образовательной организацией»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0937" y="1048435"/>
            <a:ext cx="4766554" cy="1369175"/>
          </a:xfrm>
          <a:prstGeom prst="roundRect">
            <a:avLst/>
          </a:prstGeom>
          <a:solidFill>
            <a:schemeClr val="bg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Полная информация об образовательной организации </a:t>
            </a:r>
            <a:r>
              <a:rPr lang="ru-RU" sz="2000" dirty="0">
                <a:solidFill>
                  <a:schemeClr val="tx1"/>
                </a:solidFill>
              </a:rPr>
              <a:t>представлена 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</a:rPr>
              <a:t>на всех Интернет-сайтах </a:t>
            </a:r>
            <a:r>
              <a:rPr lang="ru-RU" sz="2000" b="1" dirty="0">
                <a:solidFill>
                  <a:schemeClr val="tx1"/>
                </a:solidFill>
              </a:rPr>
              <a:t>(100%)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0937" y="4296180"/>
            <a:ext cx="10672860" cy="216298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4 (8,69 %) ПОО </a:t>
            </a:r>
            <a:r>
              <a:rPr lang="ru-RU" dirty="0">
                <a:solidFill>
                  <a:schemeClr val="tx1"/>
                </a:solidFill>
              </a:rPr>
              <a:t>не указали ФИО и должности руководителей структурных подразделений, адрес места нахождения, справочные телефоны, адреса электронной почты и графики работы структурных подразделений:</a:t>
            </a:r>
          </a:p>
          <a:p>
            <a:pPr marL="342900" indent="-342900" algn="just"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ГБПОУ «Ашинский индустриальный техникум».</a:t>
            </a:r>
          </a:p>
          <a:p>
            <a:pPr marL="342900" indent="-342900" algn="just"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ГБПОУ «Миасский геологоразведочный колледж».</a:t>
            </a:r>
          </a:p>
          <a:p>
            <a:pPr marL="342900" indent="-342900" algn="just"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ГБПОУ «Саткинский политехнический колледж».</a:t>
            </a:r>
          </a:p>
          <a:p>
            <a:pPr marL="342900" indent="-342900" algn="just"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ГБПОУ «Челябинский дорожно-строительный техникум».</a:t>
            </a:r>
          </a:p>
        </p:txBody>
      </p:sp>
    </p:spTree>
    <p:extLst>
      <p:ext uri="{BB962C8B-B14F-4D97-AF65-F5344CB8AC3E}">
        <p14:creationId xmlns:p14="http://schemas.microsoft.com/office/powerpoint/2010/main" val="307519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197" y="223544"/>
            <a:ext cx="10515600" cy="728568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Подраздел «Документы»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48553" y="952112"/>
            <a:ext cx="10515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spc="-10" dirty="0">
                <a:ea typeface="Calibri" panose="020F0502020204030204" pitchFamily="34" charset="0"/>
              </a:rPr>
              <a:t>7 </a:t>
            </a:r>
            <a:r>
              <a:rPr lang="ru-RU" sz="2400" b="1" spc="-10" dirty="0" smtClean="0">
                <a:ea typeface="Calibri" panose="020F0502020204030204" pitchFamily="34" charset="0"/>
              </a:rPr>
              <a:t>ПОО </a:t>
            </a:r>
            <a:r>
              <a:rPr lang="ru-RU" sz="2400" b="1" spc="-10" dirty="0">
                <a:ea typeface="Calibri" panose="020F0502020204030204" pitchFamily="34" charset="0"/>
              </a:rPr>
              <a:t>(15,22 %) </a:t>
            </a:r>
            <a:r>
              <a:rPr lang="ru-RU" sz="2400" spc="-10" dirty="0">
                <a:ea typeface="Calibri" panose="020F0502020204030204" pitchFamily="34" charset="0"/>
              </a:rPr>
              <a:t>не разместили на Интернет-сайте актуальный </a:t>
            </a:r>
          </a:p>
          <a:p>
            <a:pPr algn="ctr"/>
            <a:r>
              <a:rPr lang="ru-RU" altLang="ru-RU" sz="2400" b="1" dirty="0"/>
              <a:t>отчет о результатах самообследования </a:t>
            </a:r>
            <a:endParaRPr lang="ru-RU" sz="2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259662"/>
              </p:ext>
            </p:extLst>
          </p:nvPr>
        </p:nvGraphicFramePr>
        <p:xfrm>
          <a:off x="555812" y="1928168"/>
          <a:ext cx="10901082" cy="3749040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727934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2174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576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Название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учреждения</a:t>
                      </a:r>
                      <a:endParaRPr kumimoji="0" lang="ru-RU" alt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5649" marR="55649" marT="0" marB="0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Документ</a:t>
                      </a:r>
                    </a:p>
                  </a:txBody>
                  <a:tcPr marL="55649" marR="55649" marT="0" marB="0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01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200" dirty="0">
                          <a:effectLst/>
                        </a:rPr>
                        <a:t>ГБПОУ «</a:t>
                      </a:r>
                      <a:r>
                        <a:rPr lang="ru-RU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Верхнеуральский техникум – казачий кадетский корпус»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за 2016 год</a:t>
                      </a:r>
                    </a:p>
                  </a:txBody>
                  <a:tcPr marL="60379" marR="60379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01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ГБПОУ «Челябинский энергетический колледж им. С.М. Кирова»</a:t>
                      </a: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За 2013 год</a:t>
                      </a:r>
                    </a:p>
                  </a:txBody>
                  <a:tcPr marL="60379" marR="60379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01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7815" algn="l"/>
                        </a:tabLst>
                      </a:pPr>
                      <a:r>
                        <a:rPr lang="ru-RU" sz="2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ГБПОУ «Троицкий педагогический колледж»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За 2016 год</a:t>
                      </a:r>
                    </a:p>
                  </a:txBody>
                  <a:tcPr marL="60379" marR="60379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ГБПОУ «</a:t>
                      </a:r>
                      <a:r>
                        <a:rPr lang="ru-RU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Ашинский индустриальный техникум</a:t>
                      </a:r>
                      <a:r>
                        <a:rPr lang="ru-RU" sz="2200" dirty="0">
                          <a:effectLst/>
                        </a:rPr>
                        <a:t>»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Отсутствует </a:t>
                      </a:r>
                    </a:p>
                  </a:txBody>
                  <a:tcPr marL="60379" marR="60379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ГБПОУ «</a:t>
                      </a:r>
                      <a:r>
                        <a:rPr lang="ru-RU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Троицкий технологический техникум,</a:t>
                      </a:r>
                      <a:r>
                        <a:rPr lang="ru-RU" sz="2200" dirty="0">
                          <a:effectLst/>
                        </a:rPr>
                        <a:t>»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Отсутствует </a:t>
                      </a:r>
                    </a:p>
                  </a:txBody>
                  <a:tcPr marL="60379" marR="60379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ГБУ ДО «</a:t>
                      </a:r>
                      <a:r>
                        <a:rPr lang="ru-RU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Дворец учащейся молодежи «Смена»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Отсутствует </a:t>
                      </a:r>
                    </a:p>
                  </a:txBody>
                  <a:tcPr marL="60379" marR="60379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ГБУ ДО «</a:t>
                      </a:r>
                      <a:r>
                        <a:rPr lang="ru-RU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Дворец учащейся молодежи «Магнит»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79" marR="60379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Отсутствует </a:t>
                      </a:r>
                    </a:p>
                  </a:txBody>
                  <a:tcPr marL="60379" marR="60379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879134"/>
      </p:ext>
    </p:extLst>
  </p:cSld>
  <p:clrMapOvr>
    <a:masterClrMapping/>
  </p:clrMapOvr>
</p:sld>
</file>

<file path=ppt/theme/theme1.xml><?xml version="1.0" encoding="utf-8"?>
<a:theme xmlns:a="http://schemas.openxmlformats.org/drawingml/2006/main" name="1 Широкоформатный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 Широкоформатный</Template>
  <TotalTime>751</TotalTime>
  <Words>1820</Words>
  <Application>Microsoft Office PowerPoint</Application>
  <PresentationFormat>Широкоэкранный</PresentationFormat>
  <Paragraphs>364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Century</vt:lpstr>
      <vt:lpstr>Times New Roman</vt:lpstr>
      <vt:lpstr>1 Широкоформатный</vt:lpstr>
      <vt:lpstr>Мониторинг официальных сайтов образовательных организаций Челябинской области </vt:lpstr>
      <vt:lpstr>Нормативно-правовая база мониторинга сайтов</vt:lpstr>
      <vt:lpstr>Источник информации о результатах мониторинга сайтов ПОО</vt:lpstr>
      <vt:lpstr>Рейтинг сайтов профессиональных образовательных организаций (Лидеры)</vt:lpstr>
      <vt:lpstr>Рейтинг сайтов образовательных организаций (Аутсайдеры)</vt:lpstr>
      <vt:lpstr>Выполнение законодательства в области размещения информации на официальном сайте образовательной организации   </vt:lpstr>
      <vt:lpstr>Структура сайта</vt:lpstr>
      <vt:lpstr>Подраздел «Основные сведения»</vt:lpstr>
      <vt:lpstr>Подраздел «Документы»</vt:lpstr>
      <vt:lpstr>Подраздел «Документы»</vt:lpstr>
      <vt:lpstr>Подраздел «Образование»</vt:lpstr>
      <vt:lpstr>Подраздел «Образование»</vt:lpstr>
      <vt:lpstr>Подраздел «Образование»</vt:lpstr>
      <vt:lpstr>Подраздел «Образование»</vt:lpstr>
      <vt:lpstr>Подраздел «Руководство. Педагогический состав»</vt:lpstr>
      <vt:lpstr>Подраздел «Руководство. Педагогический состав»</vt:lpstr>
      <vt:lpstr>Подраздел «Руководство. Педагогический состав»</vt:lpstr>
      <vt:lpstr>Подраздел «Вакантные места для приема (перевода)»</vt:lpstr>
      <vt:lpstr>Количество ОО, не представивших на официальном сайте полную информацию по следующим разделам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Нот-11</dc:creator>
  <cp:lastModifiedBy>Сичинский Евгений Павлович</cp:lastModifiedBy>
  <cp:revision>107</cp:revision>
  <dcterms:created xsi:type="dcterms:W3CDTF">2014-10-29T03:00:56Z</dcterms:created>
  <dcterms:modified xsi:type="dcterms:W3CDTF">2019-02-26T06:21:48Z</dcterms:modified>
</cp:coreProperties>
</file>