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Профессиональный</a:t>
            </a:r>
            <a:r>
              <a:rPr lang="ru-RU" sz="1600" baseline="0" dirty="0">
                <a:solidFill>
                  <a:schemeClr val="tx1"/>
                </a:solidFill>
              </a:rPr>
              <a:t> дебют</a:t>
            </a:r>
            <a:endParaRPr lang="ru-RU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079623744986737"/>
          <c:y val="0.1896099544553882"/>
          <c:w val="0.84920376255013252"/>
          <c:h val="0.670240603865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ПОО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Лист1!$B$5:$B$8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Лист1!$C$5:$C$8</c:f>
              <c:numCache>
                <c:formatCode>General</c:formatCode>
                <c:ptCount val="4"/>
                <c:pt idx="0">
                  <c:v>27</c:v>
                </c:pt>
                <c:pt idx="1">
                  <c:v>18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B-4AD4-BAFE-E922148E1061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Лист1!$B$5:$B$8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Лист1!$D$5:$D$8</c:f>
              <c:numCache>
                <c:formatCode>General</c:formatCode>
                <c:ptCount val="4"/>
                <c:pt idx="0">
                  <c:v>32</c:v>
                </c:pt>
                <c:pt idx="1">
                  <c:v>22</c:v>
                </c:pt>
                <c:pt idx="2">
                  <c:v>34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B-4AD4-BAFE-E922148E1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80136"/>
        <c:axId val="40080520"/>
      </c:barChart>
      <c:catAx>
        <c:axId val="400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80520"/>
        <c:crosses val="autoZero"/>
        <c:auto val="1"/>
        <c:lblAlgn val="ctr"/>
        <c:lblOffset val="100"/>
        <c:noMultiLvlLbl val="0"/>
      </c:catAx>
      <c:valAx>
        <c:axId val="4008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8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92748391599657"/>
          <c:y val="0.93211108931356879"/>
          <c:w val="0.41324112336016733"/>
          <c:h val="6.4090954764251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ru-RU" sz="1600" baseline="0" dirty="0">
                <a:solidFill>
                  <a:schemeClr val="tx1"/>
                </a:solidFill>
              </a:rPr>
              <a:t> Мастер года</a:t>
            </a:r>
            <a:endParaRPr lang="ru-RU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Лист1!$C$16</c:f>
              <c:strCache>
                <c:ptCount val="1"/>
                <c:pt idx="0">
                  <c:v>ПОО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Лист1!$B$17:$B$21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Лист1!$C$17:$C$21</c:f>
              <c:numCache>
                <c:formatCode>General</c:formatCode>
                <c:ptCount val="5"/>
                <c:pt idx="0">
                  <c:v>26</c:v>
                </c:pt>
                <c:pt idx="1">
                  <c:v>28</c:v>
                </c:pt>
                <c:pt idx="2">
                  <c:v>32</c:v>
                </c:pt>
                <c:pt idx="3">
                  <c:v>34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D-4A98-8327-F6AED472FB74}"/>
            </c:ext>
          </c:extLst>
        </c:ser>
        <c:ser>
          <c:idx val="1"/>
          <c:order val="1"/>
          <c:tx>
            <c:strRef>
              <c:f>Лист1!$D$16</c:f>
              <c:strCache>
                <c:ptCount val="1"/>
                <c:pt idx="0">
                  <c:v>Кол -во участников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Лист1!$B$17:$B$21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Лист1!$D$17:$D$21</c:f>
              <c:numCache>
                <c:formatCode>General</c:formatCode>
                <c:ptCount val="5"/>
                <c:pt idx="0">
                  <c:v>32</c:v>
                </c:pt>
                <c:pt idx="1">
                  <c:v>31</c:v>
                </c:pt>
                <c:pt idx="2">
                  <c:v>35</c:v>
                </c:pt>
                <c:pt idx="3">
                  <c:v>37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D-4A98-8327-F6AED472F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65328"/>
        <c:axId val="164728736"/>
      </c:barChart>
      <c:catAx>
        <c:axId val="3986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28736"/>
        <c:crosses val="autoZero"/>
        <c:auto val="1"/>
        <c:lblAlgn val="ctr"/>
        <c:lblOffset val="100"/>
        <c:noMultiLvlLbl val="0"/>
      </c:catAx>
      <c:valAx>
        <c:axId val="1647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86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3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9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3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3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677B-5299-4B46-95EA-A1021803B6E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97AA-62F9-46CB-ABE9-366CE83A7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Совет директоров учреждений среднего профессионального образования Челябинской области</a:t>
            </a:r>
            <a:br>
              <a:rPr lang="ru-RU" sz="2400" dirty="0" smtClean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</a:rPr>
            </a:b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Областные конкурсы: перезагрузка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21" y="4186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6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0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Национальный проект «Образование»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917" y="1457608"/>
            <a:ext cx="9062166" cy="4719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54" y="3874648"/>
            <a:ext cx="1207903" cy="1276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53" y="5026936"/>
            <a:ext cx="1207903" cy="11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2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Опыт регионов: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34333"/>
              </p:ext>
            </p:extLst>
          </p:nvPr>
        </p:nvGraphicFramePr>
        <p:xfrm>
          <a:off x="322729" y="944880"/>
          <a:ext cx="11492754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7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65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Свердловская область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320">
                <a:tc>
                  <a:txBody>
                    <a:bodyPr/>
                    <a:lstStyle/>
                    <a:p>
                      <a:r>
                        <a:rPr lang="ru-RU" dirty="0" smtClean="0"/>
                        <a:t>Тюменская</a:t>
                      </a:r>
                      <a:r>
                        <a:rPr lang="ru-RU" baseline="0" dirty="0" smtClean="0"/>
                        <a:t> область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проводится на нескольких уровнях: номинация «Учитель года Тюменской области» на 3 уровнях (образовательной организации, муниципальном, региональном); номинация «Воспитатель года Тюменской области» на 2 уровнях (муниципальном, региональном); номинация «Мастер года Тюменской области» на 2 уровнях (образовательной организации, региональном); номинация «Педагог-психолог года Тюменской области» на 2-3 уровнях (образовательной организации, муниципальном (решение принимается на уровне муниципального образования), региональном).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101">
                <a:tc>
                  <a:txBody>
                    <a:bodyPr/>
                    <a:lstStyle/>
                    <a:p>
                      <a:r>
                        <a:rPr lang="ru-RU" dirty="0" smtClean="0"/>
                        <a:t>Республика Татарстан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sz="1600" dirty="0" smtClean="0"/>
                        <a:t>для библиотекарей, социальных</a:t>
                      </a:r>
                      <a:r>
                        <a:rPr lang="ru-RU" sz="1600" baseline="0" dirty="0" smtClean="0"/>
                        <a:t> педагогов (заочный);</a:t>
                      </a:r>
                    </a:p>
                    <a:p>
                      <a:r>
                        <a:rPr lang="ru-RU" sz="1600" baseline="0" dirty="0" smtClean="0"/>
                        <a:t>- лучшая программа внеурочной деятельности (все категории педагогических работников);</a:t>
                      </a:r>
                    </a:p>
                    <a:p>
                      <a:r>
                        <a:rPr lang="ru-RU" sz="1600" baseline="0" dirty="0" smtClean="0"/>
                        <a:t>- республиканский конкурс молодых педагогов (очно – заочный)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- республиканский конкурс «Лучший  мастер – класс», «Моя профессия наставник» (заочный), «Современный урок» (очно – заочный)</a:t>
                      </a:r>
                    </a:p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78" y="1050027"/>
            <a:ext cx="9330103" cy="1031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79" y="2225913"/>
            <a:ext cx="9330102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Челябинская область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050" y="1690688"/>
            <a:ext cx="9147900" cy="455724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403691" y="4232787"/>
            <a:ext cx="3023419" cy="929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90568" y="5461820"/>
            <a:ext cx="3023419" cy="929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9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238442"/>
              </p:ext>
            </p:extLst>
          </p:nvPr>
        </p:nvGraphicFramePr>
        <p:xfrm>
          <a:off x="480721" y="826016"/>
          <a:ext cx="5023607" cy="349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189183"/>
              </p:ext>
            </p:extLst>
          </p:nvPr>
        </p:nvGraphicFramePr>
        <p:xfrm>
          <a:off x="6237838" y="892920"/>
          <a:ext cx="5287222" cy="360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28994" y="4670612"/>
            <a:ext cx="5271335" cy="1586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ПОО, участники которых выходили в финал: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4 раза:  </a:t>
            </a:r>
            <a:r>
              <a:rPr lang="ru-RU" sz="1400" dirty="0" smtClean="0">
                <a:solidFill>
                  <a:schemeClr val="tx1"/>
                </a:solidFill>
              </a:rPr>
              <a:t>ГБПОУ «</a:t>
            </a:r>
            <a:r>
              <a:rPr lang="ru-RU" sz="1400" dirty="0" err="1" smtClean="0">
                <a:solidFill>
                  <a:schemeClr val="tx1"/>
                </a:solidFill>
              </a:rPr>
              <a:t>ЧТПиГХ</a:t>
            </a:r>
            <a:r>
              <a:rPr lang="ru-RU" sz="1400" dirty="0" smtClean="0">
                <a:solidFill>
                  <a:schemeClr val="tx1"/>
                </a:solidFill>
              </a:rPr>
              <a:t> Я.П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  <a:r>
              <a:rPr lang="ru-RU" sz="1400" dirty="0" smtClean="0">
                <a:solidFill>
                  <a:schemeClr val="tx1"/>
                </a:solidFill>
              </a:rPr>
              <a:t>Осадчего»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3 раза: </a:t>
            </a:r>
            <a:r>
              <a:rPr lang="ru-RU" sz="1400" dirty="0" smtClean="0">
                <a:solidFill>
                  <a:schemeClr val="tx1"/>
                </a:solidFill>
              </a:rPr>
              <a:t>ГБОУ ПОО «Магнитогорский технологический колледж им. В.П. Омельченко»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ГБПОУ «Верхнеуральский </a:t>
            </a:r>
            <a:r>
              <a:rPr lang="ru-RU" sz="1400" dirty="0">
                <a:solidFill>
                  <a:schemeClr val="tx1"/>
                </a:solidFill>
              </a:rPr>
              <a:t>агротехнологический техникум - казачий кадетский </a:t>
            </a:r>
            <a:r>
              <a:rPr lang="ru-RU" sz="1400" dirty="0" smtClean="0">
                <a:solidFill>
                  <a:schemeClr val="tx1"/>
                </a:solidFill>
              </a:rPr>
              <a:t>корпус»,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ГАПОУ ЧО «Политехнический колледж»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294" y="4670613"/>
            <a:ext cx="5287224" cy="1516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ГБПОУ «Магнитогорск </a:t>
            </a:r>
            <a:r>
              <a:rPr lang="ru-RU" dirty="0" err="1" smtClean="0"/>
              <a:t>ий</a:t>
            </a:r>
            <a:r>
              <a:rPr lang="ru-RU" dirty="0" smtClean="0"/>
              <a:t> педагогический колледж»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294" y="4842095"/>
            <a:ext cx="52872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ПОО, участники которых выходили в финал:</a:t>
            </a:r>
          </a:p>
          <a:p>
            <a:r>
              <a:rPr lang="ru-RU" sz="1400" b="1" dirty="0" smtClean="0"/>
              <a:t>4 раза </a:t>
            </a:r>
            <a:r>
              <a:rPr lang="ru-RU" sz="1400" dirty="0" smtClean="0"/>
              <a:t>– ГБПОУ «</a:t>
            </a:r>
            <a:r>
              <a:rPr lang="ru-RU" sz="1400" dirty="0" err="1" smtClean="0"/>
              <a:t>ЧГКИПиТ</a:t>
            </a:r>
            <a:r>
              <a:rPr lang="ru-RU" sz="1400" dirty="0" smtClean="0"/>
              <a:t>»</a:t>
            </a:r>
            <a:endParaRPr lang="ru-RU" sz="1400" dirty="0"/>
          </a:p>
          <a:p>
            <a:r>
              <a:rPr lang="ru-RU" sz="1400" b="1" dirty="0" smtClean="0">
                <a:solidFill>
                  <a:schemeClr val="tx1"/>
                </a:solidFill>
              </a:rPr>
              <a:t>3 раза </a:t>
            </a:r>
            <a:r>
              <a:rPr lang="ru-RU" sz="1400" dirty="0" smtClean="0">
                <a:solidFill>
                  <a:schemeClr val="tx1"/>
                </a:solidFill>
              </a:rPr>
              <a:t>– ГБПОУ «Магнитогорский педагогический колледж»,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ГБОУ ПОО «Магнитогорский технологический колледж им. В.П. Омельченко»</a:t>
            </a:r>
          </a:p>
        </p:txBody>
      </p:sp>
    </p:spTree>
    <p:extLst>
      <p:ext uri="{BB962C8B-B14F-4D97-AF65-F5344CB8AC3E}">
        <p14:creationId xmlns:p14="http://schemas.microsoft.com/office/powerpoint/2010/main" val="11525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27" y="159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Областной конкурс «Мастер года» 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627" y="811161"/>
            <a:ext cx="10515600" cy="513946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Трансформация целей конкурса: от развития творческой деятельности до развития профессиональных компетенций</a:t>
            </a: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Трансформация содержания конкурса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89767"/>
              </p:ext>
            </p:extLst>
          </p:nvPr>
        </p:nvGraphicFramePr>
        <p:xfrm>
          <a:off x="107577" y="2501806"/>
          <a:ext cx="11663082" cy="426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6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49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(2 страницы, описывающие требования к материалам)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Перенос большей части заданий в очную форму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нагрузки на участников 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Усложнение деятельности участника конкурса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(6 страниц, описывающие требования к материалам)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Методическое</a:t>
                      </a:r>
                      <a:r>
                        <a:rPr lang="ru-RU" baseline="0" dirty="0" smtClean="0"/>
                        <a:t> портфолио в цифровом формате/ Представление методического портфолио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3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Презентация «Моя педагогическая копилка»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Эссе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Компьютерное тестирование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Видеофрагмент урока п/о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Разработка перечня </a:t>
                      </a:r>
                      <a:r>
                        <a:rPr lang="ru-RU" dirty="0" err="1" smtClean="0"/>
                        <a:t>учебно</a:t>
                      </a:r>
                      <a:r>
                        <a:rPr lang="ru-RU" dirty="0" smtClean="0"/>
                        <a:t> – производственных работ на примере одного профессионального модуля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Методическая разработка урока п/о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7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Проектирование учебного занятия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Эссе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5810864" y="1592826"/>
            <a:ext cx="1" cy="36870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92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5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Проблемы и предложения  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057078"/>
              </p:ext>
            </p:extLst>
          </p:nvPr>
        </p:nvGraphicFramePr>
        <p:xfrm>
          <a:off x="0" y="787042"/>
          <a:ext cx="12192000" cy="6035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 Предложения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02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Транспарентность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(ясность, основанная на прозрачности)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Публикация</a:t>
                      </a:r>
                      <a:r>
                        <a:rPr lang="ru-RU" baseline="0" dirty="0" smtClean="0"/>
                        <a:t> результатов по каждому этапу по завершению процедуры оценки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Публикация результатов тестирования в он-</a:t>
                      </a:r>
                      <a:r>
                        <a:rPr lang="ru-RU" baseline="0" dirty="0" err="1" smtClean="0"/>
                        <a:t>лайн</a:t>
                      </a:r>
                      <a:r>
                        <a:rPr lang="ru-RU" baseline="0" dirty="0" smtClean="0"/>
                        <a:t> режиме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233">
                <a:tc>
                  <a:txBody>
                    <a:bodyPr/>
                    <a:lstStyle/>
                    <a:p>
                      <a:r>
                        <a:rPr lang="ru-RU" dirty="0" smtClean="0"/>
                        <a:t>Усиление</a:t>
                      </a:r>
                      <a:r>
                        <a:rPr lang="ru-RU" baseline="0" dirty="0" smtClean="0"/>
                        <a:t> независимости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Максимальное</a:t>
                      </a:r>
                      <a:r>
                        <a:rPr lang="ru-RU" baseline="0" dirty="0" smtClean="0"/>
                        <a:t> привлечение независимых экспертов (представители ВУЗов, представители общего образования и т.д.)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Подключение мнения присутствующих на открытых площадках при проведении конкурса через сервисы он-</a:t>
                      </a:r>
                      <a:r>
                        <a:rPr lang="ru-RU" baseline="0" dirty="0" err="1" smtClean="0"/>
                        <a:t>лайн</a:t>
                      </a:r>
                      <a:r>
                        <a:rPr lang="ru-RU" baseline="0" dirty="0" smtClean="0"/>
                        <a:t> голосования и возможный учет результатов голосования в общем количестве баллов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627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Содержательный аспект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При формировании банка вопросов для тестирования указывать</a:t>
                      </a:r>
                      <a:r>
                        <a:rPr lang="ru-RU" baseline="0" dirty="0" smtClean="0"/>
                        <a:t> источники</a:t>
                      </a:r>
                    </a:p>
                    <a:p>
                      <a:r>
                        <a:rPr lang="ru-RU" baseline="0" dirty="0" smtClean="0"/>
                        <a:t>2. Из конкурса выпал основной вид деятельности мастера п/о – урок производственного обучения (есть только проектирование занятия учебной практики). </a:t>
                      </a:r>
                    </a:p>
                    <a:p>
                      <a:r>
                        <a:rPr lang="ru-RU" baseline="0" dirty="0" smtClean="0"/>
                        <a:t>3. Введение весовых коэффициентов для разных этапов конкурса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2627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трансляции</a:t>
                      </a:r>
                      <a:r>
                        <a:rPr lang="ru-RU" baseline="0" dirty="0" smtClean="0"/>
                        <a:t> лучшего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Создание банка данных конкурсных материалов в общем доступе (эссе, методические разработки, видеозаписи)</a:t>
                      </a:r>
                    </a:p>
                    <a:p>
                      <a:r>
                        <a:rPr lang="ru-RU" dirty="0" smtClean="0"/>
                        <a:t>2. Финалисты конкурса в течении учебного</a:t>
                      </a:r>
                      <a:r>
                        <a:rPr lang="ru-RU" baseline="0" dirty="0" smtClean="0"/>
                        <a:t> года дают открытые уроки  для профессионального сообщества (ОМО, Школа лидера и др. мероприятия)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789"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Зачет имеющегося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эффективного опыта</a:t>
                      </a:r>
                      <a:r>
                        <a:rPr lang="ru-RU" baseline="0" dirty="0" smtClean="0"/>
                        <a:t>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 баллы за наличие публикаций, экспертную</a:t>
                      </a:r>
                      <a:r>
                        <a:rPr lang="ru-RU" baseline="0" dirty="0" smtClean="0"/>
                        <a:t> деятельность, участие в Чемпионатах, Олимпиадах, региональных и федеральных ОМО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71" y="201101"/>
            <a:ext cx="10412361" cy="58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886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Преподаватели общеобразовательных дисциплин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/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выступления Министра просвещения Российской Федерации О.В. Васильевой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 МЕЖДУНАРОДНОМ КОНГРЕССЕ-ВЫСТАВКЕ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GLOBAL EDUCATION - ОБРАЗОВАНИЕ БЕЗ ГРАНИЦ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» 11 декабря 2019 г.:</a:t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</a:rPr>
              <a:t>Уровень </a:t>
            </a:r>
            <a:r>
              <a:rPr lang="ru-RU" sz="1800" b="1" i="1" dirty="0">
                <a:solidFill>
                  <a:srgbClr val="C00000"/>
                </a:solidFill>
              </a:rPr>
              <a:t>общеобразовательной подготовки студентов СПО не должен отличаться от уровня подготовки ребят, которые обучаются в школе;</a:t>
            </a:r>
            <a:br>
              <a:rPr lang="ru-RU" sz="1800" b="1" i="1" dirty="0">
                <a:solidFill>
                  <a:srgbClr val="C00000"/>
                </a:solidFill>
              </a:rPr>
            </a:br>
            <a:r>
              <a:rPr lang="ru-RU" sz="1800" b="1" i="1" dirty="0">
                <a:solidFill>
                  <a:srgbClr val="C00000"/>
                </a:solidFill>
              </a:rPr>
              <a:t>Участие педагогов общеобразовательного цикла СПО в проекте "Учитель будущего"."</a:t>
            </a:r>
            <a:br>
              <a:rPr lang="ru-RU" sz="1800" b="1" i="1" dirty="0">
                <a:solidFill>
                  <a:srgbClr val="C00000"/>
                </a:solidFill>
              </a:rPr>
            </a:br>
            <a:r>
              <a:rPr lang="ru-RU" sz="1800" b="1" i="1" dirty="0">
                <a:solidFill>
                  <a:srgbClr val="C00000"/>
                </a:solidFill>
              </a:rPr>
              <a:t/>
            </a:r>
            <a:br>
              <a:rPr lang="ru-RU" sz="1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47884"/>
            <a:ext cx="10368116" cy="37877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Необходимость введения конкурса:</a:t>
            </a:r>
          </a:p>
          <a:p>
            <a:r>
              <a:rPr lang="ru-RU" sz="2400" dirty="0" smtClean="0"/>
              <a:t>АИС «Аттестация»</a:t>
            </a:r>
          </a:p>
          <a:p>
            <a:r>
              <a:rPr lang="ru-RU" sz="2400" dirty="0"/>
              <a:t>Международная программа по оценке образовательных достижений учащихся PISA (</a:t>
            </a:r>
            <a:r>
              <a:rPr lang="ru-RU" sz="2400" dirty="0" err="1"/>
              <a:t>Programme</a:t>
            </a:r>
            <a:r>
              <a:rPr lang="ru-RU" sz="2400" dirty="0"/>
              <a:t> </a:t>
            </a:r>
            <a:r>
              <a:rPr lang="ru-RU" sz="2400" dirty="0" err="1"/>
              <a:t>for</a:t>
            </a:r>
            <a:r>
              <a:rPr lang="ru-RU" sz="2400" dirty="0"/>
              <a:t> </a:t>
            </a:r>
            <a:r>
              <a:rPr lang="ru-RU" sz="2400" dirty="0" err="1"/>
              <a:t>International</a:t>
            </a:r>
            <a:r>
              <a:rPr lang="ru-RU" sz="2400" dirty="0"/>
              <a:t> </a:t>
            </a:r>
            <a:r>
              <a:rPr lang="ru-RU" sz="2400" dirty="0" err="1"/>
              <a:t>Student</a:t>
            </a:r>
            <a:r>
              <a:rPr lang="ru-RU" sz="2400" dirty="0"/>
              <a:t> </a:t>
            </a:r>
            <a:r>
              <a:rPr lang="ru-RU" sz="2400" dirty="0" err="1"/>
              <a:t>Assessment</a:t>
            </a:r>
            <a:r>
              <a:rPr lang="ru-RU" sz="2400" dirty="0" smtClean="0"/>
              <a:t>)</a:t>
            </a:r>
          </a:p>
          <a:p>
            <a:pPr marL="0" indent="0" algn="ctr">
              <a:buNone/>
            </a:pPr>
            <a:r>
              <a:rPr lang="ru-RU" sz="2400" dirty="0" smtClean="0"/>
              <a:t>Предложение:</a:t>
            </a:r>
          </a:p>
          <a:p>
            <a:pPr marL="0" indent="0" algn="ctr">
              <a:buNone/>
            </a:pPr>
            <a:r>
              <a:rPr lang="ru-RU" sz="2400" dirty="0" smtClean="0"/>
              <a:t>Введение конкурса для преподавателей общеобразовательных дисциплин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3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576</Words>
  <Application>Microsoft Office PowerPoint</Application>
  <PresentationFormat>Широкоэкранный</PresentationFormat>
  <Paragraphs>83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Rounded MT Bold</vt:lpstr>
      <vt:lpstr>Calibri</vt:lpstr>
      <vt:lpstr>Calibri Light</vt:lpstr>
      <vt:lpstr>Тема Office</vt:lpstr>
      <vt:lpstr>Совет директоров учреждений среднего профессионального образования Челябинской области  </vt:lpstr>
      <vt:lpstr>Национальный проект «Образование»</vt:lpstr>
      <vt:lpstr>Опыт регионов:</vt:lpstr>
      <vt:lpstr>Челябинская область</vt:lpstr>
      <vt:lpstr>Презентация PowerPoint</vt:lpstr>
      <vt:lpstr>Областной конкурс «Мастер года»  </vt:lpstr>
      <vt:lpstr>Проблемы и предложения  </vt:lpstr>
      <vt:lpstr>Презентация PowerPoint</vt:lpstr>
      <vt:lpstr>        Преподаватели общеобразовательных дисциплин  Из выступления Министра просвещения Российской Федерации О.В. Васильевой  на МЕЖДУНАРОДНОМ КОНГРЕССЕ-ВЫСТАВКЕ  «GLOBAL EDUCATION - ОБРАЗОВАНИЕ БЕЗ ГРАНИЦ» 11 декабря 2019 г.:  Уровень общеобразовательной подготовки студентов СПО не должен отличаться от уровня подготовки ребят, которые обучаются в школе; Участие педагогов общеобразовательного цикла СПО в проекте "Учитель будущего"."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Mastera</dc:creator>
  <cp:lastModifiedBy>Елена</cp:lastModifiedBy>
  <cp:revision>39</cp:revision>
  <dcterms:created xsi:type="dcterms:W3CDTF">2019-12-10T06:16:54Z</dcterms:created>
  <dcterms:modified xsi:type="dcterms:W3CDTF">2019-12-12T17:14:44Z</dcterms:modified>
</cp:coreProperties>
</file>