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theme/themeOverride2.xml" ContentType="application/vnd.openxmlformats-officedocument.themeOverr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3.xml" ContentType="application/vnd.openxmlformats-officedocument.themeOverride+xml"/>
  <Override PartName="/ppt/notesSlides/notesSlide5.xml" ContentType="application/vnd.openxmlformats-officedocument.presentationml.notesSlide+xml"/>
  <Override PartName="/ppt/theme/themeOverride4.xml" ContentType="application/vnd.openxmlformats-officedocument.themeOverr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heme/themeOverride5.xml" ContentType="application/vnd.openxmlformats-officedocument.themeOverr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heme/themeOverride6.xml" ContentType="application/vnd.openxmlformats-officedocument.themeOverride+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4" r:id="rId1"/>
    <p:sldMasterId id="2147484149" r:id="rId2"/>
  </p:sldMasterIdLst>
  <p:notesMasterIdLst>
    <p:notesMasterId r:id="rId43"/>
  </p:notesMasterIdLst>
  <p:sldIdLst>
    <p:sldId id="271" r:id="rId3"/>
    <p:sldId id="353" r:id="rId4"/>
    <p:sldId id="346" r:id="rId5"/>
    <p:sldId id="299" r:id="rId6"/>
    <p:sldId id="340" r:id="rId7"/>
    <p:sldId id="349" r:id="rId8"/>
    <p:sldId id="344" r:id="rId9"/>
    <p:sldId id="300" r:id="rId10"/>
    <p:sldId id="341" r:id="rId11"/>
    <p:sldId id="347" r:id="rId12"/>
    <p:sldId id="279" r:id="rId13"/>
    <p:sldId id="310" r:id="rId14"/>
    <p:sldId id="282" r:id="rId15"/>
    <p:sldId id="313" r:id="rId16"/>
    <p:sldId id="312" r:id="rId17"/>
    <p:sldId id="315" r:id="rId18"/>
    <p:sldId id="343" r:id="rId19"/>
    <p:sldId id="317" r:id="rId20"/>
    <p:sldId id="318" r:id="rId21"/>
    <p:sldId id="319" r:id="rId22"/>
    <p:sldId id="350" r:id="rId23"/>
    <p:sldId id="321" r:id="rId24"/>
    <p:sldId id="322" r:id="rId25"/>
    <p:sldId id="323" r:id="rId26"/>
    <p:sldId id="351" r:id="rId27"/>
    <p:sldId id="325" r:id="rId28"/>
    <p:sldId id="326" r:id="rId29"/>
    <p:sldId id="327" r:id="rId30"/>
    <p:sldId id="352" r:id="rId31"/>
    <p:sldId id="329" r:id="rId32"/>
    <p:sldId id="330" r:id="rId33"/>
    <p:sldId id="331" r:id="rId34"/>
    <p:sldId id="334" r:id="rId35"/>
    <p:sldId id="335" r:id="rId36"/>
    <p:sldId id="336" r:id="rId37"/>
    <p:sldId id="337" r:id="rId38"/>
    <p:sldId id="338" r:id="rId39"/>
    <p:sldId id="354" r:id="rId40"/>
    <p:sldId id="355" r:id="rId41"/>
    <p:sldId id="298" r:id="rId4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8C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86470" autoAdjust="0"/>
  </p:normalViewPr>
  <p:slideViewPr>
    <p:cSldViewPr>
      <p:cViewPr varScale="1">
        <p:scale>
          <a:sx n="83" d="100"/>
          <a:sy n="83" d="100"/>
        </p:scale>
        <p:origin x="1406" y="9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F5E562-0170-41E2-B2B4-AB0F016804F2}" type="doc">
      <dgm:prSet loTypeId="urn:microsoft.com/office/officeart/2005/8/layout/pyramid2" loCatId="list" qsTypeId="urn:microsoft.com/office/officeart/2005/8/quickstyle/3d2" qsCatId="3D" csTypeId="urn:microsoft.com/office/officeart/2005/8/colors/colorful2" csCatId="colorful" phldr="1"/>
      <dgm:spPr/>
      <dgm:t>
        <a:bodyPr/>
        <a:lstStyle/>
        <a:p>
          <a:endParaRPr lang="ru-RU"/>
        </a:p>
      </dgm:t>
    </dgm:pt>
    <dgm:pt modelId="{4F95189F-DAA4-448B-A381-70F134FD77AA}">
      <dgm:prSet phldrT="[Текст]" custT="1"/>
      <dgm:spPr/>
      <dgm:t>
        <a:bodyPr/>
        <a:lstStyle/>
        <a:p>
          <a:r>
            <a:rPr lang="ru-RU" sz="1400" b="1" dirty="0">
              <a:solidFill>
                <a:schemeClr val="bg1"/>
              </a:solidFill>
            </a:rPr>
            <a:t>Усиление внимания со стороны СПК, объединений предприятий и конкретных организаций к СПО</a:t>
          </a:r>
        </a:p>
      </dgm:t>
    </dgm:pt>
    <dgm:pt modelId="{2FA3AECB-C6AC-4F5D-AD1D-328E58E7DAE6}" type="parTrans" cxnId="{7F7D3431-3119-4517-84CF-1C4B5C5A87BA}">
      <dgm:prSet/>
      <dgm:spPr/>
      <dgm:t>
        <a:bodyPr/>
        <a:lstStyle/>
        <a:p>
          <a:endParaRPr lang="ru-RU" sz="2000" b="1"/>
        </a:p>
      </dgm:t>
    </dgm:pt>
    <dgm:pt modelId="{E7AA118A-89D6-44EB-9AE4-A0BDB23D32F5}" type="sibTrans" cxnId="{7F7D3431-3119-4517-84CF-1C4B5C5A87BA}">
      <dgm:prSet/>
      <dgm:spPr/>
      <dgm:t>
        <a:bodyPr/>
        <a:lstStyle/>
        <a:p>
          <a:endParaRPr lang="ru-RU" sz="2000" b="1"/>
        </a:p>
      </dgm:t>
    </dgm:pt>
    <dgm:pt modelId="{CA310C66-FD25-4BBC-B1DE-86CB3F1DD490}">
      <dgm:prSet phldrT="[Текст]" custT="1"/>
      <dgm:spPr/>
      <dgm:t>
        <a:bodyPr/>
        <a:lstStyle/>
        <a:p>
          <a:r>
            <a:rPr lang="ru-RU" sz="1400" b="1" dirty="0">
              <a:solidFill>
                <a:schemeClr val="bg1"/>
              </a:solidFill>
            </a:rPr>
            <a:t>Постоянное обновление инфраструктуры реализации образовательных программ СПО в регионах</a:t>
          </a:r>
        </a:p>
      </dgm:t>
    </dgm:pt>
    <dgm:pt modelId="{EBA21DBE-ABB3-432A-A879-FA109C6147CD}" type="parTrans" cxnId="{8B6202FD-153E-4F29-A26F-A3E7ACEA1092}">
      <dgm:prSet/>
      <dgm:spPr/>
      <dgm:t>
        <a:bodyPr/>
        <a:lstStyle/>
        <a:p>
          <a:endParaRPr lang="ru-RU" sz="2000" b="1"/>
        </a:p>
      </dgm:t>
    </dgm:pt>
    <dgm:pt modelId="{08E37143-C141-4E2D-873A-204F383E5C05}" type="sibTrans" cxnId="{8B6202FD-153E-4F29-A26F-A3E7ACEA1092}">
      <dgm:prSet/>
      <dgm:spPr/>
      <dgm:t>
        <a:bodyPr/>
        <a:lstStyle/>
        <a:p>
          <a:endParaRPr lang="ru-RU" sz="2000" b="1"/>
        </a:p>
      </dgm:t>
    </dgm:pt>
    <dgm:pt modelId="{716356FE-B2D5-4BDB-AF5A-821EBAE1A593}">
      <dgm:prSet phldrT="[Текст]" custT="1"/>
      <dgm:spPr/>
      <dgm:t>
        <a:bodyPr/>
        <a:lstStyle/>
        <a:p>
          <a:r>
            <a:rPr lang="ru-RU" sz="1400" b="1" dirty="0">
              <a:solidFill>
                <a:schemeClr val="bg1"/>
              </a:solidFill>
            </a:rPr>
            <a:t>Формирование экспертного и постоянно развивающегося сообщества участников образовательных отношений </a:t>
          </a:r>
        </a:p>
      </dgm:t>
    </dgm:pt>
    <dgm:pt modelId="{603F708F-C974-47B4-9505-2C5ECE348617}" type="parTrans" cxnId="{BF26D901-9B99-4545-8B72-36D147657589}">
      <dgm:prSet/>
      <dgm:spPr/>
      <dgm:t>
        <a:bodyPr/>
        <a:lstStyle/>
        <a:p>
          <a:endParaRPr lang="ru-RU" sz="2000" b="1"/>
        </a:p>
      </dgm:t>
    </dgm:pt>
    <dgm:pt modelId="{26D2427D-AEA3-4FDE-90A9-FB518FCA0382}" type="sibTrans" cxnId="{BF26D901-9B99-4545-8B72-36D147657589}">
      <dgm:prSet/>
      <dgm:spPr/>
      <dgm:t>
        <a:bodyPr/>
        <a:lstStyle/>
        <a:p>
          <a:endParaRPr lang="ru-RU" sz="2000" b="1"/>
        </a:p>
      </dgm:t>
    </dgm:pt>
    <dgm:pt modelId="{8480B424-2467-4FEC-9098-1FABC96EC951}">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400" b="1" dirty="0">
              <a:solidFill>
                <a:schemeClr val="bg1"/>
              </a:solidFill>
            </a:rPr>
            <a:t>Усиление роли независимых внешних процедур при организации оценки результатов освоения образовательных программ</a:t>
          </a:r>
        </a:p>
      </dgm:t>
    </dgm:pt>
    <dgm:pt modelId="{5DBEA323-BAF7-49A9-BC88-260BD92819D9}" type="parTrans" cxnId="{752F5205-3607-45A6-839B-919BABC4DDC1}">
      <dgm:prSet/>
      <dgm:spPr/>
      <dgm:t>
        <a:bodyPr/>
        <a:lstStyle/>
        <a:p>
          <a:endParaRPr lang="ru-RU" sz="2000" b="1"/>
        </a:p>
      </dgm:t>
    </dgm:pt>
    <dgm:pt modelId="{7AE362E0-621E-4CC9-9381-2B1A45104E2F}" type="sibTrans" cxnId="{752F5205-3607-45A6-839B-919BABC4DDC1}">
      <dgm:prSet/>
      <dgm:spPr/>
      <dgm:t>
        <a:bodyPr/>
        <a:lstStyle/>
        <a:p>
          <a:endParaRPr lang="ru-RU" sz="2000" b="1"/>
        </a:p>
      </dgm:t>
    </dgm:pt>
    <dgm:pt modelId="{F5DB0942-9F8F-4200-A8A4-65D22BE060AD}">
      <dgm:prSet phldrT="[Текст]" custT="1"/>
      <dgm:spPr/>
      <dgm:t>
        <a:bodyPr/>
        <a:lstStyle/>
        <a:p>
          <a:r>
            <a:rPr lang="ru-RU" sz="1400" b="1" dirty="0">
              <a:solidFill>
                <a:schemeClr val="bg1"/>
              </a:solidFill>
            </a:rPr>
            <a:t>Обеспечения федеральных проектов и региональных программ развития образования на основе приоритетов гос. политики</a:t>
          </a:r>
        </a:p>
      </dgm:t>
    </dgm:pt>
    <dgm:pt modelId="{5156EBE6-1D7B-4703-9E15-8BF72E5B1477}" type="parTrans" cxnId="{E9D417FE-ADCE-4641-8121-C359C86C2F4A}">
      <dgm:prSet/>
      <dgm:spPr/>
      <dgm:t>
        <a:bodyPr/>
        <a:lstStyle/>
        <a:p>
          <a:endParaRPr lang="ru-RU"/>
        </a:p>
      </dgm:t>
    </dgm:pt>
    <dgm:pt modelId="{547DB663-B353-43D8-95D3-308E7DE7FC9E}" type="sibTrans" cxnId="{E9D417FE-ADCE-4641-8121-C359C86C2F4A}">
      <dgm:prSet/>
      <dgm:spPr/>
      <dgm:t>
        <a:bodyPr/>
        <a:lstStyle/>
        <a:p>
          <a:endParaRPr lang="ru-RU"/>
        </a:p>
      </dgm:t>
    </dgm:pt>
    <dgm:pt modelId="{C3443D46-67F8-4738-B57E-95A0F8124C9B}" type="pres">
      <dgm:prSet presAssocID="{5CF5E562-0170-41E2-B2B4-AB0F016804F2}" presName="compositeShape" presStyleCnt="0">
        <dgm:presLayoutVars>
          <dgm:dir/>
          <dgm:resizeHandles/>
        </dgm:presLayoutVars>
      </dgm:prSet>
      <dgm:spPr/>
    </dgm:pt>
    <dgm:pt modelId="{B431A330-E86D-492C-827E-1F7E54963D2F}" type="pres">
      <dgm:prSet presAssocID="{5CF5E562-0170-41E2-B2B4-AB0F016804F2}" presName="pyramid" presStyleLbl="node1" presStyleIdx="0" presStyleCnt="1" custScaleX="144773" custLinFactNeighborX="1689" custLinFactNeighborY="6659"/>
      <dgm:spPr>
        <a:gradFill rotWithShape="0">
          <a:gsLst>
            <a:gs pos="0">
              <a:schemeClr val="accent2">
                <a:hueOff val="0"/>
                <a:satOff val="0"/>
                <a:lumOff val="0"/>
                <a:alphaOff val="0"/>
                <a:shade val="51000"/>
                <a:satMod val="130000"/>
              </a:schemeClr>
            </a:gs>
            <a:gs pos="48000">
              <a:schemeClr val="accent2">
                <a:hueOff val="0"/>
                <a:satOff val="0"/>
                <a:lumOff val="0"/>
                <a:alphaOff val="0"/>
                <a:shade val="93000"/>
                <a:satMod val="130000"/>
              </a:schemeClr>
            </a:gs>
            <a:gs pos="100000">
              <a:schemeClr val="tx1"/>
            </a:gs>
          </a:gsLst>
        </a:gradFill>
      </dgm:spPr>
    </dgm:pt>
    <dgm:pt modelId="{F954C2ED-9E44-4858-BF94-B3EC748D2A97}" type="pres">
      <dgm:prSet presAssocID="{5CF5E562-0170-41E2-B2B4-AB0F016804F2}" presName="theList" presStyleCnt="0"/>
      <dgm:spPr/>
    </dgm:pt>
    <dgm:pt modelId="{C6875329-FFB5-4417-A7AB-57D390595682}" type="pres">
      <dgm:prSet presAssocID="{4F95189F-DAA4-448B-A381-70F134FD77AA}" presName="aNode" presStyleLbl="fgAcc1" presStyleIdx="0" presStyleCnt="5" custScaleX="106956" custScaleY="158731" custLinFactY="857870" custLinFactNeighborX="20141" custLinFactNeighborY="900000">
        <dgm:presLayoutVars>
          <dgm:bulletEnabled val="1"/>
        </dgm:presLayoutVars>
      </dgm:prSet>
      <dgm:spPr/>
    </dgm:pt>
    <dgm:pt modelId="{4BE19C2D-B8A5-4C1C-97BE-074D688EA7F4}" type="pres">
      <dgm:prSet presAssocID="{4F95189F-DAA4-448B-A381-70F134FD77AA}" presName="aSpace" presStyleCnt="0"/>
      <dgm:spPr/>
    </dgm:pt>
    <dgm:pt modelId="{FFBD144E-8FE5-4F39-9F31-77EA02A61C28}" type="pres">
      <dgm:prSet presAssocID="{CA310C66-FD25-4BBC-B1DE-86CB3F1DD490}" presName="aNode" presStyleLbl="fgAcc1" presStyleIdx="1" presStyleCnt="5" custScaleX="99999" custScaleY="220561" custLinFactY="-200000" custLinFactNeighborX="16632" custLinFactNeighborY="-263143">
        <dgm:presLayoutVars>
          <dgm:bulletEnabled val="1"/>
        </dgm:presLayoutVars>
      </dgm:prSet>
      <dgm:spPr/>
    </dgm:pt>
    <dgm:pt modelId="{D227F2C2-7EF7-4253-BAA5-350C1279CE11}" type="pres">
      <dgm:prSet presAssocID="{CA310C66-FD25-4BBC-B1DE-86CB3F1DD490}" presName="aSpace" presStyleCnt="0"/>
      <dgm:spPr/>
    </dgm:pt>
    <dgm:pt modelId="{AA837D96-F102-48AE-9E98-2CD090046FA8}" type="pres">
      <dgm:prSet presAssocID="{716356FE-B2D5-4BDB-AF5A-821EBAE1A593}" presName="aNode" presStyleLbl="fgAcc1" presStyleIdx="2" presStyleCnt="5" custScaleX="102732" custScaleY="176176" custLinFactY="41693" custLinFactNeighborX="17998" custLinFactNeighborY="100000">
        <dgm:presLayoutVars>
          <dgm:bulletEnabled val="1"/>
        </dgm:presLayoutVars>
      </dgm:prSet>
      <dgm:spPr/>
    </dgm:pt>
    <dgm:pt modelId="{7B94CD92-FD2A-4582-9D73-10BDD76D7B69}" type="pres">
      <dgm:prSet presAssocID="{716356FE-B2D5-4BDB-AF5A-821EBAE1A593}" presName="aSpace" presStyleCnt="0"/>
      <dgm:spPr/>
    </dgm:pt>
    <dgm:pt modelId="{833E8C89-0EEC-434B-842C-8E07E6CAC642}" type="pres">
      <dgm:prSet presAssocID="{8480B424-2467-4FEC-9098-1FABC96EC951}" presName="aNode" presStyleLbl="fgAcc1" presStyleIdx="3" presStyleCnt="5" custScaleX="102733" custScaleY="190879" custLinFactY="-326454" custLinFactNeighborX="17999" custLinFactNeighborY="-400000">
        <dgm:presLayoutVars>
          <dgm:bulletEnabled val="1"/>
        </dgm:presLayoutVars>
      </dgm:prSet>
      <dgm:spPr/>
    </dgm:pt>
    <dgm:pt modelId="{558D063D-389A-4F65-9231-B600A756352E}" type="pres">
      <dgm:prSet presAssocID="{8480B424-2467-4FEC-9098-1FABC96EC951}" presName="aSpace" presStyleCnt="0"/>
      <dgm:spPr/>
    </dgm:pt>
    <dgm:pt modelId="{55E1A391-BA46-41F9-9A34-D7AB3E05B157}" type="pres">
      <dgm:prSet presAssocID="{F5DB0942-9F8F-4200-A8A4-65D22BE060AD}" presName="aNode" presStyleLbl="fgAcc1" presStyleIdx="4" presStyleCnt="5" custScaleX="104224" custScaleY="227564" custLinFactY="-96307" custLinFactNeighborX="18744" custLinFactNeighborY="-100000">
        <dgm:presLayoutVars>
          <dgm:bulletEnabled val="1"/>
        </dgm:presLayoutVars>
      </dgm:prSet>
      <dgm:spPr/>
    </dgm:pt>
    <dgm:pt modelId="{92D1F724-B47B-41A2-AD05-2C5DD04C524E}" type="pres">
      <dgm:prSet presAssocID="{F5DB0942-9F8F-4200-A8A4-65D22BE060AD}" presName="aSpace" presStyleCnt="0"/>
      <dgm:spPr/>
    </dgm:pt>
  </dgm:ptLst>
  <dgm:cxnLst>
    <dgm:cxn modelId="{BF26D901-9B99-4545-8B72-36D147657589}" srcId="{5CF5E562-0170-41E2-B2B4-AB0F016804F2}" destId="{716356FE-B2D5-4BDB-AF5A-821EBAE1A593}" srcOrd="2" destOrd="0" parTransId="{603F708F-C974-47B4-9505-2C5ECE348617}" sibTransId="{26D2427D-AEA3-4FDE-90A9-FB518FCA0382}"/>
    <dgm:cxn modelId="{752F5205-3607-45A6-839B-919BABC4DDC1}" srcId="{5CF5E562-0170-41E2-B2B4-AB0F016804F2}" destId="{8480B424-2467-4FEC-9098-1FABC96EC951}" srcOrd="3" destOrd="0" parTransId="{5DBEA323-BAF7-49A9-BC88-260BD92819D9}" sibTransId="{7AE362E0-621E-4CC9-9381-2B1A45104E2F}"/>
    <dgm:cxn modelId="{7F7D3431-3119-4517-84CF-1C4B5C5A87BA}" srcId="{5CF5E562-0170-41E2-B2B4-AB0F016804F2}" destId="{4F95189F-DAA4-448B-A381-70F134FD77AA}" srcOrd="0" destOrd="0" parTransId="{2FA3AECB-C6AC-4F5D-AD1D-328E58E7DAE6}" sibTransId="{E7AA118A-89D6-44EB-9AE4-A0BDB23D32F5}"/>
    <dgm:cxn modelId="{E62B9F39-70A0-4DA4-9AAF-777D0F5B6EC3}" type="presOf" srcId="{4F95189F-DAA4-448B-A381-70F134FD77AA}" destId="{C6875329-FFB5-4417-A7AB-57D390595682}" srcOrd="0" destOrd="0" presId="urn:microsoft.com/office/officeart/2005/8/layout/pyramid2"/>
    <dgm:cxn modelId="{85E9FC56-9D27-4C32-A0B7-551EABCEB623}" type="presOf" srcId="{716356FE-B2D5-4BDB-AF5A-821EBAE1A593}" destId="{AA837D96-F102-48AE-9E98-2CD090046FA8}" srcOrd="0" destOrd="0" presId="urn:microsoft.com/office/officeart/2005/8/layout/pyramid2"/>
    <dgm:cxn modelId="{6F245C7D-BD66-4F68-BBB8-C4202962BADA}" type="presOf" srcId="{8480B424-2467-4FEC-9098-1FABC96EC951}" destId="{833E8C89-0EEC-434B-842C-8E07E6CAC642}" srcOrd="0" destOrd="0" presId="urn:microsoft.com/office/officeart/2005/8/layout/pyramid2"/>
    <dgm:cxn modelId="{EB6F58A5-541D-4AAF-A3E1-6B749254EB22}" type="presOf" srcId="{F5DB0942-9F8F-4200-A8A4-65D22BE060AD}" destId="{55E1A391-BA46-41F9-9A34-D7AB3E05B157}" srcOrd="0" destOrd="0" presId="urn:microsoft.com/office/officeart/2005/8/layout/pyramid2"/>
    <dgm:cxn modelId="{66317CB5-0B37-45C2-B961-3A016D0525CB}" type="presOf" srcId="{5CF5E562-0170-41E2-B2B4-AB0F016804F2}" destId="{C3443D46-67F8-4738-B57E-95A0F8124C9B}" srcOrd="0" destOrd="0" presId="urn:microsoft.com/office/officeart/2005/8/layout/pyramid2"/>
    <dgm:cxn modelId="{994102BC-623D-4F58-BB98-1219201F31F7}" type="presOf" srcId="{CA310C66-FD25-4BBC-B1DE-86CB3F1DD490}" destId="{FFBD144E-8FE5-4F39-9F31-77EA02A61C28}" srcOrd="0" destOrd="0" presId="urn:microsoft.com/office/officeart/2005/8/layout/pyramid2"/>
    <dgm:cxn modelId="{8B6202FD-153E-4F29-A26F-A3E7ACEA1092}" srcId="{5CF5E562-0170-41E2-B2B4-AB0F016804F2}" destId="{CA310C66-FD25-4BBC-B1DE-86CB3F1DD490}" srcOrd="1" destOrd="0" parTransId="{EBA21DBE-ABB3-432A-A879-FA109C6147CD}" sibTransId="{08E37143-C141-4E2D-873A-204F383E5C05}"/>
    <dgm:cxn modelId="{E9D417FE-ADCE-4641-8121-C359C86C2F4A}" srcId="{5CF5E562-0170-41E2-B2B4-AB0F016804F2}" destId="{F5DB0942-9F8F-4200-A8A4-65D22BE060AD}" srcOrd="4" destOrd="0" parTransId="{5156EBE6-1D7B-4703-9E15-8BF72E5B1477}" sibTransId="{547DB663-B353-43D8-95D3-308E7DE7FC9E}"/>
    <dgm:cxn modelId="{59807087-15EE-44F4-8320-013A3C5389EC}" type="presParOf" srcId="{C3443D46-67F8-4738-B57E-95A0F8124C9B}" destId="{B431A330-E86D-492C-827E-1F7E54963D2F}" srcOrd="0" destOrd="0" presId="urn:microsoft.com/office/officeart/2005/8/layout/pyramid2"/>
    <dgm:cxn modelId="{317D89D1-612B-4CE3-91BF-7EA7A0BFBE41}" type="presParOf" srcId="{C3443D46-67F8-4738-B57E-95A0F8124C9B}" destId="{F954C2ED-9E44-4858-BF94-B3EC748D2A97}" srcOrd="1" destOrd="0" presId="urn:microsoft.com/office/officeart/2005/8/layout/pyramid2"/>
    <dgm:cxn modelId="{FC160C67-2575-4277-95BE-6621E1F3D1E2}" type="presParOf" srcId="{F954C2ED-9E44-4858-BF94-B3EC748D2A97}" destId="{C6875329-FFB5-4417-A7AB-57D390595682}" srcOrd="0" destOrd="0" presId="urn:microsoft.com/office/officeart/2005/8/layout/pyramid2"/>
    <dgm:cxn modelId="{68797AEA-AB62-42B0-A372-7DD044153FF3}" type="presParOf" srcId="{F954C2ED-9E44-4858-BF94-B3EC748D2A97}" destId="{4BE19C2D-B8A5-4C1C-97BE-074D688EA7F4}" srcOrd="1" destOrd="0" presId="urn:microsoft.com/office/officeart/2005/8/layout/pyramid2"/>
    <dgm:cxn modelId="{DB51A526-6ADA-45EC-8440-9DB6589C70C4}" type="presParOf" srcId="{F954C2ED-9E44-4858-BF94-B3EC748D2A97}" destId="{FFBD144E-8FE5-4F39-9F31-77EA02A61C28}" srcOrd="2" destOrd="0" presId="urn:microsoft.com/office/officeart/2005/8/layout/pyramid2"/>
    <dgm:cxn modelId="{C91115C4-FDE3-4829-B180-ED9F441E0876}" type="presParOf" srcId="{F954C2ED-9E44-4858-BF94-B3EC748D2A97}" destId="{D227F2C2-7EF7-4253-BAA5-350C1279CE11}" srcOrd="3" destOrd="0" presId="urn:microsoft.com/office/officeart/2005/8/layout/pyramid2"/>
    <dgm:cxn modelId="{3CE910E9-75C1-4DB9-8FEC-5194EC88A063}" type="presParOf" srcId="{F954C2ED-9E44-4858-BF94-B3EC748D2A97}" destId="{AA837D96-F102-48AE-9E98-2CD090046FA8}" srcOrd="4" destOrd="0" presId="urn:microsoft.com/office/officeart/2005/8/layout/pyramid2"/>
    <dgm:cxn modelId="{B8AAD05C-0091-4A64-A259-11954AA03CB9}" type="presParOf" srcId="{F954C2ED-9E44-4858-BF94-B3EC748D2A97}" destId="{7B94CD92-FD2A-4582-9D73-10BDD76D7B69}" srcOrd="5" destOrd="0" presId="urn:microsoft.com/office/officeart/2005/8/layout/pyramid2"/>
    <dgm:cxn modelId="{B820086B-2345-4339-85AF-E02BC084E47F}" type="presParOf" srcId="{F954C2ED-9E44-4858-BF94-B3EC748D2A97}" destId="{833E8C89-0EEC-434B-842C-8E07E6CAC642}" srcOrd="6" destOrd="0" presId="urn:microsoft.com/office/officeart/2005/8/layout/pyramid2"/>
    <dgm:cxn modelId="{B09E62B6-0347-4F86-A5FC-26421E531550}" type="presParOf" srcId="{F954C2ED-9E44-4858-BF94-B3EC748D2A97}" destId="{558D063D-389A-4F65-9231-B600A756352E}" srcOrd="7" destOrd="0" presId="urn:microsoft.com/office/officeart/2005/8/layout/pyramid2"/>
    <dgm:cxn modelId="{8785F28F-F4AC-452B-8B46-85A4EDBD97F2}" type="presParOf" srcId="{F954C2ED-9E44-4858-BF94-B3EC748D2A97}" destId="{55E1A391-BA46-41F9-9A34-D7AB3E05B157}" srcOrd="8" destOrd="0" presId="urn:microsoft.com/office/officeart/2005/8/layout/pyramid2"/>
    <dgm:cxn modelId="{BB1B1453-D3F1-44D4-988C-B8D726535F0D}" type="presParOf" srcId="{F954C2ED-9E44-4858-BF94-B3EC748D2A97}" destId="{92D1F724-B47B-41A2-AD05-2C5DD04C524E}" srcOrd="9" destOrd="0" presId="urn:microsoft.com/office/officeart/2005/8/layout/pyramid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F7FD93-6020-476E-9E01-006716EC1B5F}" type="doc">
      <dgm:prSet loTypeId="urn:microsoft.com/office/officeart/2005/8/layout/radial4" loCatId="relationship" qsTypeId="urn:microsoft.com/office/officeart/2005/8/quickstyle/simple1" qsCatId="simple" csTypeId="urn:microsoft.com/office/officeart/2005/8/colors/colorful1#1" csCatId="colorful" phldr="1"/>
      <dgm:spPr/>
      <dgm:t>
        <a:bodyPr/>
        <a:lstStyle/>
        <a:p>
          <a:endParaRPr lang="ru-RU"/>
        </a:p>
      </dgm:t>
    </dgm:pt>
    <dgm:pt modelId="{F5E97A6D-61B7-4B12-862A-9C427D4B3BC0}">
      <dgm:prSet phldrT="[Текст]"/>
      <dgm:spPr/>
      <dgm:t>
        <a:bodyPr/>
        <a:lstStyle/>
        <a:p>
          <a:r>
            <a:rPr lang="ru-RU" b="1" dirty="0"/>
            <a:t>Перечень профессий СПО. </a:t>
          </a:r>
          <a:br>
            <a:rPr lang="ru-RU" b="1" dirty="0"/>
          </a:br>
          <a:r>
            <a:rPr lang="ru-RU" b="1" dirty="0"/>
            <a:t>Перечень специальностей СПО</a:t>
          </a:r>
        </a:p>
      </dgm:t>
    </dgm:pt>
    <dgm:pt modelId="{AE2967A7-B175-4D82-8DA8-2218AD1003E3}" type="parTrans" cxnId="{A612A1E3-3DFE-4005-AD52-54C05F0E76A0}">
      <dgm:prSet/>
      <dgm:spPr/>
      <dgm:t>
        <a:bodyPr/>
        <a:lstStyle/>
        <a:p>
          <a:endParaRPr lang="ru-RU"/>
        </a:p>
      </dgm:t>
    </dgm:pt>
    <dgm:pt modelId="{52242A27-20C6-4513-9EBA-3EA5350F8C4F}" type="sibTrans" cxnId="{A612A1E3-3DFE-4005-AD52-54C05F0E76A0}">
      <dgm:prSet/>
      <dgm:spPr/>
      <dgm:t>
        <a:bodyPr/>
        <a:lstStyle/>
        <a:p>
          <a:endParaRPr lang="ru-RU"/>
        </a:p>
      </dgm:t>
    </dgm:pt>
    <dgm:pt modelId="{5A7313AA-0A8F-47F7-8246-9FA3609267B1}">
      <dgm:prSet phldrT="[Текст]" custT="1"/>
      <dgm:spPr/>
      <dgm:t>
        <a:bodyPr/>
        <a:lstStyle/>
        <a:p>
          <a:r>
            <a:rPr lang="ru-RU" sz="1800" b="1" dirty="0"/>
            <a:t>Укрупнение </a:t>
          </a:r>
          <a:r>
            <a:rPr lang="ru-RU" sz="1600" dirty="0"/>
            <a:t>профессий  (специальностей)</a:t>
          </a:r>
        </a:p>
      </dgm:t>
    </dgm:pt>
    <dgm:pt modelId="{E99AE729-60D6-419E-85A1-40B6FF9D4D3B}" type="parTrans" cxnId="{40027E5E-A50B-47EE-A127-238E01912863}">
      <dgm:prSet/>
      <dgm:spPr/>
      <dgm:t>
        <a:bodyPr/>
        <a:lstStyle/>
        <a:p>
          <a:endParaRPr lang="ru-RU"/>
        </a:p>
      </dgm:t>
    </dgm:pt>
    <dgm:pt modelId="{3818AF6E-925E-40E9-BC47-04C545BDC9F9}" type="sibTrans" cxnId="{40027E5E-A50B-47EE-A127-238E01912863}">
      <dgm:prSet/>
      <dgm:spPr/>
      <dgm:t>
        <a:bodyPr/>
        <a:lstStyle/>
        <a:p>
          <a:endParaRPr lang="ru-RU"/>
        </a:p>
      </dgm:t>
    </dgm:pt>
    <dgm:pt modelId="{556B92E3-45B7-4B23-9E78-0E6F17153C86}">
      <dgm:prSet phldrT="[Текст]" custT="1"/>
      <dgm:spPr/>
      <dgm:t>
        <a:bodyPr/>
        <a:lstStyle/>
        <a:p>
          <a:r>
            <a:rPr lang="ru-RU" sz="1800" b="1" dirty="0">
              <a:solidFill>
                <a:srgbClr val="002060"/>
              </a:solidFill>
            </a:rPr>
            <a:t>Исключение </a:t>
          </a:r>
          <a:r>
            <a:rPr lang="ru-RU" sz="1600" b="1" dirty="0">
              <a:solidFill>
                <a:srgbClr val="002060"/>
              </a:solidFill>
            </a:rPr>
            <a:t>устаревших </a:t>
          </a:r>
          <a:r>
            <a:rPr lang="ru-RU" sz="1600" dirty="0">
              <a:solidFill>
                <a:srgbClr val="002060"/>
              </a:solidFill>
            </a:rPr>
            <a:t>и невостребованных профессий и специальностей</a:t>
          </a:r>
        </a:p>
      </dgm:t>
    </dgm:pt>
    <dgm:pt modelId="{78C3CCB9-D65C-4BB6-A2CE-B12C6F67AB9B}" type="parTrans" cxnId="{077B390B-A598-42EE-AD9F-6EF3B9BCAF38}">
      <dgm:prSet/>
      <dgm:spPr/>
      <dgm:t>
        <a:bodyPr/>
        <a:lstStyle/>
        <a:p>
          <a:endParaRPr lang="ru-RU"/>
        </a:p>
      </dgm:t>
    </dgm:pt>
    <dgm:pt modelId="{DA8D5DEA-9ABA-4291-843C-571FCE8F0F7B}" type="sibTrans" cxnId="{077B390B-A598-42EE-AD9F-6EF3B9BCAF38}">
      <dgm:prSet/>
      <dgm:spPr/>
      <dgm:t>
        <a:bodyPr/>
        <a:lstStyle/>
        <a:p>
          <a:endParaRPr lang="ru-RU"/>
        </a:p>
      </dgm:t>
    </dgm:pt>
    <dgm:pt modelId="{674EFEDE-5AF2-4A5E-A8BA-62CE2D1C81CC}">
      <dgm:prSet phldrT="[Текст]">
        <dgm:style>
          <a:lnRef idx="1">
            <a:schemeClr val="accent2"/>
          </a:lnRef>
          <a:fillRef idx="2">
            <a:schemeClr val="accent2"/>
          </a:fillRef>
          <a:effectRef idx="1">
            <a:schemeClr val="accent2"/>
          </a:effectRef>
          <a:fontRef idx="minor">
            <a:schemeClr val="dk1"/>
          </a:fontRef>
        </dgm:style>
      </dgm:prSet>
      <dgm:spPr/>
      <dgm:t>
        <a:bodyPr/>
        <a:lstStyle/>
        <a:p>
          <a:r>
            <a:rPr lang="ru-RU" b="1" dirty="0">
              <a:solidFill>
                <a:srgbClr val="002060"/>
              </a:solidFill>
            </a:rPr>
            <a:t>Включение  новых </a:t>
          </a:r>
          <a:r>
            <a:rPr lang="ru-RU" dirty="0">
              <a:solidFill>
                <a:srgbClr val="002060"/>
              </a:solidFill>
            </a:rPr>
            <a:t>профессий и специальностей</a:t>
          </a:r>
        </a:p>
      </dgm:t>
    </dgm:pt>
    <dgm:pt modelId="{5FEE37E2-E5B2-440B-BBA2-69C155322996}" type="parTrans" cxnId="{71A8B8F8-A786-4F9E-8261-17B85970B1C4}">
      <dgm:prSet>
        <dgm:style>
          <a:lnRef idx="1">
            <a:schemeClr val="accent6"/>
          </a:lnRef>
          <a:fillRef idx="2">
            <a:schemeClr val="accent6"/>
          </a:fillRef>
          <a:effectRef idx="1">
            <a:schemeClr val="accent6"/>
          </a:effectRef>
          <a:fontRef idx="minor">
            <a:schemeClr val="dk1"/>
          </a:fontRef>
        </dgm:style>
      </dgm:prSet>
      <dgm:spPr/>
      <dgm:t>
        <a:bodyPr/>
        <a:lstStyle/>
        <a:p>
          <a:endParaRPr lang="ru-RU"/>
        </a:p>
      </dgm:t>
    </dgm:pt>
    <dgm:pt modelId="{B47936AA-8345-4E87-A728-A0F328305D5F}" type="sibTrans" cxnId="{71A8B8F8-A786-4F9E-8261-17B85970B1C4}">
      <dgm:prSet/>
      <dgm:spPr/>
      <dgm:t>
        <a:bodyPr/>
        <a:lstStyle/>
        <a:p>
          <a:endParaRPr lang="ru-RU"/>
        </a:p>
      </dgm:t>
    </dgm:pt>
    <dgm:pt modelId="{0A1FD1F8-B9A1-413C-801F-F4B6A0A4173E}" type="pres">
      <dgm:prSet presAssocID="{A4F7FD93-6020-476E-9E01-006716EC1B5F}" presName="cycle" presStyleCnt="0">
        <dgm:presLayoutVars>
          <dgm:chMax val="1"/>
          <dgm:dir/>
          <dgm:animLvl val="ctr"/>
          <dgm:resizeHandles val="exact"/>
        </dgm:presLayoutVars>
      </dgm:prSet>
      <dgm:spPr/>
    </dgm:pt>
    <dgm:pt modelId="{E5EFA10B-8B55-430E-A2E4-B07F645FF03E}" type="pres">
      <dgm:prSet presAssocID="{F5E97A6D-61B7-4B12-862A-9C427D4B3BC0}" presName="centerShape" presStyleLbl="node0" presStyleIdx="0" presStyleCnt="1" custScaleX="176691" custScaleY="146747" custLinFactNeighborX="2272" custLinFactNeighborY="1046"/>
      <dgm:spPr/>
    </dgm:pt>
    <dgm:pt modelId="{7547D7CC-80CA-408C-A03F-C6768C91AE4B}" type="pres">
      <dgm:prSet presAssocID="{E99AE729-60D6-419E-85A1-40B6FF9D4D3B}" presName="parTrans" presStyleLbl="bgSibTrans2D1" presStyleIdx="0" presStyleCnt="3" custAng="3895948" custFlipHor="1" custScaleX="127594" custLinFactNeighborX="-31820" custLinFactNeighborY="37454"/>
      <dgm:spPr/>
    </dgm:pt>
    <dgm:pt modelId="{E19C3C4C-4544-4167-B6FC-F84A78C4D509}" type="pres">
      <dgm:prSet presAssocID="{5A7313AA-0A8F-47F7-8246-9FA3609267B1}" presName="node" presStyleLbl="node1" presStyleIdx="0" presStyleCnt="3" custRadScaleRad="115741" custRadScaleInc="21206">
        <dgm:presLayoutVars>
          <dgm:bulletEnabled val="1"/>
        </dgm:presLayoutVars>
      </dgm:prSet>
      <dgm:spPr/>
    </dgm:pt>
    <dgm:pt modelId="{6929175F-2C1A-4F43-A7DA-4CFAF33FBB00}" type="pres">
      <dgm:prSet presAssocID="{78C3CCB9-D65C-4BB6-A2CE-B12C6F67AB9B}" presName="parTrans" presStyleLbl="bgSibTrans2D1" presStyleIdx="1" presStyleCnt="3" custAng="21361902" custScaleX="123621"/>
      <dgm:spPr/>
    </dgm:pt>
    <dgm:pt modelId="{6260F62F-6D27-4A70-ADFA-BFAA92EB878F}" type="pres">
      <dgm:prSet presAssocID="{556B92E3-45B7-4B23-9E78-0E6F17153C86}" presName="node" presStyleLbl="node1" presStyleIdx="1" presStyleCnt="3">
        <dgm:presLayoutVars>
          <dgm:bulletEnabled val="1"/>
        </dgm:presLayoutVars>
      </dgm:prSet>
      <dgm:spPr/>
    </dgm:pt>
    <dgm:pt modelId="{058CAECF-CF3E-4D1D-B25A-428D74E2A5DE}" type="pres">
      <dgm:prSet presAssocID="{5FEE37E2-E5B2-440B-BBA2-69C155322996}" presName="parTrans" presStyleLbl="bgSibTrans2D1" presStyleIdx="2" presStyleCnt="3" custLinFactNeighborX="10149" custLinFactNeighborY="45732"/>
      <dgm:spPr/>
    </dgm:pt>
    <dgm:pt modelId="{1524E496-66AE-4427-AC79-2359E58529A0}" type="pres">
      <dgm:prSet presAssocID="{674EFEDE-5AF2-4A5E-A8BA-62CE2D1C81CC}" presName="node" presStyleLbl="node1" presStyleIdx="2" presStyleCnt="3" custRadScaleRad="116523" custRadScaleInc="-20504">
        <dgm:presLayoutVars>
          <dgm:bulletEnabled val="1"/>
        </dgm:presLayoutVars>
      </dgm:prSet>
      <dgm:spPr/>
    </dgm:pt>
  </dgm:ptLst>
  <dgm:cxnLst>
    <dgm:cxn modelId="{077B390B-A598-42EE-AD9F-6EF3B9BCAF38}" srcId="{F5E97A6D-61B7-4B12-862A-9C427D4B3BC0}" destId="{556B92E3-45B7-4B23-9E78-0E6F17153C86}" srcOrd="1" destOrd="0" parTransId="{78C3CCB9-D65C-4BB6-A2CE-B12C6F67AB9B}" sibTransId="{DA8D5DEA-9ABA-4291-843C-571FCE8F0F7B}"/>
    <dgm:cxn modelId="{40027E5E-A50B-47EE-A127-238E01912863}" srcId="{F5E97A6D-61B7-4B12-862A-9C427D4B3BC0}" destId="{5A7313AA-0A8F-47F7-8246-9FA3609267B1}" srcOrd="0" destOrd="0" parTransId="{E99AE729-60D6-419E-85A1-40B6FF9D4D3B}" sibTransId="{3818AF6E-925E-40E9-BC47-04C545BDC9F9}"/>
    <dgm:cxn modelId="{FC6E2560-C8D1-4188-B8AB-B12635F66C38}" type="presOf" srcId="{78C3CCB9-D65C-4BB6-A2CE-B12C6F67AB9B}" destId="{6929175F-2C1A-4F43-A7DA-4CFAF33FBB00}" srcOrd="0" destOrd="0" presId="urn:microsoft.com/office/officeart/2005/8/layout/radial4"/>
    <dgm:cxn modelId="{48C73B6E-8ED8-45EE-A889-A860D143E22D}" type="presOf" srcId="{5A7313AA-0A8F-47F7-8246-9FA3609267B1}" destId="{E19C3C4C-4544-4167-B6FC-F84A78C4D509}" srcOrd="0" destOrd="0" presId="urn:microsoft.com/office/officeart/2005/8/layout/radial4"/>
    <dgm:cxn modelId="{17375B4E-6066-44D9-A7F3-A5A6B4FF3F58}" type="presOf" srcId="{674EFEDE-5AF2-4A5E-A8BA-62CE2D1C81CC}" destId="{1524E496-66AE-4427-AC79-2359E58529A0}" srcOrd="0" destOrd="0" presId="urn:microsoft.com/office/officeart/2005/8/layout/radial4"/>
    <dgm:cxn modelId="{AA5D9FA7-86CE-4797-ACF1-0AB7A08CE186}" type="presOf" srcId="{5FEE37E2-E5B2-440B-BBA2-69C155322996}" destId="{058CAECF-CF3E-4D1D-B25A-428D74E2A5DE}" srcOrd="0" destOrd="0" presId="urn:microsoft.com/office/officeart/2005/8/layout/radial4"/>
    <dgm:cxn modelId="{43600ECD-4620-4037-8094-0B2C1898B0D4}" type="presOf" srcId="{F5E97A6D-61B7-4B12-862A-9C427D4B3BC0}" destId="{E5EFA10B-8B55-430E-A2E4-B07F645FF03E}" srcOrd="0" destOrd="0" presId="urn:microsoft.com/office/officeart/2005/8/layout/radial4"/>
    <dgm:cxn modelId="{F739A1D1-3BF8-4680-83F8-FF3ABBE00613}" type="presOf" srcId="{A4F7FD93-6020-476E-9E01-006716EC1B5F}" destId="{0A1FD1F8-B9A1-413C-801F-F4B6A0A4173E}" srcOrd="0" destOrd="0" presId="urn:microsoft.com/office/officeart/2005/8/layout/radial4"/>
    <dgm:cxn modelId="{3E7201D2-6D3B-4496-867B-A56D8A78B8E8}" type="presOf" srcId="{556B92E3-45B7-4B23-9E78-0E6F17153C86}" destId="{6260F62F-6D27-4A70-ADFA-BFAA92EB878F}" srcOrd="0" destOrd="0" presId="urn:microsoft.com/office/officeart/2005/8/layout/radial4"/>
    <dgm:cxn modelId="{F25677E1-5FEE-451E-AA3F-7650B1D2FC1B}" type="presOf" srcId="{E99AE729-60D6-419E-85A1-40B6FF9D4D3B}" destId="{7547D7CC-80CA-408C-A03F-C6768C91AE4B}" srcOrd="0" destOrd="0" presId="urn:microsoft.com/office/officeart/2005/8/layout/radial4"/>
    <dgm:cxn modelId="{A612A1E3-3DFE-4005-AD52-54C05F0E76A0}" srcId="{A4F7FD93-6020-476E-9E01-006716EC1B5F}" destId="{F5E97A6D-61B7-4B12-862A-9C427D4B3BC0}" srcOrd="0" destOrd="0" parTransId="{AE2967A7-B175-4D82-8DA8-2218AD1003E3}" sibTransId="{52242A27-20C6-4513-9EBA-3EA5350F8C4F}"/>
    <dgm:cxn modelId="{71A8B8F8-A786-4F9E-8261-17B85970B1C4}" srcId="{F5E97A6D-61B7-4B12-862A-9C427D4B3BC0}" destId="{674EFEDE-5AF2-4A5E-A8BA-62CE2D1C81CC}" srcOrd="2" destOrd="0" parTransId="{5FEE37E2-E5B2-440B-BBA2-69C155322996}" sibTransId="{B47936AA-8345-4E87-A728-A0F328305D5F}"/>
    <dgm:cxn modelId="{25211FDF-E419-4065-851A-79AF8BFB68DB}" type="presParOf" srcId="{0A1FD1F8-B9A1-413C-801F-F4B6A0A4173E}" destId="{E5EFA10B-8B55-430E-A2E4-B07F645FF03E}" srcOrd="0" destOrd="0" presId="urn:microsoft.com/office/officeart/2005/8/layout/radial4"/>
    <dgm:cxn modelId="{399C0CA2-FEF1-4913-BC1A-8D0D5B8B888F}" type="presParOf" srcId="{0A1FD1F8-B9A1-413C-801F-F4B6A0A4173E}" destId="{7547D7CC-80CA-408C-A03F-C6768C91AE4B}" srcOrd="1" destOrd="0" presId="urn:microsoft.com/office/officeart/2005/8/layout/radial4"/>
    <dgm:cxn modelId="{88C76E5C-D0E2-4874-93D1-090B0D6BA9D1}" type="presParOf" srcId="{0A1FD1F8-B9A1-413C-801F-F4B6A0A4173E}" destId="{E19C3C4C-4544-4167-B6FC-F84A78C4D509}" srcOrd="2" destOrd="0" presId="urn:microsoft.com/office/officeart/2005/8/layout/radial4"/>
    <dgm:cxn modelId="{66C4E812-F501-411B-AA5F-C2CB0F17952D}" type="presParOf" srcId="{0A1FD1F8-B9A1-413C-801F-F4B6A0A4173E}" destId="{6929175F-2C1A-4F43-A7DA-4CFAF33FBB00}" srcOrd="3" destOrd="0" presId="urn:microsoft.com/office/officeart/2005/8/layout/radial4"/>
    <dgm:cxn modelId="{C2EA3025-F4C3-4A9D-AC67-14487646DBBC}" type="presParOf" srcId="{0A1FD1F8-B9A1-413C-801F-F4B6A0A4173E}" destId="{6260F62F-6D27-4A70-ADFA-BFAA92EB878F}" srcOrd="4" destOrd="0" presId="urn:microsoft.com/office/officeart/2005/8/layout/radial4"/>
    <dgm:cxn modelId="{A813D68A-4168-403D-9E55-39E62B014775}" type="presParOf" srcId="{0A1FD1F8-B9A1-413C-801F-F4B6A0A4173E}" destId="{058CAECF-CF3E-4D1D-B25A-428D74E2A5DE}" srcOrd="5" destOrd="0" presId="urn:microsoft.com/office/officeart/2005/8/layout/radial4"/>
    <dgm:cxn modelId="{EF17F28F-559E-4C37-B8A0-ED33BA67BE42}" type="presParOf" srcId="{0A1FD1F8-B9A1-413C-801F-F4B6A0A4173E}" destId="{1524E496-66AE-4427-AC79-2359E58529A0}" srcOrd="6" destOrd="0" presId="urn:microsoft.com/office/officeart/2005/8/layout/radial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2E51556-7A70-4502-AA59-05F3B2589A8F}" type="doc">
      <dgm:prSet loTypeId="urn:microsoft.com/office/officeart/2011/layout/CircleProcess" loCatId="process" qsTypeId="urn:microsoft.com/office/officeart/2005/8/quickstyle/3d2" qsCatId="3D" csTypeId="urn:microsoft.com/office/officeart/2005/8/colors/accent2_2" csCatId="accent2" phldr="1"/>
      <dgm:spPr/>
      <dgm:t>
        <a:bodyPr/>
        <a:lstStyle/>
        <a:p>
          <a:endParaRPr lang="ru-RU"/>
        </a:p>
      </dgm:t>
    </dgm:pt>
    <dgm:pt modelId="{62B301FF-C036-4D57-A27A-62ADC1B0D51D}">
      <dgm:prSet phldrT="[Текст]" custT="1"/>
      <dgm:spPr/>
      <dgm:t>
        <a:bodyPr/>
        <a:lstStyle/>
        <a:p>
          <a:r>
            <a:rPr lang="ru-RU" sz="2400" b="1" dirty="0">
              <a:solidFill>
                <a:schemeClr val="accent6">
                  <a:lumMod val="75000"/>
                </a:schemeClr>
              </a:solidFill>
            </a:rPr>
            <a:t>ФГОС СПО</a:t>
          </a:r>
          <a:endParaRPr lang="ru-RU" sz="2400" dirty="0">
            <a:solidFill>
              <a:schemeClr val="accent6">
                <a:lumMod val="75000"/>
              </a:schemeClr>
            </a:solidFill>
          </a:endParaRPr>
        </a:p>
      </dgm:t>
    </dgm:pt>
    <dgm:pt modelId="{9F693891-82C6-40D3-9EF5-C53C049A3D47}" type="parTrans" cxnId="{8FA03964-AE52-4F23-A195-A3A4027493D7}">
      <dgm:prSet/>
      <dgm:spPr/>
      <dgm:t>
        <a:bodyPr/>
        <a:lstStyle/>
        <a:p>
          <a:endParaRPr lang="ru-RU" sz="2000"/>
        </a:p>
      </dgm:t>
    </dgm:pt>
    <dgm:pt modelId="{17C69116-18FD-48B0-B93A-D5751B9A5ABC}" type="sibTrans" cxnId="{8FA03964-AE52-4F23-A195-A3A4027493D7}">
      <dgm:prSet/>
      <dgm:spPr/>
      <dgm:t>
        <a:bodyPr/>
        <a:lstStyle/>
        <a:p>
          <a:endParaRPr lang="ru-RU" sz="2000"/>
        </a:p>
      </dgm:t>
    </dgm:pt>
    <dgm:pt modelId="{F496F17D-D1D3-47FA-96F9-896CD8779E88}">
      <dgm:prSet phldrT="[Текст]" custT="1"/>
      <dgm:spPr/>
      <dgm:t>
        <a:bodyPr/>
        <a:lstStyle/>
        <a:p>
          <a:pPr marL="88900" indent="0" algn="ctr"/>
          <a:r>
            <a:rPr lang="ru-RU" sz="1200" b="1" dirty="0">
              <a:solidFill>
                <a:schemeClr val="accent6">
                  <a:lumMod val="75000"/>
                </a:schemeClr>
              </a:solidFill>
            </a:rPr>
            <a:t>Учебный план, </a:t>
          </a:r>
          <a:r>
            <a:rPr lang="ru-RU" sz="1200" b="1" dirty="0" err="1">
              <a:solidFill>
                <a:schemeClr val="accent6">
                  <a:lumMod val="75000"/>
                </a:schemeClr>
              </a:solidFill>
            </a:rPr>
            <a:t>календарн</a:t>
          </a:r>
          <a:r>
            <a:rPr lang="ru-RU" sz="1200" b="1" dirty="0">
              <a:solidFill>
                <a:schemeClr val="accent6">
                  <a:lumMod val="75000"/>
                </a:schemeClr>
              </a:solidFill>
            </a:rPr>
            <a:t>. график уч. процесса    </a:t>
          </a:r>
          <a:endParaRPr lang="ru-RU" sz="1200" dirty="0">
            <a:solidFill>
              <a:schemeClr val="accent6">
                <a:lumMod val="75000"/>
              </a:schemeClr>
            </a:solidFill>
          </a:endParaRPr>
        </a:p>
      </dgm:t>
    </dgm:pt>
    <dgm:pt modelId="{40D25255-986D-4ED5-88BD-B08D223F941E}" type="parTrans" cxnId="{C2EA39A1-3964-4CA3-B708-540C72231924}">
      <dgm:prSet/>
      <dgm:spPr/>
      <dgm:t>
        <a:bodyPr/>
        <a:lstStyle/>
        <a:p>
          <a:endParaRPr lang="ru-RU" sz="2000"/>
        </a:p>
      </dgm:t>
    </dgm:pt>
    <dgm:pt modelId="{8A723ED9-292F-42BF-AF8A-FC44CC18BA8B}" type="sibTrans" cxnId="{C2EA39A1-3964-4CA3-B708-540C72231924}">
      <dgm:prSet/>
      <dgm:spPr/>
      <dgm:t>
        <a:bodyPr/>
        <a:lstStyle/>
        <a:p>
          <a:endParaRPr lang="ru-RU" sz="2000"/>
        </a:p>
      </dgm:t>
    </dgm:pt>
    <dgm:pt modelId="{683BC55B-423A-45AB-8D8D-0ED6A7D91178}">
      <dgm:prSet phldrT="[Текст]" custT="1"/>
      <dgm:spPr/>
      <dgm:t>
        <a:bodyPr/>
        <a:lstStyle/>
        <a:p>
          <a:r>
            <a:rPr lang="ru-RU" sz="1400" b="1" dirty="0">
              <a:solidFill>
                <a:schemeClr val="accent6">
                  <a:lumMod val="75000"/>
                </a:schemeClr>
              </a:solidFill>
            </a:rPr>
            <a:t>Программы дисциплин и модулей</a:t>
          </a:r>
          <a:endParaRPr lang="ru-RU" sz="1400" dirty="0">
            <a:solidFill>
              <a:schemeClr val="accent6">
                <a:lumMod val="75000"/>
              </a:schemeClr>
            </a:solidFill>
          </a:endParaRPr>
        </a:p>
      </dgm:t>
    </dgm:pt>
    <dgm:pt modelId="{FFE829FB-B206-43BF-9ADF-CDDB20980730}" type="parTrans" cxnId="{641C5E38-0768-431F-9E7C-6B02B5DAC0F0}">
      <dgm:prSet/>
      <dgm:spPr/>
      <dgm:t>
        <a:bodyPr/>
        <a:lstStyle/>
        <a:p>
          <a:endParaRPr lang="ru-RU" sz="2000"/>
        </a:p>
      </dgm:t>
    </dgm:pt>
    <dgm:pt modelId="{F2F4BF67-3A8B-469E-8B86-936E4FA7EB15}" type="sibTrans" cxnId="{641C5E38-0768-431F-9E7C-6B02B5DAC0F0}">
      <dgm:prSet/>
      <dgm:spPr/>
      <dgm:t>
        <a:bodyPr/>
        <a:lstStyle/>
        <a:p>
          <a:endParaRPr lang="ru-RU" sz="2000"/>
        </a:p>
      </dgm:t>
    </dgm:pt>
    <dgm:pt modelId="{51C15DA3-9142-4299-A887-E9C6441B8908}">
      <dgm:prSet phldrT="[Текст]" custT="1"/>
      <dgm:spPr/>
      <dgm:t>
        <a:bodyPr/>
        <a:lstStyle/>
        <a:p>
          <a:r>
            <a:rPr lang="ru-RU" sz="1200" b="1" dirty="0">
              <a:solidFill>
                <a:schemeClr val="accent6">
                  <a:lumMod val="75000"/>
                </a:schemeClr>
              </a:solidFill>
            </a:rPr>
            <a:t>Условия  реализации </a:t>
          </a:r>
          <a:r>
            <a:rPr lang="ru-RU" sz="1200" b="1" dirty="0" err="1">
              <a:solidFill>
                <a:schemeClr val="accent6">
                  <a:lumMod val="75000"/>
                </a:schemeClr>
              </a:solidFill>
            </a:rPr>
            <a:t>образова</a:t>
          </a:r>
          <a:r>
            <a:rPr lang="ru-RU" sz="1200" b="1" dirty="0">
              <a:solidFill>
                <a:schemeClr val="accent6">
                  <a:lumMod val="75000"/>
                </a:schemeClr>
              </a:solidFill>
            </a:rPr>
            <a:t>-тельной программы</a:t>
          </a:r>
        </a:p>
      </dgm:t>
    </dgm:pt>
    <dgm:pt modelId="{9B2F948C-A54C-43F4-810B-CFA0B9E8E436}" type="parTrans" cxnId="{384295D9-8889-4A94-A2BC-E899D2DE4D9C}">
      <dgm:prSet/>
      <dgm:spPr/>
      <dgm:t>
        <a:bodyPr/>
        <a:lstStyle/>
        <a:p>
          <a:endParaRPr lang="ru-RU"/>
        </a:p>
      </dgm:t>
    </dgm:pt>
    <dgm:pt modelId="{6D357BA7-1E2F-46C3-ACE9-996E3F450F77}" type="sibTrans" cxnId="{384295D9-8889-4A94-A2BC-E899D2DE4D9C}">
      <dgm:prSet/>
      <dgm:spPr/>
      <dgm:t>
        <a:bodyPr/>
        <a:lstStyle/>
        <a:p>
          <a:endParaRPr lang="ru-RU"/>
        </a:p>
      </dgm:t>
    </dgm:pt>
    <dgm:pt modelId="{098D67F4-69CA-4F4C-8C52-3CD6758AFA90}">
      <dgm:prSet phldrT="[Текст]" custT="1"/>
      <dgm:spPr/>
      <dgm:t>
        <a:bodyPr/>
        <a:lstStyle/>
        <a:p>
          <a:r>
            <a:rPr lang="ru-RU" sz="2800" b="1" dirty="0">
              <a:solidFill>
                <a:schemeClr val="accent6">
                  <a:lumMod val="75000"/>
                </a:schemeClr>
              </a:solidFill>
            </a:rPr>
            <a:t>КИМ</a:t>
          </a:r>
        </a:p>
      </dgm:t>
    </dgm:pt>
    <dgm:pt modelId="{06CBF891-2D0A-4A1E-B825-A48A064F97B5}" type="parTrans" cxnId="{B86771CD-818E-4C98-97EC-447A43CFFFFC}">
      <dgm:prSet/>
      <dgm:spPr/>
      <dgm:t>
        <a:bodyPr/>
        <a:lstStyle/>
        <a:p>
          <a:endParaRPr lang="ru-RU"/>
        </a:p>
      </dgm:t>
    </dgm:pt>
    <dgm:pt modelId="{1D908BF1-13EC-4902-94A2-1A301C2A5694}" type="sibTrans" cxnId="{B86771CD-818E-4C98-97EC-447A43CFFFFC}">
      <dgm:prSet/>
      <dgm:spPr/>
      <dgm:t>
        <a:bodyPr/>
        <a:lstStyle/>
        <a:p>
          <a:endParaRPr lang="ru-RU"/>
        </a:p>
      </dgm:t>
    </dgm:pt>
    <dgm:pt modelId="{29D1EC0D-0771-4066-9DE0-FE66C5139874}" type="pres">
      <dgm:prSet presAssocID="{E2E51556-7A70-4502-AA59-05F3B2589A8F}" presName="Name0" presStyleCnt="0">
        <dgm:presLayoutVars>
          <dgm:chMax val="11"/>
          <dgm:chPref val="11"/>
          <dgm:dir/>
          <dgm:resizeHandles/>
        </dgm:presLayoutVars>
      </dgm:prSet>
      <dgm:spPr/>
    </dgm:pt>
    <dgm:pt modelId="{85D46854-BECB-4E1C-9409-B8A265EBE5CE}" type="pres">
      <dgm:prSet presAssocID="{098D67F4-69CA-4F4C-8C52-3CD6758AFA90}" presName="Accent5" presStyleCnt="0"/>
      <dgm:spPr/>
    </dgm:pt>
    <dgm:pt modelId="{FF103441-ADC2-4E38-BA7A-7DE10AF629BF}" type="pres">
      <dgm:prSet presAssocID="{098D67F4-69CA-4F4C-8C52-3CD6758AFA90}" presName="Accent" presStyleLbl="node1" presStyleIdx="0" presStyleCnt="5" custLinFactNeighborX="-13626" custLinFactNeighborY="-27058"/>
      <dgm:spPr/>
    </dgm:pt>
    <dgm:pt modelId="{E674AE3F-8719-456C-9E99-9D964CC1BAF0}" type="pres">
      <dgm:prSet presAssocID="{098D67F4-69CA-4F4C-8C52-3CD6758AFA90}" presName="ParentBackground5" presStyleCnt="0"/>
      <dgm:spPr/>
    </dgm:pt>
    <dgm:pt modelId="{3BD6624E-482F-46E5-BF5E-86CC05B134C1}" type="pres">
      <dgm:prSet presAssocID="{098D67F4-69CA-4F4C-8C52-3CD6758AFA90}" presName="ParentBackground" presStyleLbl="fgAcc1" presStyleIdx="0" presStyleCnt="5" custLinFactNeighborX="-12253" custLinFactNeighborY="-30445"/>
      <dgm:spPr/>
    </dgm:pt>
    <dgm:pt modelId="{784597A6-410B-40FA-8EE3-AD38D64F3D65}" type="pres">
      <dgm:prSet presAssocID="{098D67F4-69CA-4F4C-8C52-3CD6758AFA90}" presName="Parent5" presStyleLbl="revTx" presStyleIdx="0" presStyleCnt="0">
        <dgm:presLayoutVars>
          <dgm:chMax val="1"/>
          <dgm:chPref val="1"/>
          <dgm:bulletEnabled val="1"/>
        </dgm:presLayoutVars>
      </dgm:prSet>
      <dgm:spPr/>
    </dgm:pt>
    <dgm:pt modelId="{38821599-60AE-4721-937B-C834647757DA}" type="pres">
      <dgm:prSet presAssocID="{51C15DA3-9142-4299-A887-E9C6441B8908}" presName="Accent4" presStyleCnt="0"/>
      <dgm:spPr/>
    </dgm:pt>
    <dgm:pt modelId="{F08E24AC-4119-4311-AF24-D1D9E724538D}" type="pres">
      <dgm:prSet presAssocID="{51C15DA3-9142-4299-A887-E9C6441B8908}" presName="Accent" presStyleLbl="node1" presStyleIdx="1" presStyleCnt="5" custLinFactNeighborX="-11848" custLinFactNeighborY="-17007"/>
      <dgm:spPr/>
    </dgm:pt>
    <dgm:pt modelId="{DD48F5A7-8215-499E-8032-F4212FE9A5F3}" type="pres">
      <dgm:prSet presAssocID="{51C15DA3-9142-4299-A887-E9C6441B8908}" presName="ParentBackground4" presStyleCnt="0"/>
      <dgm:spPr/>
    </dgm:pt>
    <dgm:pt modelId="{FC517115-6888-4B3F-BCFA-12F62E35113E}" type="pres">
      <dgm:prSet presAssocID="{51C15DA3-9142-4299-A887-E9C6441B8908}" presName="ParentBackground" presStyleLbl="fgAcc1" presStyleIdx="1" presStyleCnt="5" custLinFactNeighborX="-22923" custLinFactNeighborY="-25490"/>
      <dgm:spPr/>
    </dgm:pt>
    <dgm:pt modelId="{B365119F-42E8-4990-9689-3CC7424CEFCA}" type="pres">
      <dgm:prSet presAssocID="{51C15DA3-9142-4299-A887-E9C6441B8908}" presName="Parent4" presStyleLbl="revTx" presStyleIdx="0" presStyleCnt="0">
        <dgm:presLayoutVars>
          <dgm:chMax val="1"/>
          <dgm:chPref val="1"/>
          <dgm:bulletEnabled val="1"/>
        </dgm:presLayoutVars>
      </dgm:prSet>
      <dgm:spPr/>
    </dgm:pt>
    <dgm:pt modelId="{EEB339A5-0FAF-4401-9E36-B99C5150C8B2}" type="pres">
      <dgm:prSet presAssocID="{683BC55B-423A-45AB-8D8D-0ED6A7D91178}" presName="Accent3" presStyleCnt="0"/>
      <dgm:spPr/>
    </dgm:pt>
    <dgm:pt modelId="{C86F3B4F-F5B9-4926-A3C7-DB4DCA1D20CA}" type="pres">
      <dgm:prSet presAssocID="{683BC55B-423A-45AB-8D8D-0ED6A7D91178}" presName="Accent" presStyleLbl="node1" presStyleIdx="2" presStyleCnt="5" custLinFactNeighborX="-11450" custLinFactNeighborY="-19799"/>
      <dgm:spPr/>
    </dgm:pt>
    <dgm:pt modelId="{DC9D57D3-D4B8-45D2-BCEF-301CA966D441}" type="pres">
      <dgm:prSet presAssocID="{683BC55B-423A-45AB-8D8D-0ED6A7D91178}" presName="ParentBackground3" presStyleCnt="0"/>
      <dgm:spPr/>
    </dgm:pt>
    <dgm:pt modelId="{67A3F0C1-B088-41B0-B4BC-4D356825C896}" type="pres">
      <dgm:prSet presAssocID="{683BC55B-423A-45AB-8D8D-0ED6A7D91178}" presName="ParentBackground" presStyleLbl="fgAcc1" presStyleIdx="2" presStyleCnt="5" custLinFactNeighborX="-17373" custLinFactNeighborY="-30797"/>
      <dgm:spPr/>
    </dgm:pt>
    <dgm:pt modelId="{DCAE9264-5DB0-4348-AD26-A65158F7E9DE}" type="pres">
      <dgm:prSet presAssocID="{683BC55B-423A-45AB-8D8D-0ED6A7D91178}" presName="Parent3" presStyleLbl="revTx" presStyleIdx="0" presStyleCnt="0">
        <dgm:presLayoutVars>
          <dgm:chMax val="1"/>
          <dgm:chPref val="1"/>
          <dgm:bulletEnabled val="1"/>
        </dgm:presLayoutVars>
      </dgm:prSet>
      <dgm:spPr/>
    </dgm:pt>
    <dgm:pt modelId="{89D78C11-A1DD-43F7-9F8A-C36D8B6840D6}" type="pres">
      <dgm:prSet presAssocID="{F496F17D-D1D3-47FA-96F9-896CD8779E88}" presName="Accent2" presStyleCnt="0"/>
      <dgm:spPr/>
    </dgm:pt>
    <dgm:pt modelId="{36155341-5D3D-4D04-9DB1-6E86FD8C0892}" type="pres">
      <dgm:prSet presAssocID="{F496F17D-D1D3-47FA-96F9-896CD8779E88}" presName="Accent" presStyleLbl="node1" presStyleIdx="3" presStyleCnt="5" custLinFactNeighborX="-6229" custLinFactNeighborY="-20328"/>
      <dgm:spPr/>
    </dgm:pt>
    <dgm:pt modelId="{E0CE668C-08BC-4550-BD7C-00CD269EE105}" type="pres">
      <dgm:prSet presAssocID="{F496F17D-D1D3-47FA-96F9-896CD8779E88}" presName="ParentBackground2" presStyleCnt="0"/>
      <dgm:spPr/>
    </dgm:pt>
    <dgm:pt modelId="{640EBB4A-32B2-4012-9367-3427B5342263}" type="pres">
      <dgm:prSet presAssocID="{F496F17D-D1D3-47FA-96F9-896CD8779E88}" presName="ParentBackground" presStyleLbl="fgAcc1" presStyleIdx="3" presStyleCnt="5" custLinFactNeighborX="-13362" custLinFactNeighborY="-30797"/>
      <dgm:spPr/>
    </dgm:pt>
    <dgm:pt modelId="{39ACD996-DC11-4159-B6E5-0F0712622193}" type="pres">
      <dgm:prSet presAssocID="{F496F17D-D1D3-47FA-96F9-896CD8779E88}" presName="Parent2" presStyleLbl="revTx" presStyleIdx="0" presStyleCnt="0">
        <dgm:presLayoutVars>
          <dgm:chMax val="1"/>
          <dgm:chPref val="1"/>
          <dgm:bulletEnabled val="1"/>
        </dgm:presLayoutVars>
      </dgm:prSet>
      <dgm:spPr/>
    </dgm:pt>
    <dgm:pt modelId="{BA4CF8D0-7FB2-45F3-A479-7C600AA09784}" type="pres">
      <dgm:prSet presAssocID="{62B301FF-C036-4D57-A27A-62ADC1B0D51D}" presName="Accent1" presStyleCnt="0"/>
      <dgm:spPr/>
    </dgm:pt>
    <dgm:pt modelId="{94BBC0F7-4CA2-47B5-9243-FB044569558A}" type="pres">
      <dgm:prSet presAssocID="{62B301FF-C036-4D57-A27A-62ADC1B0D51D}" presName="Accent" presStyleLbl="node1" presStyleIdx="4" presStyleCnt="5" custLinFactNeighborX="-6040" custLinFactNeighborY="-19502"/>
      <dgm:spPr/>
    </dgm:pt>
    <dgm:pt modelId="{022EDB1F-91CD-4490-9424-BFB3A02ABE8C}" type="pres">
      <dgm:prSet presAssocID="{62B301FF-C036-4D57-A27A-62ADC1B0D51D}" presName="ParentBackground1" presStyleCnt="0"/>
      <dgm:spPr/>
    </dgm:pt>
    <dgm:pt modelId="{822FDAD9-A49E-445B-B9B8-980FF56A4F76}" type="pres">
      <dgm:prSet presAssocID="{62B301FF-C036-4D57-A27A-62ADC1B0D51D}" presName="ParentBackground" presStyleLbl="fgAcc1" presStyleIdx="4" presStyleCnt="5" custLinFactNeighborX="-9045" custLinFactNeighborY="-30797"/>
      <dgm:spPr/>
    </dgm:pt>
    <dgm:pt modelId="{165C2FB5-DC28-4407-86D2-17CA211268A4}" type="pres">
      <dgm:prSet presAssocID="{62B301FF-C036-4D57-A27A-62ADC1B0D51D}" presName="Parent1" presStyleLbl="revTx" presStyleIdx="0" presStyleCnt="0">
        <dgm:presLayoutVars>
          <dgm:chMax val="1"/>
          <dgm:chPref val="1"/>
          <dgm:bulletEnabled val="1"/>
        </dgm:presLayoutVars>
      </dgm:prSet>
      <dgm:spPr/>
    </dgm:pt>
  </dgm:ptLst>
  <dgm:cxnLst>
    <dgm:cxn modelId="{F156F836-BD57-4DB1-9810-FC0032168AEF}" type="presOf" srcId="{683BC55B-423A-45AB-8D8D-0ED6A7D91178}" destId="{67A3F0C1-B088-41B0-B4BC-4D356825C896}" srcOrd="0" destOrd="0" presId="urn:microsoft.com/office/officeart/2011/layout/CircleProcess"/>
    <dgm:cxn modelId="{641C5E38-0768-431F-9E7C-6B02B5DAC0F0}" srcId="{E2E51556-7A70-4502-AA59-05F3B2589A8F}" destId="{683BC55B-423A-45AB-8D8D-0ED6A7D91178}" srcOrd="2" destOrd="0" parTransId="{FFE829FB-B206-43BF-9ADF-CDDB20980730}" sibTransId="{F2F4BF67-3A8B-469E-8B86-936E4FA7EB15}"/>
    <dgm:cxn modelId="{E4854D3D-5BAE-4710-BC25-F7C85D41EE39}" type="presOf" srcId="{098D67F4-69CA-4F4C-8C52-3CD6758AFA90}" destId="{784597A6-410B-40FA-8EE3-AD38D64F3D65}" srcOrd="1" destOrd="0" presId="urn:microsoft.com/office/officeart/2011/layout/CircleProcess"/>
    <dgm:cxn modelId="{8FA03964-AE52-4F23-A195-A3A4027493D7}" srcId="{E2E51556-7A70-4502-AA59-05F3B2589A8F}" destId="{62B301FF-C036-4D57-A27A-62ADC1B0D51D}" srcOrd="0" destOrd="0" parTransId="{9F693891-82C6-40D3-9EF5-C53C049A3D47}" sibTransId="{17C69116-18FD-48B0-B93A-D5751B9A5ABC}"/>
    <dgm:cxn modelId="{BC32F068-AD2B-4A27-9F1E-1FB2AAA4A37D}" type="presOf" srcId="{51C15DA3-9142-4299-A887-E9C6441B8908}" destId="{FC517115-6888-4B3F-BCFA-12F62E35113E}" srcOrd="0" destOrd="0" presId="urn:microsoft.com/office/officeart/2011/layout/CircleProcess"/>
    <dgm:cxn modelId="{A8CF274A-CAC0-48D8-8520-4762F1803331}" type="presOf" srcId="{62B301FF-C036-4D57-A27A-62ADC1B0D51D}" destId="{165C2FB5-DC28-4407-86D2-17CA211268A4}" srcOrd="1" destOrd="0" presId="urn:microsoft.com/office/officeart/2011/layout/CircleProcess"/>
    <dgm:cxn modelId="{83EF3452-8928-4DFE-812C-4253067AC61A}" type="presOf" srcId="{51C15DA3-9142-4299-A887-E9C6441B8908}" destId="{B365119F-42E8-4990-9689-3CC7424CEFCA}" srcOrd="1" destOrd="0" presId="urn:microsoft.com/office/officeart/2011/layout/CircleProcess"/>
    <dgm:cxn modelId="{70B50658-75E5-4E8A-9135-95CE5B3737CA}" type="presOf" srcId="{098D67F4-69CA-4F4C-8C52-3CD6758AFA90}" destId="{3BD6624E-482F-46E5-BF5E-86CC05B134C1}" srcOrd="0" destOrd="0" presId="urn:microsoft.com/office/officeart/2011/layout/CircleProcess"/>
    <dgm:cxn modelId="{2EA9CA8D-216A-4D36-A2F0-B25577106B6A}" type="presOf" srcId="{F496F17D-D1D3-47FA-96F9-896CD8779E88}" destId="{640EBB4A-32B2-4012-9367-3427B5342263}" srcOrd="0" destOrd="0" presId="urn:microsoft.com/office/officeart/2011/layout/CircleProcess"/>
    <dgm:cxn modelId="{C2EA39A1-3964-4CA3-B708-540C72231924}" srcId="{E2E51556-7A70-4502-AA59-05F3B2589A8F}" destId="{F496F17D-D1D3-47FA-96F9-896CD8779E88}" srcOrd="1" destOrd="0" parTransId="{40D25255-986D-4ED5-88BD-B08D223F941E}" sibTransId="{8A723ED9-292F-42BF-AF8A-FC44CC18BA8B}"/>
    <dgm:cxn modelId="{BB85BAA7-A4D9-4B29-B583-0FC8EA4EA44A}" type="presOf" srcId="{683BC55B-423A-45AB-8D8D-0ED6A7D91178}" destId="{DCAE9264-5DB0-4348-AD26-A65158F7E9DE}" srcOrd="1" destOrd="0" presId="urn:microsoft.com/office/officeart/2011/layout/CircleProcess"/>
    <dgm:cxn modelId="{B86771CD-818E-4C98-97EC-447A43CFFFFC}" srcId="{E2E51556-7A70-4502-AA59-05F3B2589A8F}" destId="{098D67F4-69CA-4F4C-8C52-3CD6758AFA90}" srcOrd="4" destOrd="0" parTransId="{06CBF891-2D0A-4A1E-B825-A48A064F97B5}" sibTransId="{1D908BF1-13EC-4902-94A2-1A301C2A5694}"/>
    <dgm:cxn modelId="{384295D9-8889-4A94-A2BC-E899D2DE4D9C}" srcId="{E2E51556-7A70-4502-AA59-05F3B2589A8F}" destId="{51C15DA3-9142-4299-A887-E9C6441B8908}" srcOrd="3" destOrd="0" parTransId="{9B2F948C-A54C-43F4-810B-CFA0B9E8E436}" sibTransId="{6D357BA7-1E2F-46C3-ACE9-996E3F450F77}"/>
    <dgm:cxn modelId="{E3915DDE-32D0-42C0-BD27-E24AB225E2C5}" type="presOf" srcId="{E2E51556-7A70-4502-AA59-05F3B2589A8F}" destId="{29D1EC0D-0771-4066-9DE0-FE66C5139874}" srcOrd="0" destOrd="0" presId="urn:microsoft.com/office/officeart/2011/layout/CircleProcess"/>
    <dgm:cxn modelId="{CC2E51E3-F5D8-4CF8-A2B9-DCC52AA0ADF0}" type="presOf" srcId="{F496F17D-D1D3-47FA-96F9-896CD8779E88}" destId="{39ACD996-DC11-4159-B6E5-0F0712622193}" srcOrd="1" destOrd="0" presId="urn:microsoft.com/office/officeart/2011/layout/CircleProcess"/>
    <dgm:cxn modelId="{CB6704EF-818D-4672-9A68-5C4AC87C7DD0}" type="presOf" srcId="{62B301FF-C036-4D57-A27A-62ADC1B0D51D}" destId="{822FDAD9-A49E-445B-B9B8-980FF56A4F76}" srcOrd="0" destOrd="0" presId="urn:microsoft.com/office/officeart/2011/layout/CircleProcess"/>
    <dgm:cxn modelId="{1A720CAA-A562-4EFC-A13E-B66258A24B64}" type="presParOf" srcId="{29D1EC0D-0771-4066-9DE0-FE66C5139874}" destId="{85D46854-BECB-4E1C-9409-B8A265EBE5CE}" srcOrd="0" destOrd="0" presId="urn:microsoft.com/office/officeart/2011/layout/CircleProcess"/>
    <dgm:cxn modelId="{EBDE40A8-338C-4791-8261-3F31AF260DB2}" type="presParOf" srcId="{85D46854-BECB-4E1C-9409-B8A265EBE5CE}" destId="{FF103441-ADC2-4E38-BA7A-7DE10AF629BF}" srcOrd="0" destOrd="0" presId="urn:microsoft.com/office/officeart/2011/layout/CircleProcess"/>
    <dgm:cxn modelId="{8745C560-1167-4916-A53A-7057DC9CE51B}" type="presParOf" srcId="{29D1EC0D-0771-4066-9DE0-FE66C5139874}" destId="{E674AE3F-8719-456C-9E99-9D964CC1BAF0}" srcOrd="1" destOrd="0" presId="urn:microsoft.com/office/officeart/2011/layout/CircleProcess"/>
    <dgm:cxn modelId="{8FBE9FD2-92CE-4CD0-B509-1623BEAE7578}" type="presParOf" srcId="{E674AE3F-8719-456C-9E99-9D964CC1BAF0}" destId="{3BD6624E-482F-46E5-BF5E-86CC05B134C1}" srcOrd="0" destOrd="0" presId="urn:microsoft.com/office/officeart/2011/layout/CircleProcess"/>
    <dgm:cxn modelId="{5AC82B34-F0FF-402C-B25D-9DCC6E2959BF}" type="presParOf" srcId="{29D1EC0D-0771-4066-9DE0-FE66C5139874}" destId="{784597A6-410B-40FA-8EE3-AD38D64F3D65}" srcOrd="2" destOrd="0" presId="urn:microsoft.com/office/officeart/2011/layout/CircleProcess"/>
    <dgm:cxn modelId="{DA37FA66-79F2-439C-9BDA-08C5BAF46F04}" type="presParOf" srcId="{29D1EC0D-0771-4066-9DE0-FE66C5139874}" destId="{38821599-60AE-4721-937B-C834647757DA}" srcOrd="3" destOrd="0" presId="urn:microsoft.com/office/officeart/2011/layout/CircleProcess"/>
    <dgm:cxn modelId="{5F7AE97E-78FD-404C-9AC3-607564081F62}" type="presParOf" srcId="{38821599-60AE-4721-937B-C834647757DA}" destId="{F08E24AC-4119-4311-AF24-D1D9E724538D}" srcOrd="0" destOrd="0" presId="urn:microsoft.com/office/officeart/2011/layout/CircleProcess"/>
    <dgm:cxn modelId="{567C23A0-0E7C-45EE-8267-FD98332D74F3}" type="presParOf" srcId="{29D1EC0D-0771-4066-9DE0-FE66C5139874}" destId="{DD48F5A7-8215-499E-8032-F4212FE9A5F3}" srcOrd="4" destOrd="0" presId="urn:microsoft.com/office/officeart/2011/layout/CircleProcess"/>
    <dgm:cxn modelId="{A68D3274-DEFC-48BD-8C10-B1B053F12E9C}" type="presParOf" srcId="{DD48F5A7-8215-499E-8032-F4212FE9A5F3}" destId="{FC517115-6888-4B3F-BCFA-12F62E35113E}" srcOrd="0" destOrd="0" presId="urn:microsoft.com/office/officeart/2011/layout/CircleProcess"/>
    <dgm:cxn modelId="{40719522-B1ED-40CB-8DCE-DF423E1B9F62}" type="presParOf" srcId="{29D1EC0D-0771-4066-9DE0-FE66C5139874}" destId="{B365119F-42E8-4990-9689-3CC7424CEFCA}" srcOrd="5" destOrd="0" presId="urn:microsoft.com/office/officeart/2011/layout/CircleProcess"/>
    <dgm:cxn modelId="{51FA82D0-2ECE-4F07-A650-5A62EEF32FB9}" type="presParOf" srcId="{29D1EC0D-0771-4066-9DE0-FE66C5139874}" destId="{EEB339A5-0FAF-4401-9E36-B99C5150C8B2}" srcOrd="6" destOrd="0" presId="urn:microsoft.com/office/officeart/2011/layout/CircleProcess"/>
    <dgm:cxn modelId="{A7DB8B72-0A61-4120-9BF6-BAC0660DB9A6}" type="presParOf" srcId="{EEB339A5-0FAF-4401-9E36-B99C5150C8B2}" destId="{C86F3B4F-F5B9-4926-A3C7-DB4DCA1D20CA}" srcOrd="0" destOrd="0" presId="urn:microsoft.com/office/officeart/2011/layout/CircleProcess"/>
    <dgm:cxn modelId="{7E5EBB02-8781-454A-A9C1-0A2D3013F6A5}" type="presParOf" srcId="{29D1EC0D-0771-4066-9DE0-FE66C5139874}" destId="{DC9D57D3-D4B8-45D2-BCEF-301CA966D441}" srcOrd="7" destOrd="0" presId="urn:microsoft.com/office/officeart/2011/layout/CircleProcess"/>
    <dgm:cxn modelId="{69D8E65A-D514-4E24-AB9A-AC3E90A8FC7C}" type="presParOf" srcId="{DC9D57D3-D4B8-45D2-BCEF-301CA966D441}" destId="{67A3F0C1-B088-41B0-B4BC-4D356825C896}" srcOrd="0" destOrd="0" presId="urn:microsoft.com/office/officeart/2011/layout/CircleProcess"/>
    <dgm:cxn modelId="{19DD0D40-1DED-4BF0-91FE-01CF457911DE}" type="presParOf" srcId="{29D1EC0D-0771-4066-9DE0-FE66C5139874}" destId="{DCAE9264-5DB0-4348-AD26-A65158F7E9DE}" srcOrd="8" destOrd="0" presId="urn:microsoft.com/office/officeart/2011/layout/CircleProcess"/>
    <dgm:cxn modelId="{B9FD44E3-E387-48F2-8B1C-72CD59D6862F}" type="presParOf" srcId="{29D1EC0D-0771-4066-9DE0-FE66C5139874}" destId="{89D78C11-A1DD-43F7-9F8A-C36D8B6840D6}" srcOrd="9" destOrd="0" presId="urn:microsoft.com/office/officeart/2011/layout/CircleProcess"/>
    <dgm:cxn modelId="{329F0DC3-EB01-44C3-9F09-687773ADBB6C}" type="presParOf" srcId="{89D78C11-A1DD-43F7-9F8A-C36D8B6840D6}" destId="{36155341-5D3D-4D04-9DB1-6E86FD8C0892}" srcOrd="0" destOrd="0" presId="urn:microsoft.com/office/officeart/2011/layout/CircleProcess"/>
    <dgm:cxn modelId="{4E26FB07-772F-430A-961A-D800158BF4FE}" type="presParOf" srcId="{29D1EC0D-0771-4066-9DE0-FE66C5139874}" destId="{E0CE668C-08BC-4550-BD7C-00CD269EE105}" srcOrd="10" destOrd="0" presId="urn:microsoft.com/office/officeart/2011/layout/CircleProcess"/>
    <dgm:cxn modelId="{42DDAE2E-2C38-4E48-9D30-F8667D19C671}" type="presParOf" srcId="{E0CE668C-08BC-4550-BD7C-00CD269EE105}" destId="{640EBB4A-32B2-4012-9367-3427B5342263}" srcOrd="0" destOrd="0" presId="urn:microsoft.com/office/officeart/2011/layout/CircleProcess"/>
    <dgm:cxn modelId="{24987075-EA76-41D1-AC28-0AE3600663B1}" type="presParOf" srcId="{29D1EC0D-0771-4066-9DE0-FE66C5139874}" destId="{39ACD996-DC11-4159-B6E5-0F0712622193}" srcOrd="11" destOrd="0" presId="urn:microsoft.com/office/officeart/2011/layout/CircleProcess"/>
    <dgm:cxn modelId="{46F399DD-99BA-420B-BCE5-51344A00A9EF}" type="presParOf" srcId="{29D1EC0D-0771-4066-9DE0-FE66C5139874}" destId="{BA4CF8D0-7FB2-45F3-A479-7C600AA09784}" srcOrd="12" destOrd="0" presId="urn:microsoft.com/office/officeart/2011/layout/CircleProcess"/>
    <dgm:cxn modelId="{7F02380F-DF76-4525-85F4-00A7364B0F84}" type="presParOf" srcId="{BA4CF8D0-7FB2-45F3-A479-7C600AA09784}" destId="{94BBC0F7-4CA2-47B5-9243-FB044569558A}" srcOrd="0" destOrd="0" presId="urn:microsoft.com/office/officeart/2011/layout/CircleProcess"/>
    <dgm:cxn modelId="{88C9C033-B189-4B9C-A182-77A32E329BE3}" type="presParOf" srcId="{29D1EC0D-0771-4066-9DE0-FE66C5139874}" destId="{022EDB1F-91CD-4490-9424-BFB3A02ABE8C}" srcOrd="13" destOrd="0" presId="urn:microsoft.com/office/officeart/2011/layout/CircleProcess"/>
    <dgm:cxn modelId="{C8A35171-66B3-406E-BDD6-03CD6C52FFAE}" type="presParOf" srcId="{022EDB1F-91CD-4490-9424-BFB3A02ABE8C}" destId="{822FDAD9-A49E-445B-B9B8-980FF56A4F76}" srcOrd="0" destOrd="0" presId="urn:microsoft.com/office/officeart/2011/layout/CircleProcess"/>
    <dgm:cxn modelId="{C0643F7A-BAE1-44E6-BA49-09FBCC6FABA8}" type="presParOf" srcId="{29D1EC0D-0771-4066-9DE0-FE66C5139874}" destId="{165C2FB5-DC28-4407-86D2-17CA211268A4}" srcOrd="14"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91F00DD-B15A-494E-BD7D-BA2B87501570}" type="doc">
      <dgm:prSet loTypeId="urn:microsoft.com/office/officeart/2005/8/layout/vList6" loCatId="list" qsTypeId="urn:microsoft.com/office/officeart/2005/8/quickstyle/3d3" qsCatId="3D" csTypeId="urn:microsoft.com/office/officeart/2005/8/colors/colorful5" csCatId="colorful" phldr="1"/>
      <dgm:spPr/>
      <dgm:t>
        <a:bodyPr/>
        <a:lstStyle/>
        <a:p>
          <a:endParaRPr lang="ru-RU"/>
        </a:p>
      </dgm:t>
    </dgm:pt>
    <dgm:pt modelId="{B16333AB-26AA-46CC-B7E8-7594D339CCF6}">
      <dgm:prSet phldrT="[Текст]" custT="1"/>
      <dgm:spPr/>
      <dgm:t>
        <a:bodyPr/>
        <a:lstStyle/>
        <a:p>
          <a:pPr>
            <a:lnSpc>
              <a:spcPct val="100000"/>
            </a:lnSpc>
            <a:spcBef>
              <a:spcPts val="600"/>
            </a:spcBef>
          </a:pPr>
          <a:r>
            <a:rPr lang="ru-RU" sz="1050" b="1" dirty="0">
              <a:ln w="10541" cmpd="sng">
                <a:prstDash val="solid"/>
              </a:ln>
            </a:rPr>
            <a:t>Ст.19, ч.2, 3, 4 :  ФУМО могут создаваться  «…в  целях участия педагогических, научных работников,  представителей работодателей в разработке ФГОС,  ПООП , координации  действий организаций, осуществляющих образовательную деятельность,  в обеспечении качества и развития содержания образования..»</a:t>
          </a:r>
        </a:p>
      </dgm:t>
    </dgm:pt>
    <dgm:pt modelId="{9997EE09-9BFD-455B-BC98-FDEBA009647A}" type="parTrans" cxnId="{96E10A3B-2A9C-437A-A173-4856B676C746}">
      <dgm:prSet/>
      <dgm:spPr/>
      <dgm:t>
        <a:bodyPr/>
        <a:lstStyle/>
        <a:p>
          <a:endParaRPr lang="ru-RU" sz="1000"/>
        </a:p>
      </dgm:t>
    </dgm:pt>
    <dgm:pt modelId="{126F08D6-DB3C-4763-9EC0-387C129D077D}" type="sibTrans" cxnId="{96E10A3B-2A9C-437A-A173-4856B676C746}">
      <dgm:prSet/>
      <dgm:spPr/>
      <dgm:t>
        <a:bodyPr/>
        <a:lstStyle/>
        <a:p>
          <a:endParaRPr lang="ru-RU" sz="1000"/>
        </a:p>
      </dgm:t>
    </dgm:pt>
    <dgm:pt modelId="{24118FF3-6A6F-4A05-88FE-CB644BE08B3A}">
      <dgm:prSet phldrT="[Текст]" custT="1"/>
      <dgm:spPr/>
      <dgm:t>
        <a:bodyPr/>
        <a:lstStyle/>
        <a:p>
          <a:r>
            <a:rPr lang="ru-RU" sz="1100" b="1" cap="all" spc="0" dirty="0">
              <a:ln w="9000" cmpd="sng">
                <a:prstDash val="solid"/>
              </a:ln>
              <a:effectLst>
                <a:outerShdw blurRad="38100" dist="38100" dir="2700000" algn="tl">
                  <a:srgbClr val="000000">
                    <a:alpha val="43137"/>
                  </a:srgbClr>
                </a:outerShdw>
                <a:reflection blurRad="12700" stA="28000" endPos="45000" dist="1000" dir="5400000" sy="-100000" algn="bl" rotWithShape="0"/>
              </a:effectLst>
            </a:rPr>
            <a:t>НПА Министерства образования и науки РФ</a:t>
          </a:r>
        </a:p>
      </dgm:t>
    </dgm:pt>
    <dgm:pt modelId="{C77FFC89-6948-4835-A80A-61C604FD551F}" type="parTrans" cxnId="{A1C256D7-AFB8-4D66-BF12-87B9445EFA12}">
      <dgm:prSet/>
      <dgm:spPr/>
      <dgm:t>
        <a:bodyPr/>
        <a:lstStyle/>
        <a:p>
          <a:endParaRPr lang="ru-RU" sz="1000"/>
        </a:p>
      </dgm:t>
    </dgm:pt>
    <dgm:pt modelId="{7A9BF813-4002-4DB0-8B71-FBED9CD48AE7}" type="sibTrans" cxnId="{A1C256D7-AFB8-4D66-BF12-87B9445EFA12}">
      <dgm:prSet/>
      <dgm:spPr/>
      <dgm:t>
        <a:bodyPr/>
        <a:lstStyle/>
        <a:p>
          <a:endParaRPr lang="ru-RU" sz="1000"/>
        </a:p>
      </dgm:t>
    </dgm:pt>
    <dgm:pt modelId="{F97CD8E5-F3D0-4CD1-B0A6-232ADAF54578}">
      <dgm:prSet phldrT="[Текст]" custT="1"/>
      <dgm:spPr/>
      <dgm:t>
        <a:bodyPr/>
        <a:lstStyle/>
        <a:p>
          <a:pPr algn="l">
            <a:lnSpc>
              <a:spcPct val="100000"/>
            </a:lnSpc>
            <a:spcBef>
              <a:spcPts val="600"/>
            </a:spcBef>
          </a:pPr>
          <a:r>
            <a:rPr lang="ru-RU" sz="1050" b="1" dirty="0">
              <a:ln w="10541" cmpd="sng">
                <a:prstDash val="solid"/>
              </a:ln>
            </a:rPr>
            <a:t>ПРИКАЗ  от 16 .07. 2015 г. N 726 «Об утверждении типового положения об УМО в системе СПО»</a:t>
          </a:r>
          <a:endParaRPr lang="ru-RU" sz="1050" dirty="0"/>
        </a:p>
      </dgm:t>
    </dgm:pt>
    <dgm:pt modelId="{201FBFE8-A9EA-44E7-A70B-06A56A4EC63B}" type="parTrans" cxnId="{EDE87AF9-0FCE-430B-9AB1-7E4376934116}">
      <dgm:prSet/>
      <dgm:spPr/>
      <dgm:t>
        <a:bodyPr/>
        <a:lstStyle/>
        <a:p>
          <a:endParaRPr lang="ru-RU" sz="1000"/>
        </a:p>
      </dgm:t>
    </dgm:pt>
    <dgm:pt modelId="{3C42B1BA-F28B-4676-894F-B2D08EB1AF58}" type="sibTrans" cxnId="{EDE87AF9-0FCE-430B-9AB1-7E4376934116}">
      <dgm:prSet/>
      <dgm:spPr/>
      <dgm:t>
        <a:bodyPr/>
        <a:lstStyle/>
        <a:p>
          <a:endParaRPr lang="ru-RU" sz="1000"/>
        </a:p>
      </dgm:t>
    </dgm:pt>
    <dgm:pt modelId="{D8AB0EC2-35D1-4BAA-BB80-2943B9542694}">
      <dgm:prSet phldrT="[Текст]" custT="1"/>
      <dgm:spPr/>
      <dgm:t>
        <a:bodyPr/>
        <a:lstStyle/>
        <a:p>
          <a:pPr algn="l">
            <a:lnSpc>
              <a:spcPct val="100000"/>
            </a:lnSpc>
            <a:spcBef>
              <a:spcPts val="600"/>
            </a:spcBef>
          </a:pPr>
          <a:r>
            <a:rPr lang="ru-RU" sz="1050" b="1" dirty="0">
              <a:ln w="10541" cmpd="sng">
                <a:prstDash val="solid"/>
              </a:ln>
            </a:rPr>
            <a:t>ПРИКАЗ от  07.10.2015 г.   № 1115  «О создании ФУМО в системе СПО»</a:t>
          </a:r>
          <a:endParaRPr lang="ru-RU" sz="1050" dirty="0"/>
        </a:p>
      </dgm:t>
    </dgm:pt>
    <dgm:pt modelId="{A42F9A25-5BCE-4551-980C-AB5CFE0DF44C}" type="parTrans" cxnId="{743D3ED1-2EC2-4D9D-AB12-296ACC18FCA7}">
      <dgm:prSet/>
      <dgm:spPr/>
      <dgm:t>
        <a:bodyPr/>
        <a:lstStyle/>
        <a:p>
          <a:endParaRPr lang="ru-RU" sz="1000"/>
        </a:p>
      </dgm:t>
    </dgm:pt>
    <dgm:pt modelId="{587EAAC4-704B-41A0-B523-7F417E76DBC3}" type="sibTrans" cxnId="{743D3ED1-2EC2-4D9D-AB12-296ACC18FCA7}">
      <dgm:prSet/>
      <dgm:spPr/>
      <dgm:t>
        <a:bodyPr/>
        <a:lstStyle/>
        <a:p>
          <a:endParaRPr lang="ru-RU" sz="1000"/>
        </a:p>
      </dgm:t>
    </dgm:pt>
    <dgm:pt modelId="{2CC3AE78-5E94-4CF8-8248-B63E7D26157E}">
      <dgm:prSet phldrT="[Текст]" custT="1"/>
      <dgm:spPr/>
      <dgm:t>
        <a:bodyPr/>
        <a:lstStyle/>
        <a:p>
          <a:pPr algn="l">
            <a:lnSpc>
              <a:spcPct val="100000"/>
            </a:lnSpc>
            <a:spcBef>
              <a:spcPts val="600"/>
            </a:spcBef>
          </a:pPr>
          <a:r>
            <a:rPr lang="ru-RU" sz="1050" b="1" dirty="0">
              <a:ln w="10541" cmpd="sng">
                <a:prstDash val="solid"/>
              </a:ln>
            </a:rPr>
            <a:t>ПРИКАЗ от 10.11.2016 г. № 1316  «О председателях УМО в системе СПО»</a:t>
          </a:r>
          <a:endParaRPr lang="ru-RU" sz="1050" dirty="0"/>
        </a:p>
      </dgm:t>
    </dgm:pt>
    <dgm:pt modelId="{0B06E242-1033-49E6-9FF2-4E69C66018B9}" type="parTrans" cxnId="{A3BA1408-F966-4001-B016-10E739900139}">
      <dgm:prSet/>
      <dgm:spPr/>
      <dgm:t>
        <a:bodyPr/>
        <a:lstStyle/>
        <a:p>
          <a:endParaRPr lang="ru-RU" sz="1000"/>
        </a:p>
      </dgm:t>
    </dgm:pt>
    <dgm:pt modelId="{9906D64B-EDE1-4FB3-9D69-8F80E95438A2}" type="sibTrans" cxnId="{A3BA1408-F966-4001-B016-10E739900139}">
      <dgm:prSet/>
      <dgm:spPr/>
      <dgm:t>
        <a:bodyPr/>
        <a:lstStyle/>
        <a:p>
          <a:endParaRPr lang="ru-RU" sz="1000"/>
        </a:p>
      </dgm:t>
    </dgm:pt>
    <dgm:pt modelId="{96925C4B-B6A4-49C4-A43B-13074CAA84BB}">
      <dgm:prSet phldrT="[Текст]" custT="1"/>
      <dgm:spPr/>
      <dgm:t>
        <a:bodyPr/>
        <a:lstStyle/>
        <a:p>
          <a:pPr algn="l">
            <a:lnSpc>
              <a:spcPct val="100000"/>
            </a:lnSpc>
            <a:spcBef>
              <a:spcPts val="600"/>
            </a:spcBef>
          </a:pPr>
          <a:endParaRPr lang="ru-RU" sz="1050" dirty="0"/>
        </a:p>
      </dgm:t>
    </dgm:pt>
    <dgm:pt modelId="{1232DFE8-24C0-477E-ADBA-22C61165D551}" type="parTrans" cxnId="{AC1FC11F-06B8-4464-8743-7C67B6F0071D}">
      <dgm:prSet/>
      <dgm:spPr/>
      <dgm:t>
        <a:bodyPr/>
        <a:lstStyle/>
        <a:p>
          <a:endParaRPr lang="ru-RU" sz="1100"/>
        </a:p>
      </dgm:t>
    </dgm:pt>
    <dgm:pt modelId="{C3635CA3-4EB0-4B97-98B6-DCE9C3293F15}" type="sibTrans" cxnId="{AC1FC11F-06B8-4464-8743-7C67B6F0071D}">
      <dgm:prSet/>
      <dgm:spPr/>
      <dgm:t>
        <a:bodyPr/>
        <a:lstStyle/>
        <a:p>
          <a:endParaRPr lang="ru-RU" sz="1100"/>
        </a:p>
      </dgm:t>
    </dgm:pt>
    <dgm:pt modelId="{136CAADD-B6E7-4911-BA25-0A48C700DD16}">
      <dgm:prSet phldrT="[Текст]" custT="1"/>
      <dgm:spPr/>
      <dgm:t>
        <a:bodyPr/>
        <a:lstStyle/>
        <a:p>
          <a:r>
            <a:rPr lang="ru-RU" sz="1200" b="1" cap="all" spc="0" dirty="0">
              <a:ln w="9000" cmpd="sng">
                <a:prstDash val="solid"/>
              </a:ln>
              <a:solidFill>
                <a:srgbClr val="002060"/>
              </a:solidFill>
              <a:effectLst>
                <a:reflection blurRad="12700" stA="28000" endPos="45000" dist="1000" dir="5400000" sy="-100000" algn="bl" rotWithShape="0"/>
              </a:effectLst>
            </a:rPr>
            <a:t>ФЗ «Об образовании в Российской федерации» </a:t>
          </a:r>
        </a:p>
        <a:p>
          <a:r>
            <a:rPr lang="ru-RU" sz="1200" b="1" cap="all" spc="0" dirty="0">
              <a:ln w="9000" cmpd="sng">
                <a:prstDash val="solid"/>
              </a:ln>
              <a:solidFill>
                <a:srgbClr val="002060"/>
              </a:solidFill>
              <a:effectLst>
                <a:reflection blurRad="12700" stA="28000" endPos="45000" dist="1000" dir="5400000" sy="-100000" algn="bl" rotWithShape="0"/>
              </a:effectLst>
            </a:rPr>
            <a:t>от 29.12.2012г. </a:t>
          </a:r>
        </a:p>
        <a:p>
          <a:r>
            <a:rPr lang="ru-RU" sz="1200" b="1" cap="all" spc="0" dirty="0">
              <a:ln w="9000" cmpd="sng">
                <a:prstDash val="solid"/>
              </a:ln>
              <a:solidFill>
                <a:srgbClr val="002060"/>
              </a:solidFill>
              <a:effectLst>
                <a:reflection blurRad="12700" stA="28000" endPos="45000" dist="1000" dir="5400000" sy="-100000" algn="bl" rotWithShape="0"/>
              </a:effectLst>
            </a:rPr>
            <a:t>№ 273-ФЗ</a:t>
          </a:r>
        </a:p>
      </dgm:t>
    </dgm:pt>
    <dgm:pt modelId="{3B7F21E3-CE58-4220-97E0-C59E5C42C396}" type="sibTrans" cxnId="{89C73B17-F7DD-40EA-A289-4844A0F3EEAD}">
      <dgm:prSet/>
      <dgm:spPr/>
      <dgm:t>
        <a:bodyPr/>
        <a:lstStyle/>
        <a:p>
          <a:endParaRPr lang="ru-RU" sz="1000"/>
        </a:p>
      </dgm:t>
    </dgm:pt>
    <dgm:pt modelId="{82C5F717-0C00-4560-93BA-AE41511E6D68}" type="parTrans" cxnId="{89C73B17-F7DD-40EA-A289-4844A0F3EEAD}">
      <dgm:prSet/>
      <dgm:spPr/>
      <dgm:t>
        <a:bodyPr/>
        <a:lstStyle/>
        <a:p>
          <a:endParaRPr lang="ru-RU" sz="1000"/>
        </a:p>
      </dgm:t>
    </dgm:pt>
    <dgm:pt modelId="{E0812DF0-B5BA-4C2E-8D2C-C468249726FE}" type="pres">
      <dgm:prSet presAssocID="{591F00DD-B15A-494E-BD7D-BA2B87501570}" presName="Name0" presStyleCnt="0">
        <dgm:presLayoutVars>
          <dgm:dir/>
          <dgm:animLvl val="lvl"/>
          <dgm:resizeHandles/>
        </dgm:presLayoutVars>
      </dgm:prSet>
      <dgm:spPr/>
    </dgm:pt>
    <dgm:pt modelId="{0373C583-4158-4A2B-B5A8-27328F41560A}" type="pres">
      <dgm:prSet presAssocID="{136CAADD-B6E7-4911-BA25-0A48C700DD16}" presName="linNode" presStyleCnt="0"/>
      <dgm:spPr/>
    </dgm:pt>
    <dgm:pt modelId="{B7CA0D48-AB1B-4967-8133-189B7E6E0771}" type="pres">
      <dgm:prSet presAssocID="{136CAADD-B6E7-4911-BA25-0A48C700DD16}" presName="parentShp" presStyleLbl="node1" presStyleIdx="0" presStyleCnt="2" custScaleX="80001" custScaleY="280060" custLinFactNeighborX="234" custLinFactNeighborY="7381">
        <dgm:presLayoutVars>
          <dgm:bulletEnabled val="1"/>
        </dgm:presLayoutVars>
      </dgm:prSet>
      <dgm:spPr/>
    </dgm:pt>
    <dgm:pt modelId="{BFBC4F02-8D1E-4A0D-AF36-ED16B37110FC}" type="pres">
      <dgm:prSet presAssocID="{136CAADD-B6E7-4911-BA25-0A48C700DD16}" presName="childShp" presStyleLbl="bgAccFollowNode1" presStyleIdx="0" presStyleCnt="2" custScaleX="110734" custScaleY="476073">
        <dgm:presLayoutVars>
          <dgm:bulletEnabled val="1"/>
        </dgm:presLayoutVars>
      </dgm:prSet>
      <dgm:spPr/>
    </dgm:pt>
    <dgm:pt modelId="{DF8EA14D-9D55-4238-B52E-79EB238EE207}" type="pres">
      <dgm:prSet presAssocID="{3B7F21E3-CE58-4220-97E0-C59E5C42C396}" presName="spacing" presStyleCnt="0"/>
      <dgm:spPr/>
    </dgm:pt>
    <dgm:pt modelId="{0B39C1EA-C09A-40C6-8941-1826F21630C7}" type="pres">
      <dgm:prSet presAssocID="{24118FF3-6A6F-4A05-88FE-CB644BE08B3A}" presName="linNode" presStyleCnt="0"/>
      <dgm:spPr/>
    </dgm:pt>
    <dgm:pt modelId="{F0CEE630-D7A0-4A59-A9E1-369E79E32D04}" type="pres">
      <dgm:prSet presAssocID="{24118FF3-6A6F-4A05-88FE-CB644BE08B3A}" presName="parentShp" presStyleLbl="node1" presStyleIdx="1" presStyleCnt="2" custScaleX="84312" custScaleY="238428" custLinFactNeighborX="-5101" custLinFactNeighborY="952">
        <dgm:presLayoutVars>
          <dgm:bulletEnabled val="1"/>
        </dgm:presLayoutVars>
      </dgm:prSet>
      <dgm:spPr/>
    </dgm:pt>
    <dgm:pt modelId="{50E8138F-77E4-4D06-8E0D-C9A362A62BB0}" type="pres">
      <dgm:prSet presAssocID="{24118FF3-6A6F-4A05-88FE-CB644BE08B3A}" presName="childShp" presStyleLbl="bgAccFollowNode1" presStyleIdx="1" presStyleCnt="2" custScaleX="111633" custScaleY="485311" custLinFactNeighborX="1784" custLinFactNeighborY="4453">
        <dgm:presLayoutVars>
          <dgm:bulletEnabled val="1"/>
        </dgm:presLayoutVars>
      </dgm:prSet>
      <dgm:spPr/>
    </dgm:pt>
  </dgm:ptLst>
  <dgm:cxnLst>
    <dgm:cxn modelId="{A3BA1408-F966-4001-B016-10E739900139}" srcId="{24118FF3-6A6F-4A05-88FE-CB644BE08B3A}" destId="{2CC3AE78-5E94-4CF8-8248-B63E7D26157E}" srcOrd="3" destOrd="0" parTransId="{0B06E242-1033-49E6-9FF2-4E69C66018B9}" sibTransId="{9906D64B-EDE1-4FB3-9D69-8F80E95438A2}"/>
    <dgm:cxn modelId="{89C73B17-F7DD-40EA-A289-4844A0F3EEAD}" srcId="{591F00DD-B15A-494E-BD7D-BA2B87501570}" destId="{136CAADD-B6E7-4911-BA25-0A48C700DD16}" srcOrd="0" destOrd="0" parTransId="{82C5F717-0C00-4560-93BA-AE41511E6D68}" sibTransId="{3B7F21E3-CE58-4220-97E0-C59E5C42C396}"/>
    <dgm:cxn modelId="{7C6FBA1C-09F3-4A21-B1D7-CD59C47FE687}" type="presOf" srcId="{591F00DD-B15A-494E-BD7D-BA2B87501570}" destId="{E0812DF0-B5BA-4C2E-8D2C-C468249726FE}" srcOrd="0" destOrd="0" presId="urn:microsoft.com/office/officeart/2005/8/layout/vList6"/>
    <dgm:cxn modelId="{AC1FC11F-06B8-4464-8743-7C67B6F0071D}" srcId="{24118FF3-6A6F-4A05-88FE-CB644BE08B3A}" destId="{96925C4B-B6A4-49C4-A43B-13074CAA84BB}" srcOrd="0" destOrd="0" parTransId="{1232DFE8-24C0-477E-ADBA-22C61165D551}" sibTransId="{C3635CA3-4EB0-4B97-98B6-DCE9C3293F15}"/>
    <dgm:cxn modelId="{DEF5343A-04D9-46EC-886D-8F6EEFE8A618}" type="presOf" srcId="{24118FF3-6A6F-4A05-88FE-CB644BE08B3A}" destId="{F0CEE630-D7A0-4A59-A9E1-369E79E32D04}" srcOrd="0" destOrd="0" presId="urn:microsoft.com/office/officeart/2005/8/layout/vList6"/>
    <dgm:cxn modelId="{96E10A3B-2A9C-437A-A173-4856B676C746}" srcId="{136CAADD-B6E7-4911-BA25-0A48C700DD16}" destId="{B16333AB-26AA-46CC-B7E8-7594D339CCF6}" srcOrd="0" destOrd="0" parTransId="{9997EE09-9BFD-455B-BC98-FDEBA009647A}" sibTransId="{126F08D6-DB3C-4763-9EC0-387C129D077D}"/>
    <dgm:cxn modelId="{CC5FB263-32EE-45A3-8076-FF11D9FC7863}" type="presOf" srcId="{96925C4B-B6A4-49C4-A43B-13074CAA84BB}" destId="{50E8138F-77E4-4D06-8E0D-C9A362A62BB0}" srcOrd="0" destOrd="0" presId="urn:microsoft.com/office/officeart/2005/8/layout/vList6"/>
    <dgm:cxn modelId="{786F926B-A2D8-4BB9-BD06-4A32C2804236}" type="presOf" srcId="{B16333AB-26AA-46CC-B7E8-7594D339CCF6}" destId="{BFBC4F02-8D1E-4A0D-AF36-ED16B37110FC}" srcOrd="0" destOrd="0" presId="urn:microsoft.com/office/officeart/2005/8/layout/vList6"/>
    <dgm:cxn modelId="{D9FEB992-74CE-4DE3-90C7-521DF34A0069}" type="presOf" srcId="{2CC3AE78-5E94-4CF8-8248-B63E7D26157E}" destId="{50E8138F-77E4-4D06-8E0D-C9A362A62BB0}" srcOrd="0" destOrd="3" presId="urn:microsoft.com/office/officeart/2005/8/layout/vList6"/>
    <dgm:cxn modelId="{A7AC0795-E8A9-461C-9541-C3C53DF71A33}" type="presOf" srcId="{D8AB0EC2-35D1-4BAA-BB80-2943B9542694}" destId="{50E8138F-77E4-4D06-8E0D-C9A362A62BB0}" srcOrd="0" destOrd="2" presId="urn:microsoft.com/office/officeart/2005/8/layout/vList6"/>
    <dgm:cxn modelId="{745E0BBF-BA28-44C8-88FF-98A94F26045A}" type="presOf" srcId="{136CAADD-B6E7-4911-BA25-0A48C700DD16}" destId="{B7CA0D48-AB1B-4967-8133-189B7E6E0771}" srcOrd="0" destOrd="0" presId="urn:microsoft.com/office/officeart/2005/8/layout/vList6"/>
    <dgm:cxn modelId="{743D3ED1-2EC2-4D9D-AB12-296ACC18FCA7}" srcId="{24118FF3-6A6F-4A05-88FE-CB644BE08B3A}" destId="{D8AB0EC2-35D1-4BAA-BB80-2943B9542694}" srcOrd="2" destOrd="0" parTransId="{A42F9A25-5BCE-4551-980C-AB5CFE0DF44C}" sibTransId="{587EAAC4-704B-41A0-B523-7F417E76DBC3}"/>
    <dgm:cxn modelId="{A1C256D7-AFB8-4D66-BF12-87B9445EFA12}" srcId="{591F00DD-B15A-494E-BD7D-BA2B87501570}" destId="{24118FF3-6A6F-4A05-88FE-CB644BE08B3A}" srcOrd="1" destOrd="0" parTransId="{C77FFC89-6948-4835-A80A-61C604FD551F}" sibTransId="{7A9BF813-4002-4DB0-8B71-FBED9CD48AE7}"/>
    <dgm:cxn modelId="{4775BDE6-470C-457E-AA06-734BB8CB2DED}" type="presOf" srcId="{F97CD8E5-F3D0-4CD1-B0A6-232ADAF54578}" destId="{50E8138F-77E4-4D06-8E0D-C9A362A62BB0}" srcOrd="0" destOrd="1" presId="urn:microsoft.com/office/officeart/2005/8/layout/vList6"/>
    <dgm:cxn modelId="{EDE87AF9-0FCE-430B-9AB1-7E4376934116}" srcId="{24118FF3-6A6F-4A05-88FE-CB644BE08B3A}" destId="{F97CD8E5-F3D0-4CD1-B0A6-232ADAF54578}" srcOrd="1" destOrd="0" parTransId="{201FBFE8-A9EA-44E7-A70B-06A56A4EC63B}" sibTransId="{3C42B1BA-F28B-4676-894F-B2D08EB1AF58}"/>
    <dgm:cxn modelId="{529A8B93-4A77-4B21-BCF7-1E60B9D989DB}" type="presParOf" srcId="{E0812DF0-B5BA-4C2E-8D2C-C468249726FE}" destId="{0373C583-4158-4A2B-B5A8-27328F41560A}" srcOrd="0" destOrd="0" presId="urn:microsoft.com/office/officeart/2005/8/layout/vList6"/>
    <dgm:cxn modelId="{198628B5-251E-4838-8D3D-81841CA6773F}" type="presParOf" srcId="{0373C583-4158-4A2B-B5A8-27328F41560A}" destId="{B7CA0D48-AB1B-4967-8133-189B7E6E0771}" srcOrd="0" destOrd="0" presId="urn:microsoft.com/office/officeart/2005/8/layout/vList6"/>
    <dgm:cxn modelId="{FAE02995-C589-4D70-ADF6-AA8E05A72316}" type="presParOf" srcId="{0373C583-4158-4A2B-B5A8-27328F41560A}" destId="{BFBC4F02-8D1E-4A0D-AF36-ED16B37110FC}" srcOrd="1" destOrd="0" presId="urn:microsoft.com/office/officeart/2005/8/layout/vList6"/>
    <dgm:cxn modelId="{5365C872-8D1B-4F6D-8914-B239933BA7F8}" type="presParOf" srcId="{E0812DF0-B5BA-4C2E-8D2C-C468249726FE}" destId="{DF8EA14D-9D55-4238-B52E-79EB238EE207}" srcOrd="1" destOrd="0" presId="urn:microsoft.com/office/officeart/2005/8/layout/vList6"/>
    <dgm:cxn modelId="{DD687503-60A6-4D68-8B51-95A765047388}" type="presParOf" srcId="{E0812DF0-B5BA-4C2E-8D2C-C468249726FE}" destId="{0B39C1EA-C09A-40C6-8941-1826F21630C7}" srcOrd="2" destOrd="0" presId="urn:microsoft.com/office/officeart/2005/8/layout/vList6"/>
    <dgm:cxn modelId="{0FB5389B-7101-4E5A-84C6-1ED44CE56E40}" type="presParOf" srcId="{0B39C1EA-C09A-40C6-8941-1826F21630C7}" destId="{F0CEE630-D7A0-4A59-A9E1-369E79E32D04}" srcOrd="0" destOrd="0" presId="urn:microsoft.com/office/officeart/2005/8/layout/vList6"/>
    <dgm:cxn modelId="{591A5B7E-DB16-4868-9AE4-F5833FA25000}" type="presParOf" srcId="{0B39C1EA-C09A-40C6-8941-1826F21630C7}" destId="{50E8138F-77E4-4D06-8E0D-C9A362A62BB0}" srcOrd="1" destOrd="0" presId="urn:microsoft.com/office/officeart/2005/8/layout/vList6"/>
  </dgm:cxnLst>
  <dgm:bg>
    <a:solidFill>
      <a:schemeClr val="accent3">
        <a:lumMod val="20000"/>
        <a:lumOff val="80000"/>
      </a:schemeClr>
    </a:solidFill>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9FC6CC5-5958-4612-A23D-D03EAE48A01A}" type="doc">
      <dgm:prSet loTypeId="urn:microsoft.com/office/officeart/2005/8/layout/lProcess1" loCatId="process" qsTypeId="urn:microsoft.com/office/officeart/2005/8/quickstyle/3d2" qsCatId="3D" csTypeId="urn:microsoft.com/office/officeart/2005/8/colors/accent1_2" csCatId="accent1" phldr="1"/>
      <dgm:spPr/>
      <dgm:t>
        <a:bodyPr/>
        <a:lstStyle/>
        <a:p>
          <a:endParaRPr lang="ru-RU"/>
        </a:p>
      </dgm:t>
    </dgm:pt>
    <dgm:pt modelId="{ACE969A0-0217-46D9-9577-F1023180B28F}">
      <dgm:prSet phldrT="[Текст]"/>
      <dgm:spPr/>
      <dgm:t>
        <a:bodyPr/>
        <a:lstStyle/>
        <a:p>
          <a:r>
            <a:rPr lang="ru-RU" b="1" dirty="0"/>
            <a:t>Разработка/актуализация </a:t>
          </a:r>
        </a:p>
        <a:p>
          <a:r>
            <a:rPr lang="ru-RU" b="1" dirty="0"/>
            <a:t>ФГОС СПО</a:t>
          </a:r>
        </a:p>
      </dgm:t>
    </dgm:pt>
    <dgm:pt modelId="{FB5FDCAB-40C5-4E2C-AAC5-32E9008261A1}" type="parTrans" cxnId="{FB59342D-5C8B-4E1A-9162-D2DD70601054}">
      <dgm:prSet/>
      <dgm:spPr/>
      <dgm:t>
        <a:bodyPr/>
        <a:lstStyle/>
        <a:p>
          <a:endParaRPr lang="ru-RU"/>
        </a:p>
      </dgm:t>
    </dgm:pt>
    <dgm:pt modelId="{61C0C35E-3AF2-499B-BD39-7AFD7E447C2E}" type="sibTrans" cxnId="{FB59342D-5C8B-4E1A-9162-D2DD70601054}">
      <dgm:prSet/>
      <dgm:spPr/>
      <dgm:t>
        <a:bodyPr/>
        <a:lstStyle/>
        <a:p>
          <a:endParaRPr lang="ru-RU"/>
        </a:p>
      </dgm:t>
    </dgm:pt>
    <dgm:pt modelId="{A76AD40F-04E0-44CA-B902-FC53AC021DC2}">
      <dgm:prSet phldrT="[Текст]" custT="1"/>
      <dgm:spPr/>
      <dgm:t>
        <a:bodyPr/>
        <a:lstStyle/>
        <a:p>
          <a:r>
            <a:rPr lang="ru-RU" sz="1600" b="1" dirty="0"/>
            <a:t>Анализ соответствия требований ФГОС СПО (к результатам освоения ОПОП, дисциплин (модулей))  - положениям ПС</a:t>
          </a:r>
        </a:p>
      </dgm:t>
    </dgm:pt>
    <dgm:pt modelId="{02B7004A-9CF8-4BB8-8E4B-417DC4FEADAF}" type="parTrans" cxnId="{731891A0-18E0-47FE-9E72-C80FDE5F7D8F}">
      <dgm:prSet/>
      <dgm:spPr/>
      <dgm:t>
        <a:bodyPr/>
        <a:lstStyle/>
        <a:p>
          <a:endParaRPr lang="ru-RU"/>
        </a:p>
      </dgm:t>
    </dgm:pt>
    <dgm:pt modelId="{56E626B5-8E59-4BCB-B309-949413348BEB}" type="sibTrans" cxnId="{731891A0-18E0-47FE-9E72-C80FDE5F7D8F}">
      <dgm:prSet/>
      <dgm:spPr/>
      <dgm:t>
        <a:bodyPr/>
        <a:lstStyle/>
        <a:p>
          <a:endParaRPr lang="ru-RU"/>
        </a:p>
      </dgm:t>
    </dgm:pt>
    <dgm:pt modelId="{36B370EC-CBBF-4F83-93F1-6425AF1A0890}">
      <dgm:prSet phldrT="[Текст]"/>
      <dgm:spPr/>
      <dgm:t>
        <a:bodyPr/>
        <a:lstStyle/>
        <a:p>
          <a:r>
            <a:rPr lang="ru-RU" b="1" dirty="0"/>
            <a:t>Примерная основная образовательная программа СПО</a:t>
          </a:r>
        </a:p>
      </dgm:t>
    </dgm:pt>
    <dgm:pt modelId="{70728BE4-69B0-41DF-83EE-1B75C40482E9}" type="parTrans" cxnId="{7BDF4F37-972C-425E-9259-8FA80301D8A0}">
      <dgm:prSet/>
      <dgm:spPr/>
      <dgm:t>
        <a:bodyPr/>
        <a:lstStyle/>
        <a:p>
          <a:endParaRPr lang="ru-RU"/>
        </a:p>
      </dgm:t>
    </dgm:pt>
    <dgm:pt modelId="{F8D8F095-070F-4FA9-9F3E-67C01E6F7E58}" type="sibTrans" cxnId="{7BDF4F37-972C-425E-9259-8FA80301D8A0}">
      <dgm:prSet/>
      <dgm:spPr/>
      <dgm:t>
        <a:bodyPr/>
        <a:lstStyle/>
        <a:p>
          <a:endParaRPr lang="ru-RU"/>
        </a:p>
      </dgm:t>
    </dgm:pt>
    <dgm:pt modelId="{FD493453-7129-427D-9188-E67E0C86EE9D}">
      <dgm:prSet phldrT="[Текст]" custT="1"/>
      <dgm:spPr/>
      <dgm:t>
        <a:bodyPr/>
        <a:lstStyle/>
        <a:p>
          <a:r>
            <a:rPr lang="ru-RU" sz="2000" b="1" dirty="0"/>
            <a:t>Анализ основных видов деятельности ФГОС СПО</a:t>
          </a:r>
        </a:p>
      </dgm:t>
    </dgm:pt>
    <dgm:pt modelId="{F6F2692E-8722-4703-930E-C82FF949AE22}" type="parTrans" cxnId="{2AF03B75-C9F4-4188-B925-A6AE7E8EE39E}">
      <dgm:prSet/>
      <dgm:spPr/>
      <dgm:t>
        <a:bodyPr/>
        <a:lstStyle/>
        <a:p>
          <a:endParaRPr lang="ru-RU"/>
        </a:p>
      </dgm:t>
    </dgm:pt>
    <dgm:pt modelId="{FC06DCC9-F7EF-4B6B-A188-BC8EF17C209D}" type="sibTrans" cxnId="{2AF03B75-C9F4-4188-B925-A6AE7E8EE39E}">
      <dgm:prSet/>
      <dgm:spPr/>
      <dgm:t>
        <a:bodyPr/>
        <a:lstStyle/>
        <a:p>
          <a:endParaRPr lang="ru-RU"/>
        </a:p>
      </dgm:t>
    </dgm:pt>
    <dgm:pt modelId="{27A37E4C-4CF8-4925-8E22-79EF972AFD00}">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600" b="1" dirty="0"/>
            <a:t>Анализ ПС, указанных в Приложении к ФГОС, анализ всех ПС, разработанных на момент создания ПООП для достижения компетенций ФГОС СПО  </a:t>
          </a:r>
        </a:p>
      </dgm:t>
    </dgm:pt>
    <dgm:pt modelId="{296E7A8E-DDA8-4979-9B9F-BE911A95ABCC}" type="parTrans" cxnId="{33528637-984A-4CED-BACF-7D610A909313}">
      <dgm:prSet/>
      <dgm:spPr/>
      <dgm:t>
        <a:bodyPr/>
        <a:lstStyle/>
        <a:p>
          <a:endParaRPr lang="ru-RU"/>
        </a:p>
      </dgm:t>
    </dgm:pt>
    <dgm:pt modelId="{CA1D1F03-9D19-41E0-B95E-F088FF27AC64}" type="sibTrans" cxnId="{33528637-984A-4CED-BACF-7D610A909313}">
      <dgm:prSet/>
      <dgm:spPr/>
      <dgm:t>
        <a:bodyPr/>
        <a:lstStyle/>
        <a:p>
          <a:endParaRPr lang="ru-RU"/>
        </a:p>
      </dgm:t>
    </dgm:pt>
    <dgm:pt modelId="{F0C7F332-B883-4558-9248-9714154E494B}">
      <dgm:prSet custT="1"/>
      <dgm:spPr/>
      <dgm:t>
        <a:bodyPr/>
        <a:lstStyle/>
        <a:p>
          <a:r>
            <a:rPr lang="ru-RU" sz="1800" b="1" dirty="0"/>
            <a:t>Выбор сопряжённых ФГОС СПО и профессиональных стандартов</a:t>
          </a:r>
          <a:endParaRPr lang="ru-RU" sz="1800" dirty="0"/>
        </a:p>
      </dgm:t>
    </dgm:pt>
    <dgm:pt modelId="{D068AB8B-8341-4C05-AF53-AFE17AB57C55}" type="parTrans" cxnId="{119A5560-C454-4DEA-9289-A30FE4C59955}">
      <dgm:prSet/>
      <dgm:spPr/>
      <dgm:t>
        <a:bodyPr/>
        <a:lstStyle/>
        <a:p>
          <a:endParaRPr lang="ru-RU"/>
        </a:p>
      </dgm:t>
    </dgm:pt>
    <dgm:pt modelId="{4C3D7691-F72A-4F90-ADBD-D0E2F0F16686}" type="sibTrans" cxnId="{119A5560-C454-4DEA-9289-A30FE4C59955}">
      <dgm:prSet/>
      <dgm:spPr/>
      <dgm:t>
        <a:bodyPr/>
        <a:lstStyle/>
        <a:p>
          <a:endParaRPr lang="ru-RU"/>
        </a:p>
      </dgm:t>
    </dgm:pt>
    <dgm:pt modelId="{2C75FD71-1573-4C40-B701-C70FB8FE6A2C}">
      <dgm:prSet custT="1"/>
      <dgm:spPr/>
      <dgm:t>
        <a:bodyPr/>
        <a:lstStyle/>
        <a:p>
          <a:r>
            <a:rPr lang="ru-RU" sz="1800" b="1" dirty="0"/>
            <a:t>Внесение изменений во ФГОС СПО в целях обеспечения учета положений ПС</a:t>
          </a:r>
        </a:p>
      </dgm:t>
    </dgm:pt>
    <dgm:pt modelId="{8C19BF1D-776A-4C3C-AFC0-B42E4575EF13}" type="parTrans" cxnId="{436FEA48-491A-4748-88DD-F79476FE5DF5}">
      <dgm:prSet/>
      <dgm:spPr/>
      <dgm:t>
        <a:bodyPr/>
        <a:lstStyle/>
        <a:p>
          <a:endParaRPr lang="ru-RU"/>
        </a:p>
      </dgm:t>
    </dgm:pt>
    <dgm:pt modelId="{7A74790A-EE2D-4A0E-AF5C-FB2CA22877C4}" type="sibTrans" cxnId="{436FEA48-491A-4748-88DD-F79476FE5DF5}">
      <dgm:prSet/>
      <dgm:spPr/>
      <dgm:t>
        <a:bodyPr/>
        <a:lstStyle/>
        <a:p>
          <a:endParaRPr lang="ru-RU"/>
        </a:p>
      </dgm:t>
    </dgm:pt>
    <dgm:pt modelId="{88AFC1C8-FDF5-4B74-A905-28A308AD3192}">
      <dgm:prSet custT="1"/>
      <dgm:spPr/>
      <dgm:t>
        <a:bodyPr/>
        <a:lstStyle/>
        <a:p>
          <a:r>
            <a:rPr lang="ru-RU" sz="1800" b="1" dirty="0"/>
            <a:t>Профессионально-общественное обсуждение и экспертиза проекта ФГОС СПО</a:t>
          </a:r>
        </a:p>
      </dgm:t>
    </dgm:pt>
    <dgm:pt modelId="{9A142AE4-227E-4588-940F-ECAB587FA4EE}" type="parTrans" cxnId="{D86CA9B6-0A47-487F-BF08-93F00599EDC8}">
      <dgm:prSet/>
      <dgm:spPr/>
      <dgm:t>
        <a:bodyPr/>
        <a:lstStyle/>
        <a:p>
          <a:endParaRPr lang="ru-RU"/>
        </a:p>
      </dgm:t>
    </dgm:pt>
    <dgm:pt modelId="{29A90EC5-BE8B-4494-930F-62A7AFA74204}" type="sibTrans" cxnId="{D86CA9B6-0A47-487F-BF08-93F00599EDC8}">
      <dgm:prSet/>
      <dgm:spPr/>
      <dgm:t>
        <a:bodyPr/>
        <a:lstStyle/>
        <a:p>
          <a:endParaRPr lang="ru-RU"/>
        </a:p>
      </dgm:t>
    </dgm:pt>
    <dgm:pt modelId="{1B2E574E-B92C-4259-972B-05F4A6D02C19}">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600" b="1" dirty="0"/>
            <a:t>Составление спецификации ПК с учетом ПС для формирования программ дисциплин, </a:t>
          </a:r>
          <a:r>
            <a:rPr lang="ru-RU" sz="1600" b="1" dirty="0" err="1"/>
            <a:t>профмодулей</a:t>
          </a:r>
          <a:r>
            <a:rPr lang="ru-RU" sz="1600" b="1" dirty="0"/>
            <a:t>, требований к условиям реализации</a:t>
          </a:r>
        </a:p>
      </dgm:t>
    </dgm:pt>
    <dgm:pt modelId="{6EF7CF8E-AC52-4008-932D-6C17EC76E495}" type="parTrans" cxnId="{FC4DD014-ED8B-4DD3-982F-1ED679FAE2AD}">
      <dgm:prSet/>
      <dgm:spPr/>
      <dgm:t>
        <a:bodyPr/>
        <a:lstStyle/>
        <a:p>
          <a:endParaRPr lang="ru-RU"/>
        </a:p>
      </dgm:t>
    </dgm:pt>
    <dgm:pt modelId="{48921BCF-06FE-4027-AD9F-D46C7C9E9403}" type="sibTrans" cxnId="{FC4DD014-ED8B-4DD3-982F-1ED679FAE2AD}">
      <dgm:prSet/>
      <dgm:spPr/>
      <dgm:t>
        <a:bodyPr/>
        <a:lstStyle/>
        <a:p>
          <a:endParaRPr lang="ru-RU"/>
        </a:p>
      </dgm:t>
    </dgm:pt>
    <dgm:pt modelId="{0FB5156F-9676-4833-80B4-ACDDA21EF6FC}">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1800" b="1" dirty="0"/>
            <a:t>Профессионально-общественное обсуждение и экспертиза проекта </a:t>
          </a:r>
        </a:p>
      </dgm:t>
    </dgm:pt>
    <dgm:pt modelId="{953BCB87-5607-4200-8FC6-B2B8AA0ED96A}" type="parTrans" cxnId="{074DAD90-2E43-488E-8469-C15CF765196D}">
      <dgm:prSet/>
      <dgm:spPr/>
      <dgm:t>
        <a:bodyPr/>
        <a:lstStyle/>
        <a:p>
          <a:endParaRPr lang="ru-RU"/>
        </a:p>
      </dgm:t>
    </dgm:pt>
    <dgm:pt modelId="{BED422ED-E49E-4F80-BC51-63A38180EBD6}" type="sibTrans" cxnId="{074DAD90-2E43-488E-8469-C15CF765196D}">
      <dgm:prSet/>
      <dgm:spPr/>
      <dgm:t>
        <a:bodyPr/>
        <a:lstStyle/>
        <a:p>
          <a:endParaRPr lang="ru-RU"/>
        </a:p>
      </dgm:t>
    </dgm:pt>
    <dgm:pt modelId="{A7431DCE-FBB5-4B72-BC8F-F85A15B647B3}" type="pres">
      <dgm:prSet presAssocID="{29FC6CC5-5958-4612-A23D-D03EAE48A01A}" presName="Name0" presStyleCnt="0">
        <dgm:presLayoutVars>
          <dgm:dir/>
          <dgm:animLvl val="lvl"/>
          <dgm:resizeHandles val="exact"/>
        </dgm:presLayoutVars>
      </dgm:prSet>
      <dgm:spPr/>
    </dgm:pt>
    <dgm:pt modelId="{3ACBAB23-EDB4-42B9-A71E-89AE63E3673E}" type="pres">
      <dgm:prSet presAssocID="{ACE969A0-0217-46D9-9577-F1023180B28F}" presName="vertFlow" presStyleCnt="0"/>
      <dgm:spPr/>
    </dgm:pt>
    <dgm:pt modelId="{35FD4842-203A-40C6-A9CF-1CDA2CD561EC}" type="pres">
      <dgm:prSet presAssocID="{ACE969A0-0217-46D9-9577-F1023180B28F}" presName="header" presStyleLbl="node1" presStyleIdx="0" presStyleCnt="2" custScaleX="117883" custLinFactNeighborX="-2450" custLinFactNeighborY="-1237"/>
      <dgm:spPr/>
    </dgm:pt>
    <dgm:pt modelId="{FC5CDD7E-536C-4894-BE46-9893986E8076}" type="pres">
      <dgm:prSet presAssocID="{D068AB8B-8341-4C05-AF53-AFE17AB57C55}" presName="parTrans" presStyleLbl="sibTrans2D1" presStyleIdx="0" presStyleCnt="8"/>
      <dgm:spPr/>
    </dgm:pt>
    <dgm:pt modelId="{693280F6-B202-4192-8003-39E9FDFB7670}" type="pres">
      <dgm:prSet presAssocID="{F0C7F332-B883-4558-9248-9714154E494B}" presName="child" presStyleLbl="alignAccFollowNode1" presStyleIdx="0" presStyleCnt="8" custScaleX="125551" custLinFactNeighborX="2051" custLinFactNeighborY="-10836">
        <dgm:presLayoutVars>
          <dgm:chMax val="0"/>
          <dgm:bulletEnabled val="1"/>
        </dgm:presLayoutVars>
      </dgm:prSet>
      <dgm:spPr/>
    </dgm:pt>
    <dgm:pt modelId="{D2212DD9-5AE1-49B5-A8F2-BCBB64A3FCA2}" type="pres">
      <dgm:prSet presAssocID="{4C3D7691-F72A-4F90-ADBD-D0E2F0F16686}" presName="sibTrans" presStyleLbl="sibTrans2D1" presStyleIdx="1" presStyleCnt="8"/>
      <dgm:spPr/>
    </dgm:pt>
    <dgm:pt modelId="{9642C0F7-1AEF-4CEC-90E1-2C7B53E7EA67}" type="pres">
      <dgm:prSet presAssocID="{A76AD40F-04E0-44CA-B902-FC53AC021DC2}" presName="child" presStyleLbl="alignAccFollowNode1" presStyleIdx="1" presStyleCnt="8" custScaleX="120213" custScaleY="166561" custLinFactNeighborX="-618" custLinFactNeighborY="8520">
        <dgm:presLayoutVars>
          <dgm:chMax val="0"/>
          <dgm:bulletEnabled val="1"/>
        </dgm:presLayoutVars>
      </dgm:prSet>
      <dgm:spPr/>
    </dgm:pt>
    <dgm:pt modelId="{878D9A77-75EB-47E3-B996-D07DF6ACAC7E}" type="pres">
      <dgm:prSet presAssocID="{56E626B5-8E59-4BCB-B309-949413348BEB}" presName="sibTrans" presStyleLbl="sibTrans2D1" presStyleIdx="2" presStyleCnt="8"/>
      <dgm:spPr/>
    </dgm:pt>
    <dgm:pt modelId="{5500930B-237E-45E5-BA84-7897CA5277B7}" type="pres">
      <dgm:prSet presAssocID="{2C75FD71-1573-4C40-B701-C70FB8FE6A2C}" presName="child" presStyleLbl="alignAccFollowNode1" presStyleIdx="2" presStyleCnt="8" custScaleX="122895" custLinFactNeighborX="723" custLinFactNeighborY="22766">
        <dgm:presLayoutVars>
          <dgm:chMax val="0"/>
          <dgm:bulletEnabled val="1"/>
        </dgm:presLayoutVars>
      </dgm:prSet>
      <dgm:spPr/>
    </dgm:pt>
    <dgm:pt modelId="{55D74D82-790F-4806-8D9C-14EFE9D93DEE}" type="pres">
      <dgm:prSet presAssocID="{7A74790A-EE2D-4A0E-AF5C-FB2CA22877C4}" presName="sibTrans" presStyleLbl="sibTrans2D1" presStyleIdx="3" presStyleCnt="8" custScaleX="93473" custScaleY="120617"/>
      <dgm:spPr/>
    </dgm:pt>
    <dgm:pt modelId="{6C730B94-449E-4247-A962-479B278C2112}" type="pres">
      <dgm:prSet presAssocID="{88AFC1C8-FDF5-4B74-A905-28A308AD3192}" presName="child" presStyleLbl="alignAccFollowNode1" presStyleIdx="3" presStyleCnt="8" custScaleX="120033" custScaleY="119932" custLinFactNeighborX="1342" custLinFactNeighborY="58362">
        <dgm:presLayoutVars>
          <dgm:chMax val="0"/>
          <dgm:bulletEnabled val="1"/>
        </dgm:presLayoutVars>
      </dgm:prSet>
      <dgm:spPr/>
    </dgm:pt>
    <dgm:pt modelId="{70F8EFC0-D453-4CD1-BD93-7A9564C27E90}" type="pres">
      <dgm:prSet presAssocID="{ACE969A0-0217-46D9-9577-F1023180B28F}" presName="hSp" presStyleCnt="0"/>
      <dgm:spPr/>
    </dgm:pt>
    <dgm:pt modelId="{B49D408B-CDBC-46BE-9FDF-5E4B8854EA91}" type="pres">
      <dgm:prSet presAssocID="{36B370EC-CBBF-4F83-93F1-6425AF1A0890}" presName="vertFlow" presStyleCnt="0"/>
      <dgm:spPr/>
    </dgm:pt>
    <dgm:pt modelId="{39F96B8A-EBEC-4A52-A474-37ABFF3013BF}" type="pres">
      <dgm:prSet presAssocID="{36B370EC-CBBF-4F83-93F1-6425AF1A0890}" presName="header" presStyleLbl="node1" presStyleIdx="1" presStyleCnt="2" custScaleX="142866" custLinFactNeighborX="6346" custLinFactNeighborY="-344"/>
      <dgm:spPr/>
    </dgm:pt>
    <dgm:pt modelId="{F5925B0B-7310-4309-8B15-10E90C4F8F46}" type="pres">
      <dgm:prSet presAssocID="{F6F2692E-8722-4703-930E-C82FF949AE22}" presName="parTrans" presStyleLbl="sibTrans2D1" presStyleIdx="4" presStyleCnt="8"/>
      <dgm:spPr/>
    </dgm:pt>
    <dgm:pt modelId="{2C33CC1E-616E-46CB-9A57-EF8183EAD9EB}" type="pres">
      <dgm:prSet presAssocID="{FD493453-7129-427D-9188-E67E0C86EE9D}" presName="child" presStyleLbl="alignAccFollowNode1" presStyleIdx="4" presStyleCnt="8" custScaleX="137634" custLinFactNeighborX="6346" custLinFactNeighborY="-15895">
        <dgm:presLayoutVars>
          <dgm:chMax val="0"/>
          <dgm:bulletEnabled val="1"/>
        </dgm:presLayoutVars>
      </dgm:prSet>
      <dgm:spPr/>
    </dgm:pt>
    <dgm:pt modelId="{8C60AA85-BB0D-4364-97D0-EE31E1B239BD}" type="pres">
      <dgm:prSet presAssocID="{FC06DCC9-F7EF-4B6B-A188-BC8EF17C209D}" presName="sibTrans" presStyleLbl="sibTrans2D1" presStyleIdx="5" presStyleCnt="8"/>
      <dgm:spPr/>
    </dgm:pt>
    <dgm:pt modelId="{C6C4C55A-09F2-4BF6-AA99-4C4182D876C5}" type="pres">
      <dgm:prSet presAssocID="{27A37E4C-4CF8-4925-8E22-79EF972AFD00}" presName="child" presStyleLbl="alignAccFollowNode1" presStyleIdx="5" presStyleCnt="8" custScaleX="137909" custScaleY="145506" custLinFactNeighborX="7696" custLinFactNeighborY="-30276">
        <dgm:presLayoutVars>
          <dgm:chMax val="0"/>
          <dgm:bulletEnabled val="1"/>
        </dgm:presLayoutVars>
      </dgm:prSet>
      <dgm:spPr/>
    </dgm:pt>
    <dgm:pt modelId="{0B7A5D85-B38B-4C2A-8CC3-4B82C46E7484}" type="pres">
      <dgm:prSet presAssocID="{CA1D1F03-9D19-41E0-B95E-F088FF27AC64}" presName="sibTrans" presStyleLbl="sibTrans2D1" presStyleIdx="6" presStyleCnt="8"/>
      <dgm:spPr/>
    </dgm:pt>
    <dgm:pt modelId="{319D92CA-72B5-4DCD-A817-C7528484CFFA}" type="pres">
      <dgm:prSet presAssocID="{1B2E574E-B92C-4259-972B-05F4A6D02C19}" presName="child" presStyleLbl="alignAccFollowNode1" presStyleIdx="6" presStyleCnt="8" custScaleX="138373" custScaleY="177959" custLinFactNeighborX="6087" custLinFactNeighborY="-67430">
        <dgm:presLayoutVars>
          <dgm:chMax val="0"/>
          <dgm:bulletEnabled val="1"/>
        </dgm:presLayoutVars>
      </dgm:prSet>
      <dgm:spPr/>
    </dgm:pt>
    <dgm:pt modelId="{B6831044-2B0D-4623-8F68-DD1D5038DAA6}" type="pres">
      <dgm:prSet presAssocID="{48921BCF-06FE-4027-AD9F-D46C7C9E9403}" presName="sibTrans" presStyleLbl="sibTrans2D1" presStyleIdx="7" presStyleCnt="8"/>
      <dgm:spPr/>
    </dgm:pt>
    <dgm:pt modelId="{70453816-B653-4B28-BE0C-8385FB742F02}" type="pres">
      <dgm:prSet presAssocID="{0FB5156F-9676-4833-80B4-ACDDA21EF6FC}" presName="child" presStyleLbl="alignAccFollowNode1" presStyleIdx="7" presStyleCnt="8" custScaleX="141181" custScaleY="86569" custLinFactNeighborX="6931" custLinFactNeighborY="-70343">
        <dgm:presLayoutVars>
          <dgm:chMax val="0"/>
          <dgm:bulletEnabled val="1"/>
        </dgm:presLayoutVars>
      </dgm:prSet>
      <dgm:spPr/>
    </dgm:pt>
  </dgm:ptLst>
  <dgm:cxnLst>
    <dgm:cxn modelId="{FC4DD014-ED8B-4DD3-982F-1ED679FAE2AD}" srcId="{36B370EC-CBBF-4F83-93F1-6425AF1A0890}" destId="{1B2E574E-B92C-4259-972B-05F4A6D02C19}" srcOrd="2" destOrd="0" parTransId="{6EF7CF8E-AC52-4008-932D-6C17EC76E495}" sibTransId="{48921BCF-06FE-4027-AD9F-D46C7C9E9403}"/>
    <dgm:cxn modelId="{FB59342D-5C8B-4E1A-9162-D2DD70601054}" srcId="{29FC6CC5-5958-4612-A23D-D03EAE48A01A}" destId="{ACE969A0-0217-46D9-9577-F1023180B28F}" srcOrd="0" destOrd="0" parTransId="{FB5FDCAB-40C5-4E2C-AAC5-32E9008261A1}" sibTransId="{61C0C35E-3AF2-499B-BD39-7AFD7E447C2E}"/>
    <dgm:cxn modelId="{EF2D602D-0DF7-4358-8AB5-5834713682E1}" type="presOf" srcId="{FC06DCC9-F7EF-4B6B-A188-BC8EF17C209D}" destId="{8C60AA85-BB0D-4364-97D0-EE31E1B239BD}" srcOrd="0" destOrd="0" presId="urn:microsoft.com/office/officeart/2005/8/layout/lProcess1"/>
    <dgm:cxn modelId="{7BDF4F37-972C-425E-9259-8FA80301D8A0}" srcId="{29FC6CC5-5958-4612-A23D-D03EAE48A01A}" destId="{36B370EC-CBBF-4F83-93F1-6425AF1A0890}" srcOrd="1" destOrd="0" parTransId="{70728BE4-69B0-41DF-83EE-1B75C40482E9}" sibTransId="{F8D8F095-070F-4FA9-9F3E-67C01E6F7E58}"/>
    <dgm:cxn modelId="{33528637-984A-4CED-BACF-7D610A909313}" srcId="{36B370EC-CBBF-4F83-93F1-6425AF1A0890}" destId="{27A37E4C-4CF8-4925-8E22-79EF972AFD00}" srcOrd="1" destOrd="0" parTransId="{296E7A8E-DDA8-4979-9B9F-BE911A95ABCC}" sibTransId="{CA1D1F03-9D19-41E0-B95E-F088FF27AC64}"/>
    <dgm:cxn modelId="{415CE33D-C8DD-4FFE-BE51-08E0C5FA501B}" type="presOf" srcId="{ACE969A0-0217-46D9-9577-F1023180B28F}" destId="{35FD4842-203A-40C6-A9CF-1CDA2CD561EC}" srcOrd="0" destOrd="0" presId="urn:microsoft.com/office/officeart/2005/8/layout/lProcess1"/>
    <dgm:cxn modelId="{356AA63E-53AA-44A0-B2AE-0DB77D0B7A8F}" type="presOf" srcId="{88AFC1C8-FDF5-4B74-A905-28A308AD3192}" destId="{6C730B94-449E-4247-A962-479B278C2112}" srcOrd="0" destOrd="0" presId="urn:microsoft.com/office/officeart/2005/8/layout/lProcess1"/>
    <dgm:cxn modelId="{119A5560-C454-4DEA-9289-A30FE4C59955}" srcId="{ACE969A0-0217-46D9-9577-F1023180B28F}" destId="{F0C7F332-B883-4558-9248-9714154E494B}" srcOrd="0" destOrd="0" parTransId="{D068AB8B-8341-4C05-AF53-AFE17AB57C55}" sibTransId="{4C3D7691-F72A-4F90-ADBD-D0E2F0F16686}"/>
    <dgm:cxn modelId="{E8E74647-0923-4D49-9440-554EC10DCF94}" type="presOf" srcId="{D068AB8B-8341-4C05-AF53-AFE17AB57C55}" destId="{FC5CDD7E-536C-4894-BE46-9893986E8076}" srcOrd="0" destOrd="0" presId="urn:microsoft.com/office/officeart/2005/8/layout/lProcess1"/>
    <dgm:cxn modelId="{436FEA48-491A-4748-88DD-F79476FE5DF5}" srcId="{ACE969A0-0217-46D9-9577-F1023180B28F}" destId="{2C75FD71-1573-4C40-B701-C70FB8FE6A2C}" srcOrd="2" destOrd="0" parTransId="{8C19BF1D-776A-4C3C-AFC0-B42E4575EF13}" sibTransId="{7A74790A-EE2D-4A0E-AF5C-FB2CA22877C4}"/>
    <dgm:cxn modelId="{8157714C-F46A-4143-9DB9-80421C4120A6}" type="presOf" srcId="{48921BCF-06FE-4027-AD9F-D46C7C9E9403}" destId="{B6831044-2B0D-4623-8F68-DD1D5038DAA6}" srcOrd="0" destOrd="0" presId="urn:microsoft.com/office/officeart/2005/8/layout/lProcess1"/>
    <dgm:cxn modelId="{F713D84D-C6A1-4E60-B74B-9920A235B057}" type="presOf" srcId="{FD493453-7129-427D-9188-E67E0C86EE9D}" destId="{2C33CC1E-616E-46CB-9A57-EF8183EAD9EB}" srcOrd="0" destOrd="0" presId="urn:microsoft.com/office/officeart/2005/8/layout/lProcess1"/>
    <dgm:cxn modelId="{D205626E-712F-4E12-BDF8-04E7A749B742}" type="presOf" srcId="{F0C7F332-B883-4558-9248-9714154E494B}" destId="{693280F6-B202-4192-8003-39E9FDFB7670}" srcOrd="0" destOrd="0" presId="urn:microsoft.com/office/officeart/2005/8/layout/lProcess1"/>
    <dgm:cxn modelId="{2AF03B75-C9F4-4188-B925-A6AE7E8EE39E}" srcId="{36B370EC-CBBF-4F83-93F1-6425AF1A0890}" destId="{FD493453-7129-427D-9188-E67E0C86EE9D}" srcOrd="0" destOrd="0" parTransId="{F6F2692E-8722-4703-930E-C82FF949AE22}" sibTransId="{FC06DCC9-F7EF-4B6B-A188-BC8EF17C209D}"/>
    <dgm:cxn modelId="{FED7A576-87D3-446C-A0F7-339E0BF2551B}" type="presOf" srcId="{1B2E574E-B92C-4259-972B-05F4A6D02C19}" destId="{319D92CA-72B5-4DCD-A817-C7528484CFFA}" srcOrd="0" destOrd="0" presId="urn:microsoft.com/office/officeart/2005/8/layout/lProcess1"/>
    <dgm:cxn modelId="{FD0AF184-E933-4768-A579-60DDABF12529}" type="presOf" srcId="{7A74790A-EE2D-4A0E-AF5C-FB2CA22877C4}" destId="{55D74D82-790F-4806-8D9C-14EFE9D93DEE}" srcOrd="0" destOrd="0" presId="urn:microsoft.com/office/officeart/2005/8/layout/lProcess1"/>
    <dgm:cxn modelId="{074DAD90-2E43-488E-8469-C15CF765196D}" srcId="{36B370EC-CBBF-4F83-93F1-6425AF1A0890}" destId="{0FB5156F-9676-4833-80B4-ACDDA21EF6FC}" srcOrd="3" destOrd="0" parTransId="{953BCB87-5607-4200-8FC6-B2B8AA0ED96A}" sibTransId="{BED422ED-E49E-4F80-BC51-63A38180EBD6}"/>
    <dgm:cxn modelId="{6DA01991-5AA1-4D0A-8F8F-E65AE56C393B}" type="presOf" srcId="{36B370EC-CBBF-4F83-93F1-6425AF1A0890}" destId="{39F96B8A-EBEC-4A52-A474-37ABFF3013BF}" srcOrd="0" destOrd="0" presId="urn:microsoft.com/office/officeart/2005/8/layout/lProcess1"/>
    <dgm:cxn modelId="{05E63E93-D20B-4C09-AEE8-8AEAEEC8D34C}" type="presOf" srcId="{56E626B5-8E59-4BCB-B309-949413348BEB}" destId="{878D9A77-75EB-47E3-B996-D07DF6ACAC7E}" srcOrd="0" destOrd="0" presId="urn:microsoft.com/office/officeart/2005/8/layout/lProcess1"/>
    <dgm:cxn modelId="{731891A0-18E0-47FE-9E72-C80FDE5F7D8F}" srcId="{ACE969A0-0217-46D9-9577-F1023180B28F}" destId="{A76AD40F-04E0-44CA-B902-FC53AC021DC2}" srcOrd="1" destOrd="0" parTransId="{02B7004A-9CF8-4BB8-8E4B-417DC4FEADAF}" sibTransId="{56E626B5-8E59-4BCB-B309-949413348BEB}"/>
    <dgm:cxn modelId="{D86CA9B6-0A47-487F-BF08-93F00599EDC8}" srcId="{ACE969A0-0217-46D9-9577-F1023180B28F}" destId="{88AFC1C8-FDF5-4B74-A905-28A308AD3192}" srcOrd="3" destOrd="0" parTransId="{9A142AE4-227E-4588-940F-ECAB587FA4EE}" sibTransId="{29A90EC5-BE8B-4494-930F-62A7AFA74204}"/>
    <dgm:cxn modelId="{BDC073BB-A948-44CF-839F-C2AD55F7E251}" type="presOf" srcId="{0FB5156F-9676-4833-80B4-ACDDA21EF6FC}" destId="{70453816-B653-4B28-BE0C-8385FB742F02}" srcOrd="0" destOrd="0" presId="urn:microsoft.com/office/officeart/2005/8/layout/lProcess1"/>
    <dgm:cxn modelId="{458B69C1-E025-4CAA-887F-39F0610AC802}" type="presOf" srcId="{F6F2692E-8722-4703-930E-C82FF949AE22}" destId="{F5925B0B-7310-4309-8B15-10E90C4F8F46}" srcOrd="0" destOrd="0" presId="urn:microsoft.com/office/officeart/2005/8/layout/lProcess1"/>
    <dgm:cxn modelId="{1E7F05D4-0E7A-4E20-9CA7-5C9BA65E62A5}" type="presOf" srcId="{2C75FD71-1573-4C40-B701-C70FB8FE6A2C}" destId="{5500930B-237E-45E5-BA84-7897CA5277B7}" srcOrd="0" destOrd="0" presId="urn:microsoft.com/office/officeart/2005/8/layout/lProcess1"/>
    <dgm:cxn modelId="{5038BED6-656D-474A-BF43-C9897FA497EE}" type="presOf" srcId="{CA1D1F03-9D19-41E0-B95E-F088FF27AC64}" destId="{0B7A5D85-B38B-4C2A-8CC3-4B82C46E7484}" srcOrd="0" destOrd="0" presId="urn:microsoft.com/office/officeart/2005/8/layout/lProcess1"/>
    <dgm:cxn modelId="{F8AECAD6-E65E-4C59-BEA3-E5B448C8C7A0}" type="presOf" srcId="{27A37E4C-4CF8-4925-8E22-79EF972AFD00}" destId="{C6C4C55A-09F2-4BF6-AA99-4C4182D876C5}" srcOrd="0" destOrd="0" presId="urn:microsoft.com/office/officeart/2005/8/layout/lProcess1"/>
    <dgm:cxn modelId="{718739E7-8F77-424E-924A-4E4C99FD57FF}" type="presOf" srcId="{4C3D7691-F72A-4F90-ADBD-D0E2F0F16686}" destId="{D2212DD9-5AE1-49B5-A8F2-BCBB64A3FCA2}" srcOrd="0" destOrd="0" presId="urn:microsoft.com/office/officeart/2005/8/layout/lProcess1"/>
    <dgm:cxn modelId="{F52DA6FC-42EF-409C-84E4-F8375C143FFD}" type="presOf" srcId="{29FC6CC5-5958-4612-A23D-D03EAE48A01A}" destId="{A7431DCE-FBB5-4B72-BC8F-F85A15B647B3}" srcOrd="0" destOrd="0" presId="urn:microsoft.com/office/officeart/2005/8/layout/lProcess1"/>
    <dgm:cxn modelId="{EDD027FE-93D8-4F0F-979D-4C543FAFCE2D}" type="presOf" srcId="{A76AD40F-04E0-44CA-B902-FC53AC021DC2}" destId="{9642C0F7-1AEF-4CEC-90E1-2C7B53E7EA67}" srcOrd="0" destOrd="0" presId="urn:microsoft.com/office/officeart/2005/8/layout/lProcess1"/>
    <dgm:cxn modelId="{04751F8E-995D-4F85-B782-554471F0A6CC}" type="presParOf" srcId="{A7431DCE-FBB5-4B72-BC8F-F85A15B647B3}" destId="{3ACBAB23-EDB4-42B9-A71E-89AE63E3673E}" srcOrd="0" destOrd="0" presId="urn:microsoft.com/office/officeart/2005/8/layout/lProcess1"/>
    <dgm:cxn modelId="{2868F822-6E9B-4E96-99DB-EA14B48DA65B}" type="presParOf" srcId="{3ACBAB23-EDB4-42B9-A71E-89AE63E3673E}" destId="{35FD4842-203A-40C6-A9CF-1CDA2CD561EC}" srcOrd="0" destOrd="0" presId="urn:microsoft.com/office/officeart/2005/8/layout/lProcess1"/>
    <dgm:cxn modelId="{2EF9C885-B2FA-487A-AC2D-512C090C15B2}" type="presParOf" srcId="{3ACBAB23-EDB4-42B9-A71E-89AE63E3673E}" destId="{FC5CDD7E-536C-4894-BE46-9893986E8076}" srcOrd="1" destOrd="0" presId="urn:microsoft.com/office/officeart/2005/8/layout/lProcess1"/>
    <dgm:cxn modelId="{ACA46502-6D5F-4CAD-ADE3-DED674DCD178}" type="presParOf" srcId="{3ACBAB23-EDB4-42B9-A71E-89AE63E3673E}" destId="{693280F6-B202-4192-8003-39E9FDFB7670}" srcOrd="2" destOrd="0" presId="urn:microsoft.com/office/officeart/2005/8/layout/lProcess1"/>
    <dgm:cxn modelId="{73CCA219-B293-4BEC-B21B-AB2C024CD3CF}" type="presParOf" srcId="{3ACBAB23-EDB4-42B9-A71E-89AE63E3673E}" destId="{D2212DD9-5AE1-49B5-A8F2-BCBB64A3FCA2}" srcOrd="3" destOrd="0" presId="urn:microsoft.com/office/officeart/2005/8/layout/lProcess1"/>
    <dgm:cxn modelId="{C6326483-CAFE-4581-992E-1BF6F44014A3}" type="presParOf" srcId="{3ACBAB23-EDB4-42B9-A71E-89AE63E3673E}" destId="{9642C0F7-1AEF-4CEC-90E1-2C7B53E7EA67}" srcOrd="4" destOrd="0" presId="urn:microsoft.com/office/officeart/2005/8/layout/lProcess1"/>
    <dgm:cxn modelId="{CA9728E9-EA0B-4831-AED7-F5ED6AE94F08}" type="presParOf" srcId="{3ACBAB23-EDB4-42B9-A71E-89AE63E3673E}" destId="{878D9A77-75EB-47E3-B996-D07DF6ACAC7E}" srcOrd="5" destOrd="0" presId="urn:microsoft.com/office/officeart/2005/8/layout/lProcess1"/>
    <dgm:cxn modelId="{3E082CD1-C0DB-4439-AF54-7FB483BF7B6D}" type="presParOf" srcId="{3ACBAB23-EDB4-42B9-A71E-89AE63E3673E}" destId="{5500930B-237E-45E5-BA84-7897CA5277B7}" srcOrd="6" destOrd="0" presId="urn:microsoft.com/office/officeart/2005/8/layout/lProcess1"/>
    <dgm:cxn modelId="{BF5923E7-9589-4BD1-8A2D-A09A70DF4630}" type="presParOf" srcId="{3ACBAB23-EDB4-42B9-A71E-89AE63E3673E}" destId="{55D74D82-790F-4806-8D9C-14EFE9D93DEE}" srcOrd="7" destOrd="0" presId="urn:microsoft.com/office/officeart/2005/8/layout/lProcess1"/>
    <dgm:cxn modelId="{AC874BBE-071E-49A9-9D63-181970133333}" type="presParOf" srcId="{3ACBAB23-EDB4-42B9-A71E-89AE63E3673E}" destId="{6C730B94-449E-4247-A962-479B278C2112}" srcOrd="8" destOrd="0" presId="urn:microsoft.com/office/officeart/2005/8/layout/lProcess1"/>
    <dgm:cxn modelId="{1E0B1FBC-1469-43D4-9EFE-97891AE6B96B}" type="presParOf" srcId="{A7431DCE-FBB5-4B72-BC8F-F85A15B647B3}" destId="{70F8EFC0-D453-4CD1-BD93-7A9564C27E90}" srcOrd="1" destOrd="0" presId="urn:microsoft.com/office/officeart/2005/8/layout/lProcess1"/>
    <dgm:cxn modelId="{9DAA1B66-AAD3-4D40-8FFC-F131F18DF141}" type="presParOf" srcId="{A7431DCE-FBB5-4B72-BC8F-F85A15B647B3}" destId="{B49D408B-CDBC-46BE-9FDF-5E4B8854EA91}" srcOrd="2" destOrd="0" presId="urn:microsoft.com/office/officeart/2005/8/layout/lProcess1"/>
    <dgm:cxn modelId="{1DA39FDF-C558-46F9-9A7E-D5629169DED3}" type="presParOf" srcId="{B49D408B-CDBC-46BE-9FDF-5E4B8854EA91}" destId="{39F96B8A-EBEC-4A52-A474-37ABFF3013BF}" srcOrd="0" destOrd="0" presId="urn:microsoft.com/office/officeart/2005/8/layout/lProcess1"/>
    <dgm:cxn modelId="{F9A123CE-266C-4C21-9511-4E5202773BC2}" type="presParOf" srcId="{B49D408B-CDBC-46BE-9FDF-5E4B8854EA91}" destId="{F5925B0B-7310-4309-8B15-10E90C4F8F46}" srcOrd="1" destOrd="0" presId="urn:microsoft.com/office/officeart/2005/8/layout/lProcess1"/>
    <dgm:cxn modelId="{44B197E8-F93E-4856-870C-98A091239759}" type="presParOf" srcId="{B49D408B-CDBC-46BE-9FDF-5E4B8854EA91}" destId="{2C33CC1E-616E-46CB-9A57-EF8183EAD9EB}" srcOrd="2" destOrd="0" presId="urn:microsoft.com/office/officeart/2005/8/layout/lProcess1"/>
    <dgm:cxn modelId="{B63D598C-A1BA-482C-B2B3-9ED4CD975A10}" type="presParOf" srcId="{B49D408B-CDBC-46BE-9FDF-5E4B8854EA91}" destId="{8C60AA85-BB0D-4364-97D0-EE31E1B239BD}" srcOrd="3" destOrd="0" presId="urn:microsoft.com/office/officeart/2005/8/layout/lProcess1"/>
    <dgm:cxn modelId="{3236229D-3F69-4096-BEE0-F46C4C4C7BE5}" type="presParOf" srcId="{B49D408B-CDBC-46BE-9FDF-5E4B8854EA91}" destId="{C6C4C55A-09F2-4BF6-AA99-4C4182D876C5}" srcOrd="4" destOrd="0" presId="urn:microsoft.com/office/officeart/2005/8/layout/lProcess1"/>
    <dgm:cxn modelId="{09A69355-D670-4985-ABDF-AE773EDB15ED}" type="presParOf" srcId="{B49D408B-CDBC-46BE-9FDF-5E4B8854EA91}" destId="{0B7A5D85-B38B-4C2A-8CC3-4B82C46E7484}" srcOrd="5" destOrd="0" presId="urn:microsoft.com/office/officeart/2005/8/layout/lProcess1"/>
    <dgm:cxn modelId="{4B945CD5-F0BF-4D45-8807-1932E06A6B24}" type="presParOf" srcId="{B49D408B-CDBC-46BE-9FDF-5E4B8854EA91}" destId="{319D92CA-72B5-4DCD-A817-C7528484CFFA}" srcOrd="6" destOrd="0" presId="urn:microsoft.com/office/officeart/2005/8/layout/lProcess1"/>
    <dgm:cxn modelId="{D71EA944-6EFE-4818-A42C-E462F4E64806}" type="presParOf" srcId="{B49D408B-CDBC-46BE-9FDF-5E4B8854EA91}" destId="{B6831044-2B0D-4623-8F68-DD1D5038DAA6}" srcOrd="7" destOrd="0" presId="urn:microsoft.com/office/officeart/2005/8/layout/lProcess1"/>
    <dgm:cxn modelId="{5260BBA7-F8D4-40F8-A76E-F0B3F8BC564C}" type="presParOf" srcId="{B49D408B-CDBC-46BE-9FDF-5E4B8854EA91}" destId="{70453816-B653-4B28-BE0C-8385FB742F02}" srcOrd="8"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F12AF6F-23CD-446D-B0A9-D9E7769FBCE9}" type="doc">
      <dgm:prSet loTypeId="urn:microsoft.com/office/officeart/2005/8/layout/StepDownProcess" loCatId="process" qsTypeId="urn:microsoft.com/office/officeart/2005/8/quickstyle/3d1" qsCatId="3D" csTypeId="urn:microsoft.com/office/officeart/2005/8/colors/accent2_2" csCatId="accent2" phldr="1"/>
      <dgm:spPr/>
      <dgm:t>
        <a:bodyPr/>
        <a:lstStyle/>
        <a:p>
          <a:endParaRPr lang="ru-RU"/>
        </a:p>
      </dgm:t>
    </dgm:pt>
    <dgm:pt modelId="{45CC0017-5446-4ABC-BF4B-95EC12572541}">
      <dgm:prSet phldrT="[Текст]" custT="1"/>
      <dgm:spPr/>
      <dgm:t>
        <a:bodyPr/>
        <a:lstStyle/>
        <a:p>
          <a:r>
            <a:rPr lang="ru-RU" sz="2400" b="1" dirty="0">
              <a:effectLst>
                <a:outerShdw blurRad="38100" dist="38100" dir="2700000" algn="tl">
                  <a:srgbClr val="000000">
                    <a:alpha val="43137"/>
                  </a:srgbClr>
                </a:outerShdw>
              </a:effectLst>
            </a:rPr>
            <a:t>ФГОС СПО</a:t>
          </a:r>
        </a:p>
      </dgm:t>
    </dgm:pt>
    <dgm:pt modelId="{6398B6A6-FA90-4ACC-84AD-927E17F28F2A}" type="parTrans" cxnId="{D9EA0C82-B2AC-4E7A-BABA-612F0D3D6451}">
      <dgm:prSet/>
      <dgm:spPr/>
      <dgm:t>
        <a:bodyPr/>
        <a:lstStyle/>
        <a:p>
          <a:endParaRPr lang="ru-RU"/>
        </a:p>
      </dgm:t>
    </dgm:pt>
    <dgm:pt modelId="{BE03B147-EFF6-45AB-9812-8D630C270426}" type="sibTrans" cxnId="{D9EA0C82-B2AC-4E7A-BABA-612F0D3D6451}">
      <dgm:prSet/>
      <dgm:spPr/>
      <dgm:t>
        <a:bodyPr/>
        <a:lstStyle/>
        <a:p>
          <a:endParaRPr lang="ru-RU"/>
        </a:p>
      </dgm:t>
    </dgm:pt>
    <dgm:pt modelId="{CC2116A0-2CA0-40A1-9EAC-93C1A35EB2DA}">
      <dgm:prSet phldrT="[Текст]" custT="1"/>
      <dgm:spPr/>
      <dgm:t>
        <a:bodyPr/>
        <a:lstStyle/>
        <a:p>
          <a:r>
            <a:rPr lang="ru-RU" sz="2400" b="1" dirty="0">
              <a:effectLst>
                <a:outerShdw blurRad="38100" dist="38100" dir="2700000" algn="tl">
                  <a:srgbClr val="000000">
                    <a:alpha val="43137"/>
                  </a:srgbClr>
                </a:outerShdw>
              </a:effectLst>
            </a:rPr>
            <a:t>Примерные программы СПО</a:t>
          </a:r>
        </a:p>
      </dgm:t>
    </dgm:pt>
    <dgm:pt modelId="{8501EA2F-CEA0-4703-B410-FC7F753C3687}" type="parTrans" cxnId="{4B6D6CD8-6088-4FB1-8BFE-7D800F627F28}">
      <dgm:prSet/>
      <dgm:spPr/>
      <dgm:t>
        <a:bodyPr/>
        <a:lstStyle/>
        <a:p>
          <a:endParaRPr lang="ru-RU"/>
        </a:p>
      </dgm:t>
    </dgm:pt>
    <dgm:pt modelId="{07A1EABB-F0E5-4D13-821C-5B2D4F8D4751}" type="sibTrans" cxnId="{4B6D6CD8-6088-4FB1-8BFE-7D800F627F28}">
      <dgm:prSet/>
      <dgm:spPr/>
      <dgm:t>
        <a:bodyPr/>
        <a:lstStyle/>
        <a:p>
          <a:endParaRPr lang="ru-RU"/>
        </a:p>
      </dgm:t>
    </dgm:pt>
    <dgm:pt modelId="{13A4C1BA-0A65-470E-9561-5E9051F8C42A}">
      <dgm:prSet phldrT="[Текст]" phldr="1"/>
      <dgm:spPr/>
      <dgm:t>
        <a:bodyPr/>
        <a:lstStyle/>
        <a:p>
          <a:endParaRPr lang="ru-RU" dirty="0"/>
        </a:p>
      </dgm:t>
    </dgm:pt>
    <dgm:pt modelId="{F6841214-D59C-4381-92B8-95B786F7E582}" type="parTrans" cxnId="{FB0CB4E4-CB64-445E-B82E-CFAD8991BFDB}">
      <dgm:prSet/>
      <dgm:spPr/>
      <dgm:t>
        <a:bodyPr/>
        <a:lstStyle/>
        <a:p>
          <a:endParaRPr lang="ru-RU"/>
        </a:p>
      </dgm:t>
    </dgm:pt>
    <dgm:pt modelId="{EAC16EF4-0448-424A-AD94-D75C37FC7DA3}" type="sibTrans" cxnId="{FB0CB4E4-CB64-445E-B82E-CFAD8991BFDB}">
      <dgm:prSet/>
      <dgm:spPr/>
      <dgm:t>
        <a:bodyPr/>
        <a:lstStyle/>
        <a:p>
          <a:endParaRPr lang="ru-RU"/>
        </a:p>
      </dgm:t>
    </dgm:pt>
    <dgm:pt modelId="{7D288B49-01B9-4C9C-803B-7284614E38D3}">
      <dgm:prSet phldrT="[Текст]" custT="1">
        <dgm:style>
          <a:lnRef idx="0">
            <a:schemeClr val="accent5"/>
          </a:lnRef>
          <a:fillRef idx="3">
            <a:schemeClr val="accent5"/>
          </a:fillRef>
          <a:effectRef idx="3">
            <a:schemeClr val="accent5"/>
          </a:effectRef>
          <a:fontRef idx="minor">
            <a:schemeClr val="lt1"/>
          </a:fontRef>
        </dgm:style>
      </dgm:prSet>
      <dgm:spPr/>
      <dgm:t>
        <a:bodyPr/>
        <a:lstStyle/>
        <a:p>
          <a:r>
            <a:rPr lang="ru-RU" sz="2400" b="1" dirty="0">
              <a:effectLst>
                <a:outerShdw blurRad="38100" dist="38100" dir="2700000" algn="tl">
                  <a:srgbClr val="000000">
                    <a:alpha val="43137"/>
                  </a:srgbClr>
                </a:outerShdw>
              </a:effectLst>
            </a:rPr>
            <a:t>Экспертиза в СПК </a:t>
          </a:r>
        </a:p>
      </dgm:t>
    </dgm:pt>
    <dgm:pt modelId="{4E028696-87DC-4B97-89F8-CAE0702F997F}" type="parTrans" cxnId="{651A6470-BA51-438A-88F2-791220DACC69}">
      <dgm:prSet/>
      <dgm:spPr/>
      <dgm:t>
        <a:bodyPr/>
        <a:lstStyle/>
        <a:p>
          <a:endParaRPr lang="ru-RU"/>
        </a:p>
      </dgm:t>
    </dgm:pt>
    <dgm:pt modelId="{1DE0DA5A-60B5-41BB-944A-A2F1CF49030C}" type="sibTrans" cxnId="{651A6470-BA51-438A-88F2-791220DACC69}">
      <dgm:prSet/>
      <dgm:spPr/>
      <dgm:t>
        <a:bodyPr/>
        <a:lstStyle/>
        <a:p>
          <a:endParaRPr lang="ru-RU"/>
        </a:p>
      </dgm:t>
    </dgm:pt>
    <dgm:pt modelId="{B691C2BA-00CD-4C57-A288-241939E9D9D0}">
      <dgm:prSet phldrT="[Текст]" phldr="1"/>
      <dgm:spPr/>
      <dgm:t>
        <a:bodyPr/>
        <a:lstStyle/>
        <a:p>
          <a:endParaRPr lang="ru-RU"/>
        </a:p>
      </dgm:t>
    </dgm:pt>
    <dgm:pt modelId="{948FEBC4-205C-40CB-85C6-260F60ECBB72}" type="parTrans" cxnId="{E04C2C6D-C1BC-4F49-B0B2-2F2500183B8C}">
      <dgm:prSet/>
      <dgm:spPr/>
      <dgm:t>
        <a:bodyPr/>
        <a:lstStyle/>
        <a:p>
          <a:endParaRPr lang="ru-RU"/>
        </a:p>
      </dgm:t>
    </dgm:pt>
    <dgm:pt modelId="{9E362263-18EF-4D44-AA36-01729F20A133}" type="sibTrans" cxnId="{E04C2C6D-C1BC-4F49-B0B2-2F2500183B8C}">
      <dgm:prSet/>
      <dgm:spPr/>
      <dgm:t>
        <a:bodyPr/>
        <a:lstStyle/>
        <a:p>
          <a:endParaRPr lang="ru-RU"/>
        </a:p>
      </dgm:t>
    </dgm:pt>
    <dgm:pt modelId="{81B9ED30-01BB-4821-A4F8-AA1729F3DB62}" type="pres">
      <dgm:prSet presAssocID="{0F12AF6F-23CD-446D-B0A9-D9E7769FBCE9}" presName="rootnode" presStyleCnt="0">
        <dgm:presLayoutVars>
          <dgm:chMax/>
          <dgm:chPref/>
          <dgm:dir/>
          <dgm:animLvl val="lvl"/>
        </dgm:presLayoutVars>
      </dgm:prSet>
      <dgm:spPr/>
    </dgm:pt>
    <dgm:pt modelId="{8A1ECFF5-3066-4E72-BF99-E2F49A1532BC}" type="pres">
      <dgm:prSet presAssocID="{45CC0017-5446-4ABC-BF4B-95EC12572541}" presName="composite" presStyleCnt="0"/>
      <dgm:spPr/>
    </dgm:pt>
    <dgm:pt modelId="{F17F5366-6855-435B-980A-73A39763E9E8}" type="pres">
      <dgm:prSet presAssocID="{45CC0017-5446-4ABC-BF4B-95EC12572541}" presName="bentUpArrow1" presStyleLbl="alignImgPlace1" presStyleIdx="0" presStyleCnt="2"/>
      <dgm:spPr/>
    </dgm:pt>
    <dgm:pt modelId="{7D7D9EA1-56F7-4815-8E19-DC20A329E63A}" type="pres">
      <dgm:prSet presAssocID="{45CC0017-5446-4ABC-BF4B-95EC12572541}" presName="ParentText" presStyleLbl="node1" presStyleIdx="0" presStyleCnt="3">
        <dgm:presLayoutVars>
          <dgm:chMax val="1"/>
          <dgm:chPref val="1"/>
          <dgm:bulletEnabled val="1"/>
        </dgm:presLayoutVars>
      </dgm:prSet>
      <dgm:spPr/>
    </dgm:pt>
    <dgm:pt modelId="{3D93BED1-B678-49E6-BB59-BE89A1DBC581}" type="pres">
      <dgm:prSet presAssocID="{45CC0017-5446-4ABC-BF4B-95EC12572541}" presName="ChildText" presStyleLbl="revTx" presStyleIdx="0" presStyleCnt="3" custScaleX="180175" custLinFactX="100000" custLinFactNeighborX="114204" custLinFactNeighborY="522">
        <dgm:presLayoutVars>
          <dgm:chMax val="0"/>
          <dgm:chPref val="0"/>
          <dgm:bulletEnabled val="1"/>
        </dgm:presLayoutVars>
      </dgm:prSet>
      <dgm:spPr/>
    </dgm:pt>
    <dgm:pt modelId="{0107D0A9-B170-4D2F-96C5-6B0FFED35FC9}" type="pres">
      <dgm:prSet presAssocID="{BE03B147-EFF6-45AB-9812-8D630C270426}" presName="sibTrans" presStyleCnt="0"/>
      <dgm:spPr/>
    </dgm:pt>
    <dgm:pt modelId="{F4FF4061-EF52-4268-A6D9-59838B68248A}" type="pres">
      <dgm:prSet presAssocID="{CC2116A0-2CA0-40A1-9EAC-93C1A35EB2DA}" presName="composite" presStyleCnt="0"/>
      <dgm:spPr/>
    </dgm:pt>
    <dgm:pt modelId="{EDCBBFCB-F6C0-4F42-918B-194E80719ADC}" type="pres">
      <dgm:prSet presAssocID="{CC2116A0-2CA0-40A1-9EAC-93C1A35EB2DA}" presName="bentUpArrow1" presStyleLbl="alignImgPlace1" presStyleIdx="1" presStyleCnt="2"/>
      <dgm:spPr/>
    </dgm:pt>
    <dgm:pt modelId="{5978A511-FEE1-42B3-9EE8-75C447E627BF}" type="pres">
      <dgm:prSet presAssocID="{CC2116A0-2CA0-40A1-9EAC-93C1A35EB2DA}" presName="ParentText" presStyleLbl="node1" presStyleIdx="1" presStyleCnt="3" custScaleX="117141" custLinFactNeighborX="-11923" custLinFactNeighborY="-5418">
        <dgm:presLayoutVars>
          <dgm:chMax val="1"/>
          <dgm:chPref val="1"/>
          <dgm:bulletEnabled val="1"/>
        </dgm:presLayoutVars>
      </dgm:prSet>
      <dgm:spPr/>
    </dgm:pt>
    <dgm:pt modelId="{B623BBFC-326A-4685-9377-189AE5384F64}" type="pres">
      <dgm:prSet presAssocID="{CC2116A0-2CA0-40A1-9EAC-93C1A35EB2DA}" presName="ChildText" presStyleLbl="revTx" presStyleIdx="1" presStyleCnt="3">
        <dgm:presLayoutVars>
          <dgm:chMax val="0"/>
          <dgm:chPref val="0"/>
          <dgm:bulletEnabled val="1"/>
        </dgm:presLayoutVars>
      </dgm:prSet>
      <dgm:spPr/>
    </dgm:pt>
    <dgm:pt modelId="{FB214CBD-443E-451D-A388-8434389DAFA2}" type="pres">
      <dgm:prSet presAssocID="{07A1EABB-F0E5-4D13-821C-5B2D4F8D4751}" presName="sibTrans" presStyleCnt="0"/>
      <dgm:spPr/>
    </dgm:pt>
    <dgm:pt modelId="{D1D6A442-BBE6-4AE5-B4E2-62BF01A10C06}" type="pres">
      <dgm:prSet presAssocID="{7D288B49-01B9-4C9C-803B-7284614E38D3}" presName="composite" presStyleCnt="0"/>
      <dgm:spPr/>
    </dgm:pt>
    <dgm:pt modelId="{F1CFADAA-590F-4435-B93A-C51B4FA30324}" type="pres">
      <dgm:prSet presAssocID="{7D288B49-01B9-4C9C-803B-7284614E38D3}" presName="ParentText" presStyleLbl="node1" presStyleIdx="2" presStyleCnt="3">
        <dgm:presLayoutVars>
          <dgm:chMax val="1"/>
          <dgm:chPref val="1"/>
          <dgm:bulletEnabled val="1"/>
        </dgm:presLayoutVars>
      </dgm:prSet>
      <dgm:spPr/>
    </dgm:pt>
    <dgm:pt modelId="{BA54F807-149C-4A8D-87B9-87AAD17EFA52}" type="pres">
      <dgm:prSet presAssocID="{7D288B49-01B9-4C9C-803B-7284614E38D3}" presName="FinalChildText" presStyleLbl="revTx" presStyleIdx="2" presStyleCnt="3">
        <dgm:presLayoutVars>
          <dgm:chMax val="0"/>
          <dgm:chPref val="0"/>
          <dgm:bulletEnabled val="1"/>
        </dgm:presLayoutVars>
      </dgm:prSet>
      <dgm:spPr/>
    </dgm:pt>
  </dgm:ptLst>
  <dgm:cxnLst>
    <dgm:cxn modelId="{7D21EC02-7BFB-4521-BC8D-7D6213F2B28A}" type="presOf" srcId="{B691C2BA-00CD-4C57-A288-241939E9D9D0}" destId="{BA54F807-149C-4A8D-87B9-87AAD17EFA52}" srcOrd="0" destOrd="0" presId="urn:microsoft.com/office/officeart/2005/8/layout/StepDownProcess"/>
    <dgm:cxn modelId="{5949841C-912C-43FE-9C0C-4B3B67F8159C}" type="presOf" srcId="{45CC0017-5446-4ABC-BF4B-95EC12572541}" destId="{7D7D9EA1-56F7-4815-8E19-DC20A329E63A}" srcOrd="0" destOrd="0" presId="urn:microsoft.com/office/officeart/2005/8/layout/StepDownProcess"/>
    <dgm:cxn modelId="{C4799926-E090-4060-8C67-FBECADC3155A}" type="presOf" srcId="{CC2116A0-2CA0-40A1-9EAC-93C1A35EB2DA}" destId="{5978A511-FEE1-42B3-9EE8-75C447E627BF}" srcOrd="0" destOrd="0" presId="urn:microsoft.com/office/officeart/2005/8/layout/StepDownProcess"/>
    <dgm:cxn modelId="{D0E18528-6BC9-412D-AE1F-5E1C67FE4FFD}" type="presOf" srcId="{7D288B49-01B9-4C9C-803B-7284614E38D3}" destId="{F1CFADAA-590F-4435-B93A-C51B4FA30324}" srcOrd="0" destOrd="0" presId="urn:microsoft.com/office/officeart/2005/8/layout/StepDownProcess"/>
    <dgm:cxn modelId="{026A1B46-0BFF-44C0-80BF-AEFD5A65E846}" type="presOf" srcId="{13A4C1BA-0A65-470E-9561-5E9051F8C42A}" destId="{B623BBFC-326A-4685-9377-189AE5384F64}" srcOrd="0" destOrd="0" presId="urn:microsoft.com/office/officeart/2005/8/layout/StepDownProcess"/>
    <dgm:cxn modelId="{E04C2C6D-C1BC-4F49-B0B2-2F2500183B8C}" srcId="{7D288B49-01B9-4C9C-803B-7284614E38D3}" destId="{B691C2BA-00CD-4C57-A288-241939E9D9D0}" srcOrd="0" destOrd="0" parTransId="{948FEBC4-205C-40CB-85C6-260F60ECBB72}" sibTransId="{9E362263-18EF-4D44-AA36-01729F20A133}"/>
    <dgm:cxn modelId="{651A6470-BA51-438A-88F2-791220DACC69}" srcId="{0F12AF6F-23CD-446D-B0A9-D9E7769FBCE9}" destId="{7D288B49-01B9-4C9C-803B-7284614E38D3}" srcOrd="2" destOrd="0" parTransId="{4E028696-87DC-4B97-89F8-CAE0702F997F}" sibTransId="{1DE0DA5A-60B5-41BB-944A-A2F1CF49030C}"/>
    <dgm:cxn modelId="{D9EA0C82-B2AC-4E7A-BABA-612F0D3D6451}" srcId="{0F12AF6F-23CD-446D-B0A9-D9E7769FBCE9}" destId="{45CC0017-5446-4ABC-BF4B-95EC12572541}" srcOrd="0" destOrd="0" parTransId="{6398B6A6-FA90-4ACC-84AD-927E17F28F2A}" sibTransId="{BE03B147-EFF6-45AB-9812-8D630C270426}"/>
    <dgm:cxn modelId="{575929A4-DA4F-46BC-A793-721598066AF8}" type="presOf" srcId="{0F12AF6F-23CD-446D-B0A9-D9E7769FBCE9}" destId="{81B9ED30-01BB-4821-A4F8-AA1729F3DB62}" srcOrd="0" destOrd="0" presId="urn:microsoft.com/office/officeart/2005/8/layout/StepDownProcess"/>
    <dgm:cxn modelId="{4B6D6CD8-6088-4FB1-8BFE-7D800F627F28}" srcId="{0F12AF6F-23CD-446D-B0A9-D9E7769FBCE9}" destId="{CC2116A0-2CA0-40A1-9EAC-93C1A35EB2DA}" srcOrd="1" destOrd="0" parTransId="{8501EA2F-CEA0-4703-B410-FC7F753C3687}" sibTransId="{07A1EABB-F0E5-4D13-821C-5B2D4F8D4751}"/>
    <dgm:cxn modelId="{FB0CB4E4-CB64-445E-B82E-CFAD8991BFDB}" srcId="{CC2116A0-2CA0-40A1-9EAC-93C1A35EB2DA}" destId="{13A4C1BA-0A65-470E-9561-5E9051F8C42A}" srcOrd="0" destOrd="0" parTransId="{F6841214-D59C-4381-92B8-95B786F7E582}" sibTransId="{EAC16EF4-0448-424A-AD94-D75C37FC7DA3}"/>
    <dgm:cxn modelId="{B29046CA-CC48-4962-B189-976F431EC5C9}" type="presParOf" srcId="{81B9ED30-01BB-4821-A4F8-AA1729F3DB62}" destId="{8A1ECFF5-3066-4E72-BF99-E2F49A1532BC}" srcOrd="0" destOrd="0" presId="urn:microsoft.com/office/officeart/2005/8/layout/StepDownProcess"/>
    <dgm:cxn modelId="{A015A56A-851E-4B68-A5AF-3710A19B691D}" type="presParOf" srcId="{8A1ECFF5-3066-4E72-BF99-E2F49A1532BC}" destId="{F17F5366-6855-435B-980A-73A39763E9E8}" srcOrd="0" destOrd="0" presId="urn:microsoft.com/office/officeart/2005/8/layout/StepDownProcess"/>
    <dgm:cxn modelId="{BDF82C40-FF77-4E70-989D-C64B42908BD0}" type="presParOf" srcId="{8A1ECFF5-3066-4E72-BF99-E2F49A1532BC}" destId="{7D7D9EA1-56F7-4815-8E19-DC20A329E63A}" srcOrd="1" destOrd="0" presId="urn:microsoft.com/office/officeart/2005/8/layout/StepDownProcess"/>
    <dgm:cxn modelId="{20577E90-D11B-4F52-AF4E-928D264D738D}" type="presParOf" srcId="{8A1ECFF5-3066-4E72-BF99-E2F49A1532BC}" destId="{3D93BED1-B678-49E6-BB59-BE89A1DBC581}" srcOrd="2" destOrd="0" presId="urn:microsoft.com/office/officeart/2005/8/layout/StepDownProcess"/>
    <dgm:cxn modelId="{0113DE10-8635-4835-A26D-FED3CC109C08}" type="presParOf" srcId="{81B9ED30-01BB-4821-A4F8-AA1729F3DB62}" destId="{0107D0A9-B170-4D2F-96C5-6B0FFED35FC9}" srcOrd="1" destOrd="0" presId="urn:microsoft.com/office/officeart/2005/8/layout/StepDownProcess"/>
    <dgm:cxn modelId="{EB068388-7DD2-4433-8F86-9287612B6F4A}" type="presParOf" srcId="{81B9ED30-01BB-4821-A4F8-AA1729F3DB62}" destId="{F4FF4061-EF52-4268-A6D9-59838B68248A}" srcOrd="2" destOrd="0" presId="urn:microsoft.com/office/officeart/2005/8/layout/StepDownProcess"/>
    <dgm:cxn modelId="{0EC4D960-6449-4960-8E2E-A92ADE6EF0A7}" type="presParOf" srcId="{F4FF4061-EF52-4268-A6D9-59838B68248A}" destId="{EDCBBFCB-F6C0-4F42-918B-194E80719ADC}" srcOrd="0" destOrd="0" presId="urn:microsoft.com/office/officeart/2005/8/layout/StepDownProcess"/>
    <dgm:cxn modelId="{56978E41-3AF6-43E6-BF8D-C64D8D4CB6E3}" type="presParOf" srcId="{F4FF4061-EF52-4268-A6D9-59838B68248A}" destId="{5978A511-FEE1-42B3-9EE8-75C447E627BF}" srcOrd="1" destOrd="0" presId="urn:microsoft.com/office/officeart/2005/8/layout/StepDownProcess"/>
    <dgm:cxn modelId="{025612F4-289E-43E4-99B8-FE7A9945BA3B}" type="presParOf" srcId="{F4FF4061-EF52-4268-A6D9-59838B68248A}" destId="{B623BBFC-326A-4685-9377-189AE5384F64}" srcOrd="2" destOrd="0" presId="urn:microsoft.com/office/officeart/2005/8/layout/StepDownProcess"/>
    <dgm:cxn modelId="{AD88B1A7-543D-49AB-8DC0-E5BE30E91E53}" type="presParOf" srcId="{81B9ED30-01BB-4821-A4F8-AA1729F3DB62}" destId="{FB214CBD-443E-451D-A388-8434389DAFA2}" srcOrd="3" destOrd="0" presId="urn:microsoft.com/office/officeart/2005/8/layout/StepDownProcess"/>
    <dgm:cxn modelId="{5242463F-43CB-4F03-AD4B-AC5203722A9B}" type="presParOf" srcId="{81B9ED30-01BB-4821-A4F8-AA1729F3DB62}" destId="{D1D6A442-BBE6-4AE5-B4E2-62BF01A10C06}" srcOrd="4" destOrd="0" presId="urn:microsoft.com/office/officeart/2005/8/layout/StepDownProcess"/>
    <dgm:cxn modelId="{C9D6E5BE-E003-4F5C-86D1-B3A34A4E9000}" type="presParOf" srcId="{D1D6A442-BBE6-4AE5-B4E2-62BF01A10C06}" destId="{F1CFADAA-590F-4435-B93A-C51B4FA30324}" srcOrd="0" destOrd="0" presId="urn:microsoft.com/office/officeart/2005/8/layout/StepDownProcess"/>
    <dgm:cxn modelId="{880CF6A9-02CE-4555-95DA-A7F0EA31D087}" type="presParOf" srcId="{D1D6A442-BBE6-4AE5-B4E2-62BF01A10C06}" destId="{BA54F807-149C-4A8D-87B9-87AAD17EFA52}"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7215D85-5B2E-4306-AA3F-459EAF90BE1A}" type="doc">
      <dgm:prSet loTypeId="urn:microsoft.com/office/officeart/2005/8/layout/cycle7" loCatId="cycle" qsTypeId="urn:microsoft.com/office/officeart/2005/8/quickstyle/3d1" qsCatId="3D" csTypeId="urn:microsoft.com/office/officeart/2005/8/colors/colorful5" csCatId="colorful" phldr="1"/>
      <dgm:spPr/>
      <dgm:t>
        <a:bodyPr/>
        <a:lstStyle/>
        <a:p>
          <a:endParaRPr lang="ru-RU"/>
        </a:p>
      </dgm:t>
    </dgm:pt>
    <dgm:pt modelId="{E6BAD627-94FA-42D6-9749-4AB746383199}">
      <dgm:prSet phldrT="[Текст]" custT="1"/>
      <dgm:spPr/>
      <dgm: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cap="none" spc="0" dirty="0">
              <a:ln w="18415" cmpd="sng">
                <a:prstDash val="solid"/>
              </a:ln>
              <a:effectLst>
                <a:outerShdw blurRad="63500" dir="3600000" algn="tl" rotWithShape="0">
                  <a:srgbClr val="000000">
                    <a:alpha val="70000"/>
                  </a:srgbClr>
                </a:outerShdw>
              </a:effectLst>
              <a:latin typeface="+mn-lt"/>
            </a:rPr>
            <a:t>I</a:t>
          </a:r>
          <a:r>
            <a:rPr lang="ru-RU" sz="1800" b="1" cap="none" spc="0" dirty="0">
              <a:ln w="18415" cmpd="sng">
                <a:prstDash val="solid"/>
              </a:ln>
              <a:effectLst>
                <a:outerShdw blurRad="63500" dir="3600000" algn="tl" rotWithShape="0">
                  <a:srgbClr val="000000">
                    <a:alpha val="70000"/>
                  </a:srgbClr>
                </a:outerShdw>
              </a:effectLst>
              <a:latin typeface="+mn-lt"/>
            </a:rPr>
            <a:t>. </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ru-RU" sz="2000" b="1" i="0" u="none" strike="noStrike" cap="none" spc="0" normalizeH="0" baseline="0" dirty="0">
              <a:ln w="18415" cmpd="sng">
                <a:prstDash val="solid"/>
              </a:ln>
              <a:effectLst>
                <a:outerShdw blurRad="63500" dir="3600000" algn="tl" rotWithShape="0">
                  <a:srgbClr val="000000">
                    <a:alpha val="70000"/>
                  </a:srgbClr>
                </a:outerShdw>
              </a:effectLst>
              <a:latin typeface="+mn-lt"/>
              <a:cs typeface="Arial" pitchFamily="34" charset="0"/>
            </a:rPr>
            <a:t>Общие положения</a:t>
          </a:r>
        </a:p>
        <a:p>
          <a:pPr algn="ctr" defTabSz="533400" rtl="0">
            <a:lnSpc>
              <a:spcPct val="90000"/>
            </a:lnSpc>
            <a:spcBef>
              <a:spcPct val="0"/>
            </a:spcBef>
            <a:spcAft>
              <a:spcPct val="35000"/>
            </a:spcAft>
          </a:pPr>
          <a:endParaRPr kumimoji="0" lang="ru-RU" sz="2000" b="1" i="0" u="none" strike="noStrike" cap="none" spc="0" normalizeH="0" baseline="0" dirty="0">
            <a:ln w="18415" cmpd="sng">
              <a:prstDash val="solid"/>
            </a:ln>
            <a:effectLst>
              <a:outerShdw blurRad="63500" dir="3600000" algn="tl" rotWithShape="0">
                <a:srgbClr val="000000">
                  <a:alpha val="70000"/>
                </a:srgbClr>
              </a:outerShdw>
            </a:effectLst>
            <a:latin typeface="+mn-lt"/>
            <a:cs typeface="Arial" pitchFamily="34" charset="0"/>
          </a:endParaRPr>
        </a:p>
      </dgm:t>
    </dgm:pt>
    <dgm:pt modelId="{AB0E96C5-03E1-4516-9D95-3F4A0654201E}" type="parTrans" cxnId="{C2E11A24-A008-44EE-827D-F00BE58AA631}">
      <dgm:prSet/>
      <dgm:spPr/>
      <dgm:t>
        <a:bodyPr/>
        <a:lstStyle/>
        <a:p>
          <a:endParaRPr lang="ru-RU" sz="1600" b="1"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dgm:t>
    </dgm:pt>
    <dgm:pt modelId="{FD9FE537-A046-442C-8330-E5B880D9A8C6}" type="sibTrans" cxnId="{C2E11A24-A008-44EE-827D-F00BE58AA631}">
      <dgm:prSet custT="1"/>
      <dgm:spPr/>
      <dgm:t>
        <a:bodyPr/>
        <a:lstStyle/>
        <a:p>
          <a:endParaRPr lang="ru-RU" sz="1600" b="1"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dgm:t>
    </dgm:pt>
    <dgm:pt modelId="{620C81BB-75B4-4084-AD44-739E1DAD085D}">
      <dgm:prSet phldrT="[Текст]" custT="1"/>
      <dgm:spPr/>
      <dgm:t>
        <a:bodyPr/>
        <a:lstStyle/>
        <a:p>
          <a:r>
            <a:rPr kumimoji="0" lang="en-US" altLang="ru-RU" sz="1800" b="1" i="0" u="none" strike="noStrike" cap="none" spc="0" normalizeH="0" baseline="0" dirty="0">
              <a:ln w="18415" cmpd="sng">
                <a:prstDash val="solid"/>
              </a:ln>
              <a:effectLst>
                <a:outerShdw blurRad="63500" dir="3600000" algn="tl" rotWithShape="0">
                  <a:srgbClr val="000000">
                    <a:alpha val="70000"/>
                  </a:srgbClr>
                </a:outerShdw>
              </a:effectLst>
              <a:latin typeface="+mn-lt"/>
              <a:cs typeface="Arial" pitchFamily="34" charset="0"/>
            </a:rPr>
            <a:t>II</a:t>
          </a:r>
          <a:r>
            <a:rPr kumimoji="0" lang="ru-RU" altLang="ru-RU" sz="1800" b="1" i="0" u="none" strike="noStrike" cap="none" spc="0" normalizeH="0" baseline="0" dirty="0">
              <a:ln w="18415" cmpd="sng">
                <a:prstDash val="solid"/>
              </a:ln>
              <a:effectLst>
                <a:outerShdw blurRad="63500" dir="3600000" algn="tl" rotWithShape="0">
                  <a:srgbClr val="000000">
                    <a:alpha val="70000"/>
                  </a:srgbClr>
                </a:outerShdw>
              </a:effectLst>
              <a:latin typeface="+mn-lt"/>
              <a:cs typeface="Arial" pitchFamily="34" charset="0"/>
            </a:rPr>
            <a:t>.</a:t>
          </a:r>
        </a:p>
        <a:p>
          <a:r>
            <a:rPr kumimoji="0" lang="ru-RU" altLang="ru-RU" sz="1800" b="1" i="0" u="none" strike="noStrike" cap="none" spc="0" normalizeH="0" baseline="0" dirty="0">
              <a:ln w="18415" cmpd="sng">
                <a:prstDash val="solid"/>
              </a:ln>
              <a:effectLst>
                <a:outerShdw blurRad="63500" dir="3600000" algn="tl" rotWithShape="0">
                  <a:srgbClr val="000000">
                    <a:alpha val="70000"/>
                  </a:srgbClr>
                </a:outerShdw>
              </a:effectLst>
              <a:latin typeface="+mn-lt"/>
              <a:cs typeface="Arial" pitchFamily="34" charset="0"/>
            </a:rPr>
            <a:t>Требования </a:t>
          </a:r>
        </a:p>
        <a:p>
          <a:r>
            <a:rPr kumimoji="0" lang="ru-RU" altLang="ru-RU" sz="1800" b="1" i="0" u="none" strike="noStrike" cap="none" spc="0" normalizeH="0" baseline="0" dirty="0">
              <a:ln w="18415" cmpd="sng">
                <a:prstDash val="solid"/>
              </a:ln>
              <a:effectLst>
                <a:outerShdw blurRad="63500" dir="3600000" algn="tl" rotWithShape="0">
                  <a:srgbClr val="000000">
                    <a:alpha val="70000"/>
                  </a:srgbClr>
                </a:outerShdw>
              </a:effectLst>
              <a:latin typeface="+mn-lt"/>
              <a:cs typeface="Arial" pitchFamily="34" charset="0"/>
            </a:rPr>
            <a:t>к Структуре основных образовательных программ (в том числе соотношению обязательной части основной образовательной программы и части, формируемой участниками образовательных отношений) и их объему</a:t>
          </a:r>
        </a:p>
      </dgm:t>
    </dgm:pt>
    <dgm:pt modelId="{A67D619F-17D7-4BCD-98EE-8B61FD848169}" type="parTrans" cxnId="{A91CD988-A1D1-48A8-98A5-4FDA3DC5AED0}">
      <dgm:prSet/>
      <dgm:spPr/>
      <dgm:t>
        <a:bodyPr/>
        <a:lstStyle/>
        <a:p>
          <a:endParaRPr lang="ru-RU" sz="1600" b="1"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dgm:t>
    </dgm:pt>
    <dgm:pt modelId="{5B550587-9803-4DC0-BBDC-476F5FBA5A01}" type="sibTrans" cxnId="{A91CD988-A1D1-48A8-98A5-4FDA3DC5AED0}">
      <dgm:prSet custT="1"/>
      <dgm:spPr/>
      <dgm:t>
        <a:bodyPr/>
        <a:lstStyle/>
        <a:p>
          <a:endParaRPr lang="ru-RU" sz="1600" b="1"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dgm:t>
    </dgm:pt>
    <dgm:pt modelId="{F40625AC-4ED9-48DF-A7EF-14FE678E78FB}">
      <dgm:prSet phldrT="[Текст]" custT="1"/>
      <dgm:spPr/>
      <dgm:t>
        <a:bodyPr anchor="t" anchorCtr="0"/>
        <a:lstStyle/>
        <a:p>
          <a:pPr rtl="0"/>
          <a:r>
            <a:rPr kumimoji="0" lang="en-US" altLang="ru-RU" sz="1800" b="1" i="0" u="none" strike="noStrike" cap="none" spc="0" normalizeH="0" baseline="0" dirty="0">
              <a:ln w="18415" cmpd="sng">
                <a:prstDash val="solid"/>
              </a:ln>
              <a:effectLst>
                <a:outerShdw blurRad="63500" dir="3600000" algn="tl" rotWithShape="0">
                  <a:srgbClr val="000000">
                    <a:alpha val="70000"/>
                  </a:srgbClr>
                </a:outerShdw>
              </a:effectLst>
              <a:latin typeface="+mn-lt"/>
              <a:cs typeface="Arial" pitchFamily="34" charset="0"/>
            </a:rPr>
            <a:t>III</a:t>
          </a:r>
          <a:r>
            <a:rPr kumimoji="0" lang="ru-RU" altLang="ru-RU" sz="1800" b="1" i="0" u="none" strike="noStrike" cap="none" spc="0" normalizeH="0" baseline="0" dirty="0">
              <a:ln w="18415" cmpd="sng">
                <a:prstDash val="solid"/>
              </a:ln>
              <a:effectLst>
                <a:outerShdw blurRad="63500" dir="3600000" algn="tl" rotWithShape="0">
                  <a:srgbClr val="000000">
                    <a:alpha val="70000"/>
                  </a:srgbClr>
                </a:outerShdw>
              </a:effectLst>
              <a:latin typeface="+mn-lt"/>
              <a:cs typeface="Arial" pitchFamily="34" charset="0"/>
            </a:rPr>
            <a:t>.</a:t>
          </a:r>
        </a:p>
        <a:p>
          <a:pPr rtl="0"/>
          <a:r>
            <a:rPr kumimoji="0" lang="ru-RU" altLang="ru-RU" sz="2000" b="1" i="0" u="none" strike="noStrike" cap="none" spc="0" normalizeH="0" baseline="0" dirty="0">
              <a:ln w="18415" cmpd="sng">
                <a:prstDash val="solid"/>
              </a:ln>
              <a:effectLst>
                <a:outerShdw blurRad="63500" dir="3600000" algn="tl" rotWithShape="0">
                  <a:srgbClr val="000000">
                    <a:alpha val="70000"/>
                  </a:srgbClr>
                </a:outerShdw>
              </a:effectLst>
              <a:latin typeface="+mn-lt"/>
              <a:cs typeface="Arial" pitchFamily="34" charset="0"/>
            </a:rPr>
            <a:t>Требования </a:t>
          </a:r>
        </a:p>
        <a:p>
          <a:pPr rtl="0"/>
          <a:r>
            <a:rPr kumimoji="0" lang="ru-RU" altLang="ru-RU" sz="2000" b="1" i="0" u="none" strike="noStrike" cap="none" spc="0" normalizeH="0" baseline="0" dirty="0">
              <a:ln w="18415" cmpd="sng">
                <a:prstDash val="solid"/>
              </a:ln>
              <a:effectLst>
                <a:outerShdw blurRad="63500" dir="3600000" algn="tl" rotWithShape="0">
                  <a:srgbClr val="000000">
                    <a:alpha val="70000"/>
                  </a:srgbClr>
                </a:outerShdw>
              </a:effectLst>
              <a:latin typeface="+mn-lt"/>
              <a:cs typeface="Arial" pitchFamily="34" charset="0"/>
            </a:rPr>
            <a:t>к Результатам освоения основных образовательных программ</a:t>
          </a:r>
          <a:endParaRPr lang="ru-RU" sz="2000" b="1" cap="none" spc="0" dirty="0">
            <a:ln w="18415" cmpd="sng">
              <a:prstDash val="solid"/>
            </a:ln>
            <a:effectLst>
              <a:outerShdw blurRad="63500" dir="3600000" algn="tl" rotWithShape="0">
                <a:srgbClr val="000000">
                  <a:alpha val="70000"/>
                </a:srgbClr>
              </a:outerShdw>
            </a:effectLst>
            <a:latin typeface="+mn-lt"/>
          </a:endParaRPr>
        </a:p>
      </dgm:t>
    </dgm:pt>
    <dgm:pt modelId="{A6D7C129-9B79-40DB-85F4-D43EF2E51545}" type="parTrans" cxnId="{7E22C380-CAC5-4FEA-9E64-89E159EC340F}">
      <dgm:prSet/>
      <dgm:spPr/>
      <dgm:t>
        <a:bodyPr/>
        <a:lstStyle/>
        <a:p>
          <a:endParaRPr lang="ru-RU" sz="1600" b="1"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dgm:t>
    </dgm:pt>
    <dgm:pt modelId="{3CD3AB88-1725-4B8D-B3F9-7B217FD8D7A9}" type="sibTrans" cxnId="{7E22C380-CAC5-4FEA-9E64-89E159EC340F}">
      <dgm:prSet custT="1"/>
      <dgm:spPr/>
      <dgm:t>
        <a:bodyPr/>
        <a:lstStyle/>
        <a:p>
          <a:endParaRPr lang="ru-RU" sz="1600" b="1"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dgm:t>
    </dgm:pt>
    <dgm:pt modelId="{13F8A71A-073C-4861-9D6E-7B82E43D2AAB}">
      <dgm:prSet custT="1"/>
      <dgm:spPr/>
      <dgm:t>
        <a:bodyPr/>
        <a:lstStyle/>
        <a:p>
          <a:pPr algn="ctr"/>
          <a:endParaRPr lang="ru-RU" sz="18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dgm:t>
    </dgm:pt>
    <dgm:pt modelId="{3CF31516-8C29-4F9F-BCA4-4F52430AC7CA}" type="parTrans" cxnId="{F01A12DE-A4A5-44FD-A34C-B9A205DEFE2C}">
      <dgm:prSet/>
      <dgm:spPr/>
      <dgm:t>
        <a:bodyPr/>
        <a:lstStyle/>
        <a:p>
          <a:endParaRPr lang="ru-RU" sz="1600" b="1"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dgm:t>
    </dgm:pt>
    <dgm:pt modelId="{087DAADC-AF26-41DA-A673-3C4CCF11481E}" type="sibTrans" cxnId="{F01A12DE-A4A5-44FD-A34C-B9A205DEFE2C}">
      <dgm:prSet/>
      <dgm:spPr/>
      <dgm:t>
        <a:bodyPr/>
        <a:lstStyle/>
        <a:p>
          <a:endParaRPr lang="ru-RU" sz="1600" b="1"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dgm:t>
    </dgm:pt>
    <dgm:pt modelId="{BB5134E4-1734-430B-B5CE-051C602B5EE9}">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kumimoji="0" lang="en-US" altLang="ru-RU" sz="1600" b="1" i="0" u="none" strike="noStrike" cap="none" spc="0" normalizeH="0" baseline="0" dirty="0">
              <a:ln w="18415" cmpd="sng">
                <a:prstDash val="solid"/>
              </a:ln>
              <a:effectLst>
                <a:outerShdw blurRad="63500" dir="3600000" algn="tl" rotWithShape="0">
                  <a:srgbClr val="000000">
                    <a:alpha val="70000"/>
                  </a:srgbClr>
                </a:outerShdw>
              </a:effectLst>
              <a:latin typeface="+mn-lt"/>
              <a:cs typeface="Arial" pitchFamily="34" charset="0"/>
            </a:rPr>
            <a:t>IV</a:t>
          </a:r>
          <a:r>
            <a:rPr kumimoji="0" lang="ru-RU" altLang="ru-RU" sz="1600" b="1" i="0" u="none" strike="noStrike" cap="none" spc="0" normalizeH="0" baseline="0" dirty="0">
              <a:ln w="18415" cmpd="sng">
                <a:prstDash val="solid"/>
              </a:ln>
              <a:effectLst>
                <a:outerShdw blurRad="63500" dir="3600000" algn="tl" rotWithShape="0">
                  <a:srgbClr val="000000">
                    <a:alpha val="70000"/>
                  </a:srgbClr>
                </a:outerShdw>
              </a:effectLst>
              <a:latin typeface="+mn-lt"/>
              <a:cs typeface="Arial" pitchFamily="34" charset="0"/>
            </a:rPr>
            <a:t>. </a:t>
          </a:r>
          <a:r>
            <a:rPr kumimoji="0" lang="ru-RU" altLang="ru-RU" sz="2000" b="1" i="0" u="none" strike="noStrike" cap="none" spc="0" normalizeH="0" baseline="0" dirty="0">
              <a:ln w="18415" cmpd="sng">
                <a:prstDash val="solid"/>
              </a:ln>
              <a:effectLst>
                <a:outerShdw blurRad="63500" dir="3600000" algn="tl" rotWithShape="0">
                  <a:srgbClr val="000000">
                    <a:alpha val="70000"/>
                  </a:srgbClr>
                </a:outerShdw>
              </a:effectLst>
              <a:latin typeface="+mn-lt"/>
              <a:cs typeface="Arial" pitchFamily="34" charset="0"/>
            </a:rPr>
            <a:t>Требования к</a:t>
          </a:r>
        </a:p>
        <a:p>
          <a:pPr marL="0" marR="0" indent="0" defTabSz="914400" eaLnBrk="1" fontAlgn="auto" latinLnBrk="0" hangingPunct="1">
            <a:lnSpc>
              <a:spcPct val="100000"/>
            </a:lnSpc>
            <a:spcBef>
              <a:spcPts val="0"/>
            </a:spcBef>
            <a:spcAft>
              <a:spcPts val="0"/>
            </a:spcAft>
            <a:buClrTx/>
            <a:buSzTx/>
            <a:buFontTx/>
            <a:buNone/>
            <a:tabLst/>
            <a:defRPr/>
          </a:pPr>
          <a:r>
            <a:rPr kumimoji="0" lang="ru-RU" altLang="ru-RU" sz="2000" b="1" i="0" u="none" strike="noStrike" cap="none" spc="0" normalizeH="0" baseline="0" dirty="0">
              <a:ln w="18415" cmpd="sng">
                <a:prstDash val="solid"/>
              </a:ln>
              <a:effectLst>
                <a:outerShdw blurRad="63500" dir="3600000" algn="tl" rotWithShape="0">
                  <a:srgbClr val="000000">
                    <a:alpha val="70000"/>
                  </a:srgbClr>
                </a:outerShdw>
              </a:effectLst>
              <a:latin typeface="+mn-lt"/>
              <a:cs typeface="Arial" pitchFamily="34" charset="0"/>
            </a:rPr>
            <a:t> условиям реализации основных образовательных программ, в том числе кадровым, финансовым, материально-техническим и иным условиям</a:t>
          </a:r>
          <a:endParaRPr lang="ru-RU" sz="2000" b="1" cap="none" spc="0" dirty="0">
            <a:ln w="18415" cmpd="sng">
              <a:prstDash val="solid"/>
            </a:ln>
            <a:effectLst>
              <a:outerShdw blurRad="63500" dir="3600000" algn="tl" rotWithShape="0">
                <a:srgbClr val="000000">
                  <a:alpha val="70000"/>
                </a:srgbClr>
              </a:outerShdw>
            </a:effectLst>
            <a:latin typeface="+mn-lt"/>
          </a:endParaRPr>
        </a:p>
        <a:p>
          <a:pPr defTabSz="622300">
            <a:lnSpc>
              <a:spcPct val="90000"/>
            </a:lnSpc>
            <a:spcBef>
              <a:spcPct val="0"/>
            </a:spcBef>
            <a:spcAft>
              <a:spcPct val="35000"/>
            </a:spcAft>
          </a:pPr>
          <a:endParaRPr kumimoji="0" lang="ru-RU" altLang="ru-RU" sz="2000" b="1" i="0" u="none" strike="noStrike" cap="none" spc="0" normalizeH="0" baseline="0" dirty="0">
            <a:ln w="18415" cmpd="sng">
              <a:prstDash val="solid"/>
            </a:ln>
            <a:effectLst>
              <a:outerShdw blurRad="63500" dir="3600000" algn="tl" rotWithShape="0">
                <a:srgbClr val="000000">
                  <a:alpha val="70000"/>
                </a:srgbClr>
              </a:outerShdw>
            </a:effectLst>
            <a:latin typeface="+mn-lt"/>
            <a:cs typeface="Arial" pitchFamily="34" charset="0"/>
          </a:endParaRPr>
        </a:p>
      </dgm:t>
    </dgm:pt>
    <dgm:pt modelId="{C17E3188-1A22-4D13-91DA-6133010A576B}" type="sibTrans" cxnId="{89128F3B-A5F0-4AED-9883-DC309ED9ACED}">
      <dgm:prSet custT="1"/>
      <dgm:spPr/>
      <dgm:t>
        <a:bodyPr/>
        <a:lstStyle/>
        <a:p>
          <a:endParaRPr lang="ru-RU" sz="1600" b="1"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dgm:t>
    </dgm:pt>
    <dgm:pt modelId="{FDC7C107-1477-47F6-9C7F-B9A4F1FA9E78}" type="parTrans" cxnId="{89128F3B-A5F0-4AED-9883-DC309ED9ACED}">
      <dgm:prSet/>
      <dgm:spPr/>
      <dgm:t>
        <a:bodyPr/>
        <a:lstStyle/>
        <a:p>
          <a:endParaRPr lang="ru-RU" sz="1600" b="1"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dgm:t>
    </dgm:pt>
    <dgm:pt modelId="{387C44EB-9E48-4325-BA4A-53EFF06C2C13}" type="pres">
      <dgm:prSet presAssocID="{37215D85-5B2E-4306-AA3F-459EAF90BE1A}" presName="Name0" presStyleCnt="0">
        <dgm:presLayoutVars>
          <dgm:dir/>
          <dgm:resizeHandles val="exact"/>
        </dgm:presLayoutVars>
      </dgm:prSet>
      <dgm:spPr/>
    </dgm:pt>
    <dgm:pt modelId="{1530C792-E935-4F8A-BE8E-5C0458669935}" type="pres">
      <dgm:prSet presAssocID="{E6BAD627-94FA-42D6-9749-4AB746383199}" presName="node" presStyleLbl="node1" presStyleIdx="0" presStyleCnt="4" custScaleX="151735" custScaleY="122009" custRadScaleRad="85534" custRadScaleInc="-55840">
        <dgm:presLayoutVars>
          <dgm:bulletEnabled val="1"/>
        </dgm:presLayoutVars>
      </dgm:prSet>
      <dgm:spPr/>
    </dgm:pt>
    <dgm:pt modelId="{D027C60A-8179-44DD-ADA7-18DA2B7DE13B}" type="pres">
      <dgm:prSet presAssocID="{FD9FE537-A046-442C-8330-E5B880D9A8C6}" presName="sibTrans" presStyleLbl="sibTrans2D1" presStyleIdx="0" presStyleCnt="4"/>
      <dgm:spPr/>
    </dgm:pt>
    <dgm:pt modelId="{0810953A-6CCE-4FC1-BE82-D62D9CB3E1D5}" type="pres">
      <dgm:prSet presAssocID="{FD9FE537-A046-442C-8330-E5B880D9A8C6}" presName="connectorText" presStyleLbl="sibTrans2D1" presStyleIdx="0" presStyleCnt="4"/>
      <dgm:spPr/>
    </dgm:pt>
    <dgm:pt modelId="{2F79659C-8F1D-4167-9520-E3001756C1D1}" type="pres">
      <dgm:prSet presAssocID="{F40625AC-4ED9-48DF-A7EF-14FE678E78FB}" presName="node" presStyleLbl="node1" presStyleIdx="1" presStyleCnt="4" custScaleX="187464" custScaleY="185787" custRadScaleRad="128652" custRadScaleInc="-42302">
        <dgm:presLayoutVars>
          <dgm:bulletEnabled val="1"/>
        </dgm:presLayoutVars>
      </dgm:prSet>
      <dgm:spPr/>
    </dgm:pt>
    <dgm:pt modelId="{6F64CCE9-C30A-49A4-AF6D-013B4D39C5F0}" type="pres">
      <dgm:prSet presAssocID="{3CD3AB88-1725-4B8D-B3F9-7B217FD8D7A9}" presName="sibTrans" presStyleLbl="sibTrans2D1" presStyleIdx="1" presStyleCnt="4"/>
      <dgm:spPr/>
    </dgm:pt>
    <dgm:pt modelId="{6B008DB4-4D9B-49AD-A1F6-8C6C8C43F97C}" type="pres">
      <dgm:prSet presAssocID="{3CD3AB88-1725-4B8D-B3F9-7B217FD8D7A9}" presName="connectorText" presStyleLbl="sibTrans2D1" presStyleIdx="1" presStyleCnt="4"/>
      <dgm:spPr/>
    </dgm:pt>
    <dgm:pt modelId="{9FDD20E9-A622-427D-A306-E4817E966006}" type="pres">
      <dgm:prSet presAssocID="{BB5134E4-1734-430B-B5CE-051C602B5EE9}" presName="node" presStyleLbl="node1" presStyleIdx="2" presStyleCnt="4" custScaleX="233374" custScaleY="224833" custRadScaleRad="118049" custRadScaleInc="-109588">
        <dgm:presLayoutVars>
          <dgm:bulletEnabled val="1"/>
        </dgm:presLayoutVars>
      </dgm:prSet>
      <dgm:spPr/>
    </dgm:pt>
    <dgm:pt modelId="{D2E9DEF1-7CC9-4952-A3AD-D54D1A33D1DF}" type="pres">
      <dgm:prSet presAssocID="{C17E3188-1A22-4D13-91DA-6133010A576B}" presName="sibTrans" presStyleLbl="sibTrans2D1" presStyleIdx="2" presStyleCnt="4"/>
      <dgm:spPr/>
    </dgm:pt>
    <dgm:pt modelId="{66B76ADE-0481-4EA6-9107-CF51BEE03EBD}" type="pres">
      <dgm:prSet presAssocID="{C17E3188-1A22-4D13-91DA-6133010A576B}" presName="connectorText" presStyleLbl="sibTrans2D1" presStyleIdx="2" presStyleCnt="4"/>
      <dgm:spPr/>
    </dgm:pt>
    <dgm:pt modelId="{DA270851-8E8A-4321-8827-B1EE215A815E}" type="pres">
      <dgm:prSet presAssocID="{620C81BB-75B4-4084-AD44-739E1DAD085D}" presName="node" presStyleLbl="node1" presStyleIdx="3" presStyleCnt="4" custScaleX="162728" custScaleY="375165" custRadScaleRad="135706" custRadScaleInc="-32897">
        <dgm:presLayoutVars>
          <dgm:bulletEnabled val="1"/>
        </dgm:presLayoutVars>
      </dgm:prSet>
      <dgm:spPr/>
    </dgm:pt>
    <dgm:pt modelId="{21ED6680-8B16-45C9-A314-E41311FFBB92}" type="pres">
      <dgm:prSet presAssocID="{5B550587-9803-4DC0-BBDC-476F5FBA5A01}" presName="sibTrans" presStyleLbl="sibTrans2D1" presStyleIdx="3" presStyleCnt="4"/>
      <dgm:spPr/>
    </dgm:pt>
    <dgm:pt modelId="{8BEC90DF-4403-4C7F-85E3-BACE9AD26ECD}" type="pres">
      <dgm:prSet presAssocID="{5B550587-9803-4DC0-BBDC-476F5FBA5A01}" presName="connectorText" presStyleLbl="sibTrans2D1" presStyleIdx="3" presStyleCnt="4"/>
      <dgm:spPr/>
    </dgm:pt>
  </dgm:ptLst>
  <dgm:cxnLst>
    <dgm:cxn modelId="{F1C6CB00-5D8C-486A-9429-B4DD2BE76B48}" type="presOf" srcId="{5B550587-9803-4DC0-BBDC-476F5FBA5A01}" destId="{8BEC90DF-4403-4C7F-85E3-BACE9AD26ECD}" srcOrd="1" destOrd="0" presId="urn:microsoft.com/office/officeart/2005/8/layout/cycle7"/>
    <dgm:cxn modelId="{F899330C-2FD1-41B3-83F3-31D04FB65A70}" type="presOf" srcId="{C17E3188-1A22-4D13-91DA-6133010A576B}" destId="{66B76ADE-0481-4EA6-9107-CF51BEE03EBD}" srcOrd="1" destOrd="0" presId="urn:microsoft.com/office/officeart/2005/8/layout/cycle7"/>
    <dgm:cxn modelId="{C2E11A24-A008-44EE-827D-F00BE58AA631}" srcId="{37215D85-5B2E-4306-AA3F-459EAF90BE1A}" destId="{E6BAD627-94FA-42D6-9749-4AB746383199}" srcOrd="0" destOrd="0" parTransId="{AB0E96C5-03E1-4516-9D95-3F4A0654201E}" sibTransId="{FD9FE537-A046-442C-8330-E5B880D9A8C6}"/>
    <dgm:cxn modelId="{5DCC092F-319C-4A85-933C-87FAE5EFF613}" type="presOf" srcId="{FD9FE537-A046-442C-8330-E5B880D9A8C6}" destId="{D027C60A-8179-44DD-ADA7-18DA2B7DE13B}" srcOrd="0" destOrd="0" presId="urn:microsoft.com/office/officeart/2005/8/layout/cycle7"/>
    <dgm:cxn modelId="{EF064A2F-4B13-47A2-88C9-4C46070180B8}" type="presOf" srcId="{37215D85-5B2E-4306-AA3F-459EAF90BE1A}" destId="{387C44EB-9E48-4325-BA4A-53EFF06C2C13}" srcOrd="0" destOrd="0" presId="urn:microsoft.com/office/officeart/2005/8/layout/cycle7"/>
    <dgm:cxn modelId="{89128F3B-A5F0-4AED-9883-DC309ED9ACED}" srcId="{37215D85-5B2E-4306-AA3F-459EAF90BE1A}" destId="{BB5134E4-1734-430B-B5CE-051C602B5EE9}" srcOrd="2" destOrd="0" parTransId="{FDC7C107-1477-47F6-9C7F-B9A4F1FA9E78}" sibTransId="{C17E3188-1A22-4D13-91DA-6133010A576B}"/>
    <dgm:cxn modelId="{B1CAE653-7B13-4A09-9757-2A0209F90783}" type="presOf" srcId="{13F8A71A-073C-4861-9D6E-7B82E43D2AAB}" destId="{1530C792-E935-4F8A-BE8E-5C0458669935}" srcOrd="0" destOrd="1" presId="urn:microsoft.com/office/officeart/2005/8/layout/cycle7"/>
    <dgm:cxn modelId="{0A813975-58D2-468F-BBB8-9DE404656881}" type="presOf" srcId="{3CD3AB88-1725-4B8D-B3F9-7B217FD8D7A9}" destId="{6B008DB4-4D9B-49AD-A1F6-8C6C8C43F97C}" srcOrd="1" destOrd="0" presId="urn:microsoft.com/office/officeart/2005/8/layout/cycle7"/>
    <dgm:cxn modelId="{635D5076-3389-446D-BA57-1B2ABC14A8C4}" type="presOf" srcId="{C17E3188-1A22-4D13-91DA-6133010A576B}" destId="{D2E9DEF1-7CC9-4952-A3AD-D54D1A33D1DF}" srcOrd="0" destOrd="0" presId="urn:microsoft.com/office/officeart/2005/8/layout/cycle7"/>
    <dgm:cxn modelId="{BCDDD756-0CFF-4FA6-B3A3-2BABF3BF54A6}" type="presOf" srcId="{F40625AC-4ED9-48DF-A7EF-14FE678E78FB}" destId="{2F79659C-8F1D-4167-9520-E3001756C1D1}" srcOrd="0" destOrd="0" presId="urn:microsoft.com/office/officeart/2005/8/layout/cycle7"/>
    <dgm:cxn modelId="{7E22C380-CAC5-4FEA-9E64-89E159EC340F}" srcId="{37215D85-5B2E-4306-AA3F-459EAF90BE1A}" destId="{F40625AC-4ED9-48DF-A7EF-14FE678E78FB}" srcOrd="1" destOrd="0" parTransId="{A6D7C129-9B79-40DB-85F4-D43EF2E51545}" sibTransId="{3CD3AB88-1725-4B8D-B3F9-7B217FD8D7A9}"/>
    <dgm:cxn modelId="{A91CD988-A1D1-48A8-98A5-4FDA3DC5AED0}" srcId="{37215D85-5B2E-4306-AA3F-459EAF90BE1A}" destId="{620C81BB-75B4-4084-AD44-739E1DAD085D}" srcOrd="3" destOrd="0" parTransId="{A67D619F-17D7-4BCD-98EE-8B61FD848169}" sibTransId="{5B550587-9803-4DC0-BBDC-476F5FBA5A01}"/>
    <dgm:cxn modelId="{0256E096-3FC3-4F71-8BCE-DD8CA1CDFC90}" type="presOf" srcId="{5B550587-9803-4DC0-BBDC-476F5FBA5A01}" destId="{21ED6680-8B16-45C9-A314-E41311FFBB92}" srcOrd="0" destOrd="0" presId="urn:microsoft.com/office/officeart/2005/8/layout/cycle7"/>
    <dgm:cxn modelId="{841B7F98-E068-42CF-847E-6CA6ED32C6BD}" type="presOf" srcId="{3CD3AB88-1725-4B8D-B3F9-7B217FD8D7A9}" destId="{6F64CCE9-C30A-49A4-AF6D-013B4D39C5F0}" srcOrd="0" destOrd="0" presId="urn:microsoft.com/office/officeart/2005/8/layout/cycle7"/>
    <dgm:cxn modelId="{C4D99C9D-3559-4205-AEDC-2F83FFBA0D56}" type="presOf" srcId="{FD9FE537-A046-442C-8330-E5B880D9A8C6}" destId="{0810953A-6CCE-4FC1-BE82-D62D9CB3E1D5}" srcOrd="1" destOrd="0" presId="urn:microsoft.com/office/officeart/2005/8/layout/cycle7"/>
    <dgm:cxn modelId="{4F25D59E-3090-49C9-BB26-EF74D0DB2B91}" type="presOf" srcId="{BB5134E4-1734-430B-B5CE-051C602B5EE9}" destId="{9FDD20E9-A622-427D-A306-E4817E966006}" srcOrd="0" destOrd="0" presId="urn:microsoft.com/office/officeart/2005/8/layout/cycle7"/>
    <dgm:cxn modelId="{ED26ACBC-5BC3-42D6-872E-C1234351662C}" type="presOf" srcId="{620C81BB-75B4-4084-AD44-739E1DAD085D}" destId="{DA270851-8E8A-4321-8827-B1EE215A815E}" srcOrd="0" destOrd="0" presId="urn:microsoft.com/office/officeart/2005/8/layout/cycle7"/>
    <dgm:cxn modelId="{F01A12DE-A4A5-44FD-A34C-B9A205DEFE2C}" srcId="{E6BAD627-94FA-42D6-9749-4AB746383199}" destId="{13F8A71A-073C-4861-9D6E-7B82E43D2AAB}" srcOrd="0" destOrd="0" parTransId="{3CF31516-8C29-4F9F-BCA4-4F52430AC7CA}" sibTransId="{087DAADC-AF26-41DA-A673-3C4CCF11481E}"/>
    <dgm:cxn modelId="{DA84E2E5-FF7A-4A1B-AB53-BD8952560A20}" type="presOf" srcId="{E6BAD627-94FA-42D6-9749-4AB746383199}" destId="{1530C792-E935-4F8A-BE8E-5C0458669935}" srcOrd="0" destOrd="0" presId="urn:microsoft.com/office/officeart/2005/8/layout/cycle7"/>
    <dgm:cxn modelId="{C497F8D7-1EFF-4C2B-9D8F-6CC6544B982C}" type="presParOf" srcId="{387C44EB-9E48-4325-BA4A-53EFF06C2C13}" destId="{1530C792-E935-4F8A-BE8E-5C0458669935}" srcOrd="0" destOrd="0" presId="urn:microsoft.com/office/officeart/2005/8/layout/cycle7"/>
    <dgm:cxn modelId="{2AC04DDF-6BFF-4959-8671-B0454B1D6172}" type="presParOf" srcId="{387C44EB-9E48-4325-BA4A-53EFF06C2C13}" destId="{D027C60A-8179-44DD-ADA7-18DA2B7DE13B}" srcOrd="1" destOrd="0" presId="urn:microsoft.com/office/officeart/2005/8/layout/cycle7"/>
    <dgm:cxn modelId="{FDAFECF3-9562-483F-948D-659A4CFCB4C6}" type="presParOf" srcId="{D027C60A-8179-44DD-ADA7-18DA2B7DE13B}" destId="{0810953A-6CCE-4FC1-BE82-D62D9CB3E1D5}" srcOrd="0" destOrd="0" presId="urn:microsoft.com/office/officeart/2005/8/layout/cycle7"/>
    <dgm:cxn modelId="{18B9792D-401D-4E9E-99FE-D910C9B3B230}" type="presParOf" srcId="{387C44EB-9E48-4325-BA4A-53EFF06C2C13}" destId="{2F79659C-8F1D-4167-9520-E3001756C1D1}" srcOrd="2" destOrd="0" presId="urn:microsoft.com/office/officeart/2005/8/layout/cycle7"/>
    <dgm:cxn modelId="{727F02B3-715A-4FBF-9051-BF440A65A7DB}" type="presParOf" srcId="{387C44EB-9E48-4325-BA4A-53EFF06C2C13}" destId="{6F64CCE9-C30A-49A4-AF6D-013B4D39C5F0}" srcOrd="3" destOrd="0" presId="urn:microsoft.com/office/officeart/2005/8/layout/cycle7"/>
    <dgm:cxn modelId="{DB259D5F-60FB-4073-9C3F-25134EED897C}" type="presParOf" srcId="{6F64CCE9-C30A-49A4-AF6D-013B4D39C5F0}" destId="{6B008DB4-4D9B-49AD-A1F6-8C6C8C43F97C}" srcOrd="0" destOrd="0" presId="urn:microsoft.com/office/officeart/2005/8/layout/cycle7"/>
    <dgm:cxn modelId="{C79CBD59-CDFC-4E92-A0FC-716EAC133AF7}" type="presParOf" srcId="{387C44EB-9E48-4325-BA4A-53EFF06C2C13}" destId="{9FDD20E9-A622-427D-A306-E4817E966006}" srcOrd="4" destOrd="0" presId="urn:microsoft.com/office/officeart/2005/8/layout/cycle7"/>
    <dgm:cxn modelId="{44A4453F-DEBC-4880-9C53-81115F73E905}" type="presParOf" srcId="{387C44EB-9E48-4325-BA4A-53EFF06C2C13}" destId="{D2E9DEF1-7CC9-4952-A3AD-D54D1A33D1DF}" srcOrd="5" destOrd="0" presId="urn:microsoft.com/office/officeart/2005/8/layout/cycle7"/>
    <dgm:cxn modelId="{35B67AAA-0B52-4799-8013-CBA4F322D3C9}" type="presParOf" srcId="{D2E9DEF1-7CC9-4952-A3AD-D54D1A33D1DF}" destId="{66B76ADE-0481-4EA6-9107-CF51BEE03EBD}" srcOrd="0" destOrd="0" presId="urn:microsoft.com/office/officeart/2005/8/layout/cycle7"/>
    <dgm:cxn modelId="{4456B06B-85E6-42F3-8EEB-F94B8E65C913}" type="presParOf" srcId="{387C44EB-9E48-4325-BA4A-53EFF06C2C13}" destId="{DA270851-8E8A-4321-8827-B1EE215A815E}" srcOrd="6" destOrd="0" presId="urn:microsoft.com/office/officeart/2005/8/layout/cycle7"/>
    <dgm:cxn modelId="{4971FBBF-1EF2-415F-8330-2681258DEFAC}" type="presParOf" srcId="{387C44EB-9E48-4325-BA4A-53EFF06C2C13}" destId="{21ED6680-8B16-45C9-A314-E41311FFBB92}" srcOrd="7" destOrd="0" presId="urn:microsoft.com/office/officeart/2005/8/layout/cycle7"/>
    <dgm:cxn modelId="{A3A52F6E-6C98-45FC-81E0-44F2FE2B0251}" type="presParOf" srcId="{21ED6680-8B16-45C9-A314-E41311FFBB92}" destId="{8BEC90DF-4403-4C7F-85E3-BACE9AD26ECD}" srcOrd="0" destOrd="0" presId="urn:microsoft.com/office/officeart/2005/8/layout/cycle7"/>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31A330-E86D-492C-827E-1F7E54963D2F}">
      <dsp:nvSpPr>
        <dsp:cNvPr id="0" name=""/>
        <dsp:cNvSpPr/>
      </dsp:nvSpPr>
      <dsp:spPr>
        <a:xfrm>
          <a:off x="854377" y="0"/>
          <a:ext cx="7594565" cy="5245844"/>
        </a:xfrm>
        <a:prstGeom prst="triangle">
          <a:avLst/>
        </a:prstGeom>
        <a:gradFill rotWithShape="0">
          <a:gsLst>
            <a:gs pos="0">
              <a:schemeClr val="accent2">
                <a:hueOff val="0"/>
                <a:satOff val="0"/>
                <a:lumOff val="0"/>
                <a:alphaOff val="0"/>
                <a:shade val="51000"/>
                <a:satMod val="130000"/>
              </a:schemeClr>
            </a:gs>
            <a:gs pos="48000">
              <a:schemeClr val="accent2">
                <a:hueOff val="0"/>
                <a:satOff val="0"/>
                <a:lumOff val="0"/>
                <a:alphaOff val="0"/>
                <a:shade val="93000"/>
                <a:satMod val="130000"/>
              </a:schemeClr>
            </a:gs>
            <a:gs pos="100000">
              <a:schemeClr val="tx1"/>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6875329-FFB5-4417-A7AB-57D390595682}">
      <dsp:nvSpPr>
        <dsp:cNvPr id="0" name=""/>
        <dsp:cNvSpPr/>
      </dsp:nvSpPr>
      <dsp:spPr>
        <a:xfrm>
          <a:off x="5131232" y="4452870"/>
          <a:ext cx="3646984" cy="642398"/>
        </a:xfrm>
        <a:prstGeom prst="round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b="1" kern="1200" dirty="0">
              <a:solidFill>
                <a:schemeClr val="bg1"/>
              </a:solidFill>
            </a:rPr>
            <a:t>Усиление внимания со стороны СПК, объединений предприятий и конкретных организаций к СПО</a:t>
          </a:r>
        </a:p>
      </dsp:txBody>
      <dsp:txXfrm>
        <a:off x="5162591" y="4484229"/>
        <a:ext cx="3584266" cy="579680"/>
      </dsp:txXfrm>
    </dsp:sp>
    <dsp:sp modelId="{FFBD144E-8FE5-4F39-9F31-77EA02A61C28}">
      <dsp:nvSpPr>
        <dsp:cNvPr id="0" name=""/>
        <dsp:cNvSpPr/>
      </dsp:nvSpPr>
      <dsp:spPr>
        <a:xfrm>
          <a:off x="5130192" y="276148"/>
          <a:ext cx="3409764" cy="892629"/>
        </a:xfrm>
        <a:prstGeom prst="roundRect">
          <a:avLst/>
        </a:prstGeom>
        <a:solidFill>
          <a:schemeClr val="lt1">
            <a:alpha val="90000"/>
            <a:hueOff val="0"/>
            <a:satOff val="0"/>
            <a:lumOff val="0"/>
            <a:alphaOff val="0"/>
          </a:schemeClr>
        </a:solidFill>
        <a:ln w="9525" cap="flat" cmpd="sng" algn="ctr">
          <a:solidFill>
            <a:schemeClr val="accent2">
              <a:hueOff val="-269877"/>
              <a:satOff val="-23397"/>
              <a:lumOff val="11079"/>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b="1" kern="1200" dirty="0">
              <a:solidFill>
                <a:schemeClr val="bg1"/>
              </a:solidFill>
            </a:rPr>
            <a:t>Постоянное обновление инфраструктуры реализации образовательных программ СПО в регионах</a:t>
          </a:r>
        </a:p>
      </dsp:txBody>
      <dsp:txXfrm>
        <a:off x="5173767" y="319723"/>
        <a:ext cx="3322614" cy="805479"/>
      </dsp:txXfrm>
    </dsp:sp>
    <dsp:sp modelId="{AA837D96-F102-48AE-9E98-2CD090046FA8}">
      <dsp:nvSpPr>
        <dsp:cNvPr id="0" name=""/>
        <dsp:cNvSpPr/>
      </dsp:nvSpPr>
      <dsp:spPr>
        <a:xfrm>
          <a:off x="5130175" y="2381227"/>
          <a:ext cx="3502954" cy="712999"/>
        </a:xfrm>
        <a:prstGeom prst="roundRect">
          <a:avLst/>
        </a:prstGeom>
        <a:solidFill>
          <a:schemeClr val="lt1">
            <a:alpha val="90000"/>
            <a:hueOff val="0"/>
            <a:satOff val="0"/>
            <a:lumOff val="0"/>
            <a:alphaOff val="0"/>
          </a:schemeClr>
        </a:solidFill>
        <a:ln w="9525" cap="flat" cmpd="sng" algn="ctr">
          <a:solidFill>
            <a:schemeClr val="accent2">
              <a:hueOff val="-539755"/>
              <a:satOff val="-46795"/>
              <a:lumOff val="22157"/>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b="1" kern="1200" dirty="0">
              <a:solidFill>
                <a:schemeClr val="bg1"/>
              </a:solidFill>
            </a:rPr>
            <a:t>Формирование экспертного и постоянно развивающегося сообщества участников образовательных отношений </a:t>
          </a:r>
        </a:p>
      </dsp:txBody>
      <dsp:txXfrm>
        <a:off x="5164981" y="2416033"/>
        <a:ext cx="3433342" cy="643387"/>
      </dsp:txXfrm>
    </dsp:sp>
    <dsp:sp modelId="{833E8C89-0EEC-434B-842C-8E07E6CAC642}">
      <dsp:nvSpPr>
        <dsp:cNvPr id="0" name=""/>
        <dsp:cNvSpPr/>
      </dsp:nvSpPr>
      <dsp:spPr>
        <a:xfrm>
          <a:off x="5130192" y="1401950"/>
          <a:ext cx="3502988" cy="772503"/>
        </a:xfrm>
        <a:prstGeom prst="roundRect">
          <a:avLst/>
        </a:prstGeom>
        <a:solidFill>
          <a:schemeClr val="lt1">
            <a:alpha val="90000"/>
            <a:hueOff val="0"/>
            <a:satOff val="0"/>
            <a:lumOff val="0"/>
            <a:alphaOff val="0"/>
          </a:schemeClr>
        </a:solidFill>
        <a:ln w="9525" cap="flat" cmpd="sng" algn="ctr">
          <a:solidFill>
            <a:schemeClr val="accent2">
              <a:hueOff val="-809632"/>
              <a:satOff val="-70192"/>
              <a:lumOff val="33235"/>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1400" b="1" kern="1200" dirty="0">
              <a:solidFill>
                <a:schemeClr val="bg1"/>
              </a:solidFill>
            </a:rPr>
            <a:t>Усиление роли независимых внешних процедур при организации оценки результатов освоения образовательных программ</a:t>
          </a:r>
        </a:p>
      </dsp:txBody>
      <dsp:txXfrm>
        <a:off x="5167902" y="1439660"/>
        <a:ext cx="3427568" cy="697083"/>
      </dsp:txXfrm>
    </dsp:sp>
    <dsp:sp modelId="{55E1A391-BA46-41F9-9A34-D7AB3E05B157}">
      <dsp:nvSpPr>
        <dsp:cNvPr id="0" name=""/>
        <dsp:cNvSpPr/>
      </dsp:nvSpPr>
      <dsp:spPr>
        <a:xfrm>
          <a:off x="5130175" y="3308233"/>
          <a:ext cx="3553828" cy="920971"/>
        </a:xfrm>
        <a:prstGeom prst="roundRect">
          <a:avLst/>
        </a:prstGeom>
        <a:solidFill>
          <a:schemeClr val="lt1">
            <a:alpha val="90000"/>
            <a:hueOff val="0"/>
            <a:satOff val="0"/>
            <a:lumOff val="0"/>
            <a:alphaOff val="0"/>
          </a:schemeClr>
        </a:solidFill>
        <a:ln w="9525" cap="flat" cmpd="sng" algn="ctr">
          <a:solidFill>
            <a:schemeClr val="accent2">
              <a:hueOff val="-1079509"/>
              <a:satOff val="-93590"/>
              <a:lumOff val="44314"/>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ru-RU" sz="1400" b="1" kern="1200" dirty="0">
              <a:solidFill>
                <a:schemeClr val="bg1"/>
              </a:solidFill>
            </a:rPr>
            <a:t>Обеспечения федеральных проектов и региональных программ развития образования на основе приоритетов гос. политики</a:t>
          </a:r>
        </a:p>
      </dsp:txBody>
      <dsp:txXfrm>
        <a:off x="5175133" y="3353191"/>
        <a:ext cx="3463912" cy="8310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EFA10B-8B55-430E-A2E4-B07F645FF03E}">
      <dsp:nvSpPr>
        <dsp:cNvPr id="0" name=""/>
        <dsp:cNvSpPr/>
      </dsp:nvSpPr>
      <dsp:spPr>
        <a:xfrm>
          <a:off x="1555220" y="2417635"/>
          <a:ext cx="3605208" cy="29942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ru-RU" sz="2400" b="1" kern="1200" dirty="0"/>
            <a:t>Перечень профессий СПО. </a:t>
          </a:r>
          <a:br>
            <a:rPr lang="ru-RU" sz="2400" b="1" kern="1200" dirty="0"/>
          </a:br>
          <a:r>
            <a:rPr lang="ru-RU" sz="2400" b="1" kern="1200" dirty="0"/>
            <a:t>Перечень специальностей СПО</a:t>
          </a:r>
        </a:p>
      </dsp:txBody>
      <dsp:txXfrm>
        <a:off x="2083190" y="2856130"/>
        <a:ext cx="2549268" cy="2117240"/>
      </dsp:txXfrm>
    </dsp:sp>
    <dsp:sp modelId="{7547D7CC-80CA-408C-A03F-C6768C91AE4B}">
      <dsp:nvSpPr>
        <dsp:cNvPr id="0" name=""/>
        <dsp:cNvSpPr/>
      </dsp:nvSpPr>
      <dsp:spPr>
        <a:xfrm rot="4096472" flipH="1">
          <a:off x="92896" y="2005884"/>
          <a:ext cx="2055649" cy="581514"/>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19C3C4C-4544-4167-B6FC-F84A78C4D509}">
      <dsp:nvSpPr>
        <dsp:cNvPr id="0" name=""/>
        <dsp:cNvSpPr/>
      </dsp:nvSpPr>
      <dsp:spPr>
        <a:xfrm>
          <a:off x="112673" y="716339"/>
          <a:ext cx="1938383" cy="155070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ru-RU" sz="1800" b="1" kern="1200" dirty="0"/>
            <a:t>Укрупнение </a:t>
          </a:r>
          <a:r>
            <a:rPr lang="ru-RU" sz="1600" kern="1200" dirty="0"/>
            <a:t>профессий  (специальностей)</a:t>
          </a:r>
        </a:p>
      </dsp:txBody>
      <dsp:txXfrm>
        <a:off x="158092" y="761758"/>
        <a:ext cx="1847545" cy="1459868"/>
      </dsp:txXfrm>
    </dsp:sp>
    <dsp:sp modelId="{6929175F-2C1A-4F43-A7DA-4CFAF33FBB00}">
      <dsp:nvSpPr>
        <dsp:cNvPr id="0" name=""/>
        <dsp:cNvSpPr/>
      </dsp:nvSpPr>
      <dsp:spPr>
        <a:xfrm rot="15808993">
          <a:off x="2486240" y="1429677"/>
          <a:ext cx="1547836" cy="581514"/>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260F62F-6D27-4A70-ADFA-BFAA92EB878F}">
      <dsp:nvSpPr>
        <dsp:cNvPr id="0" name=""/>
        <dsp:cNvSpPr/>
      </dsp:nvSpPr>
      <dsp:spPr>
        <a:xfrm>
          <a:off x="2263130" y="319659"/>
          <a:ext cx="1938383" cy="155070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ru-RU" sz="1800" b="1" kern="1200" dirty="0">
              <a:solidFill>
                <a:srgbClr val="002060"/>
              </a:solidFill>
            </a:rPr>
            <a:t>Исключение </a:t>
          </a:r>
          <a:r>
            <a:rPr lang="ru-RU" sz="1600" b="1" kern="1200" dirty="0">
              <a:solidFill>
                <a:srgbClr val="002060"/>
              </a:solidFill>
            </a:rPr>
            <a:t>устаревших </a:t>
          </a:r>
          <a:r>
            <a:rPr lang="ru-RU" sz="1600" kern="1200" dirty="0">
              <a:solidFill>
                <a:srgbClr val="002060"/>
              </a:solidFill>
            </a:rPr>
            <a:t>и невостребованных профессий и специальностей</a:t>
          </a:r>
        </a:p>
      </dsp:txBody>
      <dsp:txXfrm>
        <a:off x="2308549" y="365078"/>
        <a:ext cx="1847545" cy="1459868"/>
      </dsp:txXfrm>
    </dsp:sp>
    <dsp:sp modelId="{058CAECF-CF3E-4D1D-B25A-428D74E2A5DE}">
      <dsp:nvSpPr>
        <dsp:cNvPr id="0" name=""/>
        <dsp:cNvSpPr/>
      </dsp:nvSpPr>
      <dsp:spPr>
        <a:xfrm rot="18619671">
          <a:off x="4341116" y="2033625"/>
          <a:ext cx="1486848" cy="581514"/>
        </a:xfrm>
        <a:prstGeom prst="leftArrow">
          <a:avLst>
            <a:gd name="adj1" fmla="val 60000"/>
            <a:gd name="adj2" fmla="val 5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sp>
    <dsp:sp modelId="{1524E496-66AE-4427-AC79-2359E58529A0}">
      <dsp:nvSpPr>
        <dsp:cNvPr id="0" name=""/>
        <dsp:cNvSpPr/>
      </dsp:nvSpPr>
      <dsp:spPr>
        <a:xfrm>
          <a:off x="4445563" y="716338"/>
          <a:ext cx="1938383" cy="1550706"/>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ru-RU" sz="1800" b="1" kern="1200" dirty="0">
              <a:solidFill>
                <a:srgbClr val="002060"/>
              </a:solidFill>
            </a:rPr>
            <a:t>Включение  новых </a:t>
          </a:r>
          <a:r>
            <a:rPr lang="ru-RU" sz="1800" kern="1200" dirty="0">
              <a:solidFill>
                <a:srgbClr val="002060"/>
              </a:solidFill>
            </a:rPr>
            <a:t>профессий и специальностей</a:t>
          </a:r>
        </a:p>
      </dsp:txBody>
      <dsp:txXfrm>
        <a:off x="4490982" y="761757"/>
        <a:ext cx="1847545" cy="14598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103441-ADC2-4E38-BA7A-7DE10AF629BF}">
      <dsp:nvSpPr>
        <dsp:cNvPr id="0" name=""/>
        <dsp:cNvSpPr/>
      </dsp:nvSpPr>
      <dsp:spPr>
        <a:xfrm>
          <a:off x="7214613" y="1488989"/>
          <a:ext cx="1697798" cy="1698076"/>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3BD6624E-482F-46E5-BF5E-86CC05B134C1}">
      <dsp:nvSpPr>
        <dsp:cNvPr id="0" name=""/>
        <dsp:cNvSpPr/>
      </dsp:nvSpPr>
      <dsp:spPr>
        <a:xfrm>
          <a:off x="7307784" y="1522559"/>
          <a:ext cx="1584853" cy="1584851"/>
        </a:xfrm>
        <a:prstGeom prst="ellipse">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ru-RU" sz="2800" b="1" kern="1200" dirty="0">
              <a:solidFill>
                <a:schemeClr val="accent6">
                  <a:lumMod val="75000"/>
                </a:schemeClr>
              </a:solidFill>
            </a:rPr>
            <a:t>КИМ</a:t>
          </a:r>
        </a:p>
      </dsp:txBody>
      <dsp:txXfrm>
        <a:off x="7534578" y="1749009"/>
        <a:ext cx="1132166" cy="1131951"/>
      </dsp:txXfrm>
    </dsp:sp>
    <dsp:sp modelId="{F08E24AC-4119-4311-AF24-D1D9E724538D}">
      <dsp:nvSpPr>
        <dsp:cNvPr id="0" name=""/>
        <dsp:cNvSpPr/>
      </dsp:nvSpPr>
      <dsp:spPr>
        <a:xfrm rot="2700000">
          <a:off x="5405982" y="1540109"/>
          <a:ext cx="1697602" cy="1697602"/>
        </a:xfrm>
        <a:prstGeom prst="teardrop">
          <a:avLst>
            <a:gd name="adj" fmla="val 1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FC517115-6888-4B3F-BCFA-12F62E35113E}">
      <dsp:nvSpPr>
        <dsp:cNvPr id="0" name=""/>
        <dsp:cNvSpPr/>
      </dsp:nvSpPr>
      <dsp:spPr>
        <a:xfrm>
          <a:off x="5384860" y="1601089"/>
          <a:ext cx="1584853" cy="1584851"/>
        </a:xfrm>
        <a:prstGeom prst="ellipse">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ru-RU" sz="1200" b="1" kern="1200" dirty="0">
              <a:solidFill>
                <a:schemeClr val="accent6">
                  <a:lumMod val="75000"/>
                </a:schemeClr>
              </a:solidFill>
            </a:rPr>
            <a:t>Условия  реализации </a:t>
          </a:r>
          <a:r>
            <a:rPr lang="ru-RU" sz="1200" b="1" kern="1200" dirty="0" err="1">
              <a:solidFill>
                <a:schemeClr val="accent6">
                  <a:lumMod val="75000"/>
                </a:schemeClr>
              </a:solidFill>
            </a:rPr>
            <a:t>образова</a:t>
          </a:r>
          <a:r>
            <a:rPr lang="ru-RU" sz="1200" b="1" kern="1200" dirty="0">
              <a:solidFill>
                <a:schemeClr val="accent6">
                  <a:lumMod val="75000"/>
                </a:schemeClr>
              </a:solidFill>
            </a:rPr>
            <a:t>-тельной программы</a:t>
          </a:r>
        </a:p>
      </dsp:txBody>
      <dsp:txXfrm>
        <a:off x="5610751" y="1827538"/>
        <a:ext cx="1132166" cy="1131951"/>
      </dsp:txXfrm>
    </dsp:sp>
    <dsp:sp modelId="{C86F3B4F-F5B9-4926-A3C7-DB4DCA1D20CA}">
      <dsp:nvSpPr>
        <dsp:cNvPr id="0" name=""/>
        <dsp:cNvSpPr/>
      </dsp:nvSpPr>
      <dsp:spPr>
        <a:xfrm rot="2700000">
          <a:off x="3661718" y="1473058"/>
          <a:ext cx="1697602" cy="1697602"/>
        </a:xfrm>
        <a:prstGeom prst="teardrop">
          <a:avLst>
            <a:gd name="adj" fmla="val 1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67A3F0C1-B088-41B0-B4BC-4D356825C896}">
      <dsp:nvSpPr>
        <dsp:cNvPr id="0" name=""/>
        <dsp:cNvSpPr/>
      </dsp:nvSpPr>
      <dsp:spPr>
        <a:xfrm>
          <a:off x="3718096" y="1516980"/>
          <a:ext cx="1584853" cy="1584851"/>
        </a:xfrm>
        <a:prstGeom prst="ellipse">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ru-RU" sz="1400" b="1" kern="1200" dirty="0">
              <a:solidFill>
                <a:schemeClr val="accent6">
                  <a:lumMod val="75000"/>
                </a:schemeClr>
              </a:solidFill>
            </a:rPr>
            <a:t>Программы дисциплин и модулей</a:t>
          </a:r>
          <a:endParaRPr lang="ru-RU" sz="1400" kern="1200" dirty="0">
            <a:solidFill>
              <a:schemeClr val="accent6">
                <a:lumMod val="75000"/>
              </a:schemeClr>
            </a:solidFill>
          </a:endParaRPr>
        </a:p>
      </dsp:txBody>
      <dsp:txXfrm>
        <a:off x="3943987" y="1743430"/>
        <a:ext cx="1132166" cy="1131951"/>
      </dsp:txXfrm>
    </dsp:sp>
    <dsp:sp modelId="{36155341-5D3D-4D04-9DB1-6E86FD8C0892}">
      <dsp:nvSpPr>
        <dsp:cNvPr id="0" name=""/>
        <dsp:cNvSpPr/>
      </dsp:nvSpPr>
      <dsp:spPr>
        <a:xfrm rot="2700000">
          <a:off x="2032339" y="1460353"/>
          <a:ext cx="1697602" cy="1697602"/>
        </a:xfrm>
        <a:prstGeom prst="teardrop">
          <a:avLst>
            <a:gd name="adj" fmla="val 1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640EBB4A-32B2-4012-9367-3427B5342263}">
      <dsp:nvSpPr>
        <dsp:cNvPr id="0" name=""/>
        <dsp:cNvSpPr/>
      </dsp:nvSpPr>
      <dsp:spPr>
        <a:xfrm>
          <a:off x="2026941" y="1516980"/>
          <a:ext cx="1584853" cy="1584851"/>
        </a:xfrm>
        <a:prstGeom prst="ellipse">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marL="88900" lvl="0" indent="0" algn="ctr" defTabSz="533400">
            <a:lnSpc>
              <a:spcPct val="90000"/>
            </a:lnSpc>
            <a:spcBef>
              <a:spcPct val="0"/>
            </a:spcBef>
            <a:spcAft>
              <a:spcPct val="35000"/>
            </a:spcAft>
            <a:buNone/>
          </a:pPr>
          <a:r>
            <a:rPr lang="ru-RU" sz="1200" b="1" kern="1200" dirty="0">
              <a:solidFill>
                <a:schemeClr val="accent6">
                  <a:lumMod val="75000"/>
                </a:schemeClr>
              </a:solidFill>
            </a:rPr>
            <a:t>Учебный план, </a:t>
          </a:r>
          <a:r>
            <a:rPr lang="ru-RU" sz="1200" b="1" kern="1200" dirty="0" err="1">
              <a:solidFill>
                <a:schemeClr val="accent6">
                  <a:lumMod val="75000"/>
                </a:schemeClr>
              </a:solidFill>
            </a:rPr>
            <a:t>календарн</a:t>
          </a:r>
          <a:r>
            <a:rPr lang="ru-RU" sz="1200" b="1" kern="1200" dirty="0">
              <a:solidFill>
                <a:schemeClr val="accent6">
                  <a:lumMod val="75000"/>
                </a:schemeClr>
              </a:solidFill>
            </a:rPr>
            <a:t>. график уч. процесса    </a:t>
          </a:r>
          <a:endParaRPr lang="ru-RU" sz="1200" kern="1200" dirty="0">
            <a:solidFill>
              <a:schemeClr val="accent6">
                <a:lumMod val="75000"/>
              </a:schemeClr>
            </a:solidFill>
          </a:endParaRPr>
        </a:p>
      </dsp:txBody>
      <dsp:txXfrm>
        <a:off x="2253736" y="1743430"/>
        <a:ext cx="1132166" cy="1131951"/>
      </dsp:txXfrm>
    </dsp:sp>
    <dsp:sp modelId="{94BBC0F7-4CA2-47B5-9243-FB044569558A}">
      <dsp:nvSpPr>
        <dsp:cNvPr id="0" name=""/>
        <dsp:cNvSpPr/>
      </dsp:nvSpPr>
      <dsp:spPr>
        <a:xfrm rot="2700000">
          <a:off x="351584" y="1480190"/>
          <a:ext cx="1697602" cy="1697602"/>
        </a:xfrm>
        <a:prstGeom prst="teardrop">
          <a:avLst>
            <a:gd name="adj" fmla="val 1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22FDAD9-A49E-445B-B9B8-980FF56A4F76}">
      <dsp:nvSpPr>
        <dsp:cNvPr id="0" name=""/>
        <dsp:cNvSpPr/>
      </dsp:nvSpPr>
      <dsp:spPr>
        <a:xfrm>
          <a:off x="340636" y="1516980"/>
          <a:ext cx="1584853" cy="1584851"/>
        </a:xfrm>
        <a:prstGeom prst="ellipse">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ru-RU" sz="2400" b="1" kern="1200" dirty="0">
              <a:solidFill>
                <a:schemeClr val="accent6">
                  <a:lumMod val="75000"/>
                </a:schemeClr>
              </a:solidFill>
            </a:rPr>
            <a:t>ФГОС СПО</a:t>
          </a:r>
          <a:endParaRPr lang="ru-RU" sz="2400" kern="1200" dirty="0">
            <a:solidFill>
              <a:schemeClr val="accent6">
                <a:lumMod val="75000"/>
              </a:schemeClr>
            </a:solidFill>
          </a:endParaRPr>
        </a:p>
      </dsp:txBody>
      <dsp:txXfrm>
        <a:off x="567431" y="1743430"/>
        <a:ext cx="1132166" cy="113195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BC4F02-8D1E-4A0D-AF36-ED16B37110FC}">
      <dsp:nvSpPr>
        <dsp:cNvPr id="0" name=""/>
        <dsp:cNvSpPr/>
      </dsp:nvSpPr>
      <dsp:spPr>
        <a:xfrm>
          <a:off x="1842073" y="767"/>
          <a:ext cx="3728063" cy="1904959"/>
        </a:xfrm>
        <a:prstGeom prst="rightArrow">
          <a:avLst>
            <a:gd name="adj1" fmla="val 75000"/>
            <a:gd name="adj2" fmla="val 50000"/>
          </a:avLst>
        </a:prstGeom>
        <a:solidFill>
          <a:schemeClr val="accent5">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l" defTabSz="466725">
            <a:lnSpc>
              <a:spcPct val="100000"/>
            </a:lnSpc>
            <a:spcBef>
              <a:spcPct val="0"/>
            </a:spcBef>
            <a:spcAft>
              <a:spcPct val="15000"/>
            </a:spcAft>
            <a:buChar char="•"/>
          </a:pPr>
          <a:r>
            <a:rPr lang="ru-RU" sz="1050" b="1" kern="1200" dirty="0">
              <a:ln w="10541" cmpd="sng">
                <a:prstDash val="solid"/>
              </a:ln>
            </a:rPr>
            <a:t>Ст.19, ч.2, 3, 4 :  ФУМО могут создаваться  «…в  целях участия педагогических, научных работников,  представителей работодателей в разработке ФГОС,  ПООП , координации  действий организаций, осуществляющих образовательную деятельность,  в обеспечении качества и развития содержания образования..»</a:t>
          </a:r>
        </a:p>
      </dsp:txBody>
      <dsp:txXfrm>
        <a:off x="1842073" y="238887"/>
        <a:ext cx="3013703" cy="1428719"/>
      </dsp:txXfrm>
    </dsp:sp>
    <dsp:sp modelId="{B7CA0D48-AB1B-4967-8133-189B7E6E0771}">
      <dsp:nvSpPr>
        <dsp:cNvPr id="0" name=""/>
        <dsp:cNvSpPr/>
      </dsp:nvSpPr>
      <dsp:spPr>
        <a:xfrm>
          <a:off x="54364" y="422464"/>
          <a:ext cx="1795586" cy="1120632"/>
        </a:xfrm>
        <a:prstGeom prst="round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ru-RU" sz="1200" b="1" kern="1200" cap="all" spc="0" dirty="0">
              <a:ln w="9000" cmpd="sng">
                <a:prstDash val="solid"/>
              </a:ln>
              <a:solidFill>
                <a:srgbClr val="002060"/>
              </a:solidFill>
              <a:effectLst>
                <a:reflection blurRad="12700" stA="28000" endPos="45000" dist="1000" dir="5400000" sy="-100000" algn="bl" rotWithShape="0"/>
              </a:effectLst>
            </a:rPr>
            <a:t>ФЗ «Об образовании в Российской федерации» </a:t>
          </a:r>
        </a:p>
        <a:p>
          <a:pPr marL="0" lvl="0" indent="0" algn="ctr" defTabSz="533400">
            <a:lnSpc>
              <a:spcPct val="90000"/>
            </a:lnSpc>
            <a:spcBef>
              <a:spcPct val="0"/>
            </a:spcBef>
            <a:spcAft>
              <a:spcPct val="35000"/>
            </a:spcAft>
            <a:buNone/>
          </a:pPr>
          <a:r>
            <a:rPr lang="ru-RU" sz="1200" b="1" kern="1200" cap="all" spc="0" dirty="0">
              <a:ln w="9000" cmpd="sng">
                <a:prstDash val="solid"/>
              </a:ln>
              <a:solidFill>
                <a:srgbClr val="002060"/>
              </a:solidFill>
              <a:effectLst>
                <a:reflection blurRad="12700" stA="28000" endPos="45000" dist="1000" dir="5400000" sy="-100000" algn="bl" rotWithShape="0"/>
              </a:effectLst>
            </a:rPr>
            <a:t>от 29.12.2012г. </a:t>
          </a:r>
        </a:p>
        <a:p>
          <a:pPr marL="0" lvl="0" indent="0" algn="ctr" defTabSz="533400">
            <a:lnSpc>
              <a:spcPct val="90000"/>
            </a:lnSpc>
            <a:spcBef>
              <a:spcPct val="0"/>
            </a:spcBef>
            <a:spcAft>
              <a:spcPct val="35000"/>
            </a:spcAft>
            <a:buNone/>
          </a:pPr>
          <a:r>
            <a:rPr lang="ru-RU" sz="1200" b="1" kern="1200" cap="all" spc="0" dirty="0">
              <a:ln w="9000" cmpd="sng">
                <a:prstDash val="solid"/>
              </a:ln>
              <a:solidFill>
                <a:srgbClr val="002060"/>
              </a:solidFill>
              <a:effectLst>
                <a:reflection blurRad="12700" stA="28000" endPos="45000" dist="1000" dir="5400000" sy="-100000" algn="bl" rotWithShape="0"/>
              </a:effectLst>
            </a:rPr>
            <a:t>№ 273-ФЗ</a:t>
          </a:r>
        </a:p>
      </dsp:txBody>
      <dsp:txXfrm>
        <a:off x="109069" y="477169"/>
        <a:ext cx="1686176" cy="1011222"/>
      </dsp:txXfrm>
    </dsp:sp>
    <dsp:sp modelId="{50E8138F-77E4-4D06-8E0D-C9A362A62BB0}">
      <dsp:nvSpPr>
        <dsp:cNvPr id="0" name=""/>
        <dsp:cNvSpPr/>
      </dsp:nvSpPr>
      <dsp:spPr>
        <a:xfrm>
          <a:off x="1884011" y="1946507"/>
          <a:ext cx="3732612" cy="1941924"/>
        </a:xfrm>
        <a:prstGeom prst="rightArrow">
          <a:avLst>
            <a:gd name="adj1" fmla="val 75000"/>
            <a:gd name="adj2" fmla="val 50000"/>
          </a:avLst>
        </a:prstGeom>
        <a:solidFill>
          <a:schemeClr val="accent5">
            <a:tint val="40000"/>
            <a:alpha val="90000"/>
            <a:hueOff val="3600000"/>
            <a:satOff val="-1944"/>
            <a:lumOff val="-9581"/>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l" defTabSz="466725">
            <a:lnSpc>
              <a:spcPct val="100000"/>
            </a:lnSpc>
            <a:spcBef>
              <a:spcPct val="0"/>
            </a:spcBef>
            <a:spcAft>
              <a:spcPct val="15000"/>
            </a:spcAft>
            <a:buChar char="•"/>
          </a:pPr>
          <a:endParaRPr lang="ru-RU" sz="1050" kern="1200" dirty="0"/>
        </a:p>
        <a:p>
          <a:pPr marL="57150" lvl="1" indent="-57150" algn="l" defTabSz="466725">
            <a:lnSpc>
              <a:spcPct val="100000"/>
            </a:lnSpc>
            <a:spcBef>
              <a:spcPct val="0"/>
            </a:spcBef>
            <a:spcAft>
              <a:spcPct val="15000"/>
            </a:spcAft>
            <a:buChar char="•"/>
          </a:pPr>
          <a:r>
            <a:rPr lang="ru-RU" sz="1050" b="1" kern="1200" dirty="0">
              <a:ln w="10541" cmpd="sng">
                <a:prstDash val="solid"/>
              </a:ln>
            </a:rPr>
            <a:t>ПРИКАЗ  от 16 .07. 2015 г. N 726 «Об утверждении типового положения об УМО в системе СПО»</a:t>
          </a:r>
          <a:endParaRPr lang="ru-RU" sz="1050" kern="1200" dirty="0"/>
        </a:p>
        <a:p>
          <a:pPr marL="57150" lvl="1" indent="-57150" algn="l" defTabSz="466725">
            <a:lnSpc>
              <a:spcPct val="100000"/>
            </a:lnSpc>
            <a:spcBef>
              <a:spcPct val="0"/>
            </a:spcBef>
            <a:spcAft>
              <a:spcPct val="15000"/>
            </a:spcAft>
            <a:buChar char="•"/>
          </a:pPr>
          <a:r>
            <a:rPr lang="ru-RU" sz="1050" b="1" kern="1200" dirty="0">
              <a:ln w="10541" cmpd="sng">
                <a:prstDash val="solid"/>
              </a:ln>
            </a:rPr>
            <a:t>ПРИКАЗ от  07.10.2015 г.   № 1115  «О создании ФУМО в системе СПО»</a:t>
          </a:r>
          <a:endParaRPr lang="ru-RU" sz="1050" kern="1200" dirty="0"/>
        </a:p>
        <a:p>
          <a:pPr marL="57150" lvl="1" indent="-57150" algn="l" defTabSz="466725">
            <a:lnSpc>
              <a:spcPct val="100000"/>
            </a:lnSpc>
            <a:spcBef>
              <a:spcPct val="0"/>
            </a:spcBef>
            <a:spcAft>
              <a:spcPct val="15000"/>
            </a:spcAft>
            <a:buChar char="•"/>
          </a:pPr>
          <a:r>
            <a:rPr lang="ru-RU" sz="1050" b="1" kern="1200" dirty="0">
              <a:ln w="10541" cmpd="sng">
                <a:prstDash val="solid"/>
              </a:ln>
            </a:rPr>
            <a:t>ПРИКАЗ от 10.11.2016 г. № 1316  «О председателях УМО в системе СПО»</a:t>
          </a:r>
          <a:endParaRPr lang="ru-RU" sz="1050" kern="1200" dirty="0"/>
        </a:p>
      </dsp:txBody>
      <dsp:txXfrm>
        <a:off x="1884011" y="2189248"/>
        <a:ext cx="3004391" cy="1456443"/>
      </dsp:txXfrm>
    </dsp:sp>
    <dsp:sp modelId="{F0CEE630-D7A0-4A59-A9E1-369E79E32D04}">
      <dsp:nvSpPr>
        <dsp:cNvPr id="0" name=""/>
        <dsp:cNvSpPr/>
      </dsp:nvSpPr>
      <dsp:spPr>
        <a:xfrm>
          <a:off x="0" y="2443488"/>
          <a:ext cx="1879396" cy="954046"/>
        </a:xfrm>
        <a:prstGeom prst="roundRect">
          <a:avLst/>
        </a:prstGeom>
        <a:solidFill>
          <a:schemeClr val="accent5">
            <a:hueOff val="3600000"/>
            <a:satOff val="85484"/>
            <a:lumOff val="-53137"/>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20955" rIns="41910" bIns="20955" numCol="1" spcCol="1270" anchor="ctr" anchorCtr="0">
          <a:noAutofit/>
        </a:bodyPr>
        <a:lstStyle/>
        <a:p>
          <a:pPr marL="0" lvl="0" indent="0" algn="ctr" defTabSz="488950">
            <a:lnSpc>
              <a:spcPct val="90000"/>
            </a:lnSpc>
            <a:spcBef>
              <a:spcPct val="0"/>
            </a:spcBef>
            <a:spcAft>
              <a:spcPct val="35000"/>
            </a:spcAft>
            <a:buNone/>
          </a:pPr>
          <a:r>
            <a:rPr lang="ru-RU" sz="1100" b="1" kern="1200" cap="all" spc="0" dirty="0">
              <a:ln w="9000" cmpd="sng">
                <a:prstDash val="solid"/>
              </a:ln>
              <a:effectLst>
                <a:outerShdw blurRad="38100" dist="38100" dir="2700000" algn="tl">
                  <a:srgbClr val="000000">
                    <a:alpha val="43137"/>
                  </a:srgbClr>
                </a:outerShdw>
                <a:reflection blurRad="12700" stA="28000" endPos="45000" dist="1000" dir="5400000" sy="-100000" algn="bl" rotWithShape="0"/>
              </a:effectLst>
            </a:rPr>
            <a:t>НПА Министерства образования и науки РФ</a:t>
          </a:r>
        </a:p>
      </dsp:txBody>
      <dsp:txXfrm>
        <a:off x="46573" y="2490061"/>
        <a:ext cx="1786250" cy="8609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FD4842-203A-40C6-A9CF-1CDA2CD561EC}">
      <dsp:nvSpPr>
        <dsp:cNvPr id="0" name=""/>
        <dsp:cNvSpPr/>
      </dsp:nvSpPr>
      <dsp:spPr>
        <a:xfrm>
          <a:off x="2401906" y="0"/>
          <a:ext cx="3620883" cy="76789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ru-RU" sz="2000" b="1" kern="1200" dirty="0"/>
            <a:t>Разработка/актуализация </a:t>
          </a:r>
        </a:p>
        <a:p>
          <a:pPr marL="0" lvl="0" indent="0" algn="ctr" defTabSz="889000">
            <a:lnSpc>
              <a:spcPct val="90000"/>
            </a:lnSpc>
            <a:spcBef>
              <a:spcPct val="0"/>
            </a:spcBef>
            <a:spcAft>
              <a:spcPct val="35000"/>
            </a:spcAft>
            <a:buNone/>
          </a:pPr>
          <a:r>
            <a:rPr lang="ru-RU" sz="2000" b="1" kern="1200" dirty="0"/>
            <a:t>ФГОС СПО</a:t>
          </a:r>
        </a:p>
      </dsp:txBody>
      <dsp:txXfrm>
        <a:off x="2424397" y="22491"/>
        <a:ext cx="3575901" cy="722915"/>
      </dsp:txXfrm>
    </dsp:sp>
    <dsp:sp modelId="{FC5CDD7E-536C-4894-BE46-9893986E8076}">
      <dsp:nvSpPr>
        <dsp:cNvPr id="0" name=""/>
        <dsp:cNvSpPr/>
      </dsp:nvSpPr>
      <dsp:spPr>
        <a:xfrm rot="4931470">
          <a:off x="4220859" y="820813"/>
          <a:ext cx="121230" cy="134382"/>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693280F6-B202-4192-8003-39E9FDFB7670}">
      <dsp:nvSpPr>
        <dsp:cNvPr id="0" name=""/>
        <dsp:cNvSpPr/>
      </dsp:nvSpPr>
      <dsp:spPr>
        <a:xfrm>
          <a:off x="2422394" y="1008111"/>
          <a:ext cx="3856413" cy="767897"/>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ru-RU" sz="1800" b="1" kern="1200" dirty="0"/>
            <a:t>Выбор сопряжённых ФГОС СПО и профессиональных стандартов</a:t>
          </a:r>
          <a:endParaRPr lang="ru-RU" sz="1800" kern="1200" dirty="0"/>
        </a:p>
      </dsp:txBody>
      <dsp:txXfrm>
        <a:off x="2444885" y="1030602"/>
        <a:ext cx="3811431" cy="722915"/>
      </dsp:txXfrm>
    </dsp:sp>
    <dsp:sp modelId="{D2212DD9-5AE1-49B5-A8F2-BCBB64A3FCA2}">
      <dsp:nvSpPr>
        <dsp:cNvPr id="0" name=""/>
        <dsp:cNvSpPr/>
      </dsp:nvSpPr>
      <dsp:spPr>
        <a:xfrm rot="5609397">
          <a:off x="4223903" y="1869211"/>
          <a:ext cx="187000" cy="134382"/>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9642C0F7-1AEF-4CEC-90E1-2C7B53E7EA67}">
      <dsp:nvSpPr>
        <dsp:cNvPr id="0" name=""/>
        <dsp:cNvSpPr/>
      </dsp:nvSpPr>
      <dsp:spPr>
        <a:xfrm>
          <a:off x="2422394" y="2096795"/>
          <a:ext cx="3692451" cy="1279018"/>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ru-RU" sz="1600" b="1" kern="1200" dirty="0"/>
            <a:t>Анализ соответствия требований ФГОС СПО (к результатам освоения ОПОП, дисциплин (модулей))  - положениям ПС</a:t>
          </a:r>
        </a:p>
      </dsp:txBody>
      <dsp:txXfrm>
        <a:off x="2459855" y="2134256"/>
        <a:ext cx="3617529" cy="1204096"/>
      </dsp:txXfrm>
    </dsp:sp>
    <dsp:sp modelId="{878D9A77-75EB-47E3-B996-D07DF6ACAC7E}">
      <dsp:nvSpPr>
        <dsp:cNvPr id="0" name=""/>
        <dsp:cNvSpPr/>
      </dsp:nvSpPr>
      <dsp:spPr>
        <a:xfrm rot="5292766">
          <a:off x="4212024" y="3456919"/>
          <a:ext cx="162355" cy="134382"/>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5500930B-237E-45E5-BA84-7897CA5277B7}">
      <dsp:nvSpPr>
        <dsp:cNvPr id="0" name=""/>
        <dsp:cNvSpPr/>
      </dsp:nvSpPr>
      <dsp:spPr>
        <a:xfrm>
          <a:off x="2422394" y="3672407"/>
          <a:ext cx="3774832" cy="767897"/>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ru-RU" sz="1800" b="1" kern="1200" dirty="0"/>
            <a:t>Внесение изменений во ФГОС СПО в целях обеспечения учета положений ПС</a:t>
          </a:r>
        </a:p>
      </dsp:txBody>
      <dsp:txXfrm>
        <a:off x="2444885" y="3694898"/>
        <a:ext cx="3729850" cy="722915"/>
      </dsp:txXfrm>
    </dsp:sp>
    <dsp:sp modelId="{55D74D82-790F-4806-8D9C-14EFE9D93DEE}">
      <dsp:nvSpPr>
        <dsp:cNvPr id="0" name=""/>
        <dsp:cNvSpPr/>
      </dsp:nvSpPr>
      <dsp:spPr>
        <a:xfrm rot="5345194">
          <a:off x="4218810" y="4533301"/>
          <a:ext cx="199791" cy="162087"/>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6C730B94-449E-4247-A962-479B278C2112}">
      <dsp:nvSpPr>
        <dsp:cNvPr id="0" name=""/>
        <dsp:cNvSpPr/>
      </dsp:nvSpPr>
      <dsp:spPr>
        <a:xfrm>
          <a:off x="2485362" y="4788386"/>
          <a:ext cx="3686923" cy="920955"/>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ru-RU" sz="1800" b="1" kern="1200" dirty="0"/>
            <a:t>Профессионально-общественное обсуждение и экспертиза проекта ФГОС СПО</a:t>
          </a:r>
        </a:p>
      </dsp:txBody>
      <dsp:txXfrm>
        <a:off x="2512336" y="4815360"/>
        <a:ext cx="3632975" cy="867007"/>
      </dsp:txXfrm>
    </dsp:sp>
    <dsp:sp modelId="{39F96B8A-EBEC-4A52-A474-37ABFF3013BF}">
      <dsp:nvSpPr>
        <dsp:cNvPr id="0" name=""/>
        <dsp:cNvSpPr/>
      </dsp:nvSpPr>
      <dsp:spPr>
        <a:xfrm>
          <a:off x="6840755" y="0"/>
          <a:ext cx="4388259" cy="76789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ru-RU" sz="2000" b="1" kern="1200" dirty="0"/>
            <a:t>Примерная основная образовательная программа СПО</a:t>
          </a:r>
        </a:p>
      </dsp:txBody>
      <dsp:txXfrm>
        <a:off x="6863246" y="22491"/>
        <a:ext cx="4343277" cy="722915"/>
      </dsp:txXfrm>
    </dsp:sp>
    <dsp:sp modelId="{F5925B0B-7310-4309-8B15-10E90C4F8F46}">
      <dsp:nvSpPr>
        <dsp:cNvPr id="0" name=""/>
        <dsp:cNvSpPr/>
      </dsp:nvSpPr>
      <dsp:spPr>
        <a:xfrm rot="5400000">
          <a:off x="8978231" y="814015"/>
          <a:ext cx="113308" cy="134382"/>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2C33CC1E-616E-46CB-9A57-EF8183EAD9EB}">
      <dsp:nvSpPr>
        <dsp:cNvPr id="0" name=""/>
        <dsp:cNvSpPr/>
      </dsp:nvSpPr>
      <dsp:spPr>
        <a:xfrm>
          <a:off x="6921108" y="994514"/>
          <a:ext cx="4227553" cy="767897"/>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ru-RU" sz="2000" b="1" kern="1200" dirty="0"/>
            <a:t>Анализ основных видов деятельности ФГОС СПО</a:t>
          </a:r>
        </a:p>
      </dsp:txBody>
      <dsp:txXfrm>
        <a:off x="6943599" y="1017005"/>
        <a:ext cx="4182571" cy="722915"/>
      </dsp:txXfrm>
    </dsp:sp>
    <dsp:sp modelId="{8C60AA85-BB0D-4364-97D0-EE31E1B239BD}">
      <dsp:nvSpPr>
        <dsp:cNvPr id="0" name=""/>
        <dsp:cNvSpPr/>
      </dsp:nvSpPr>
      <dsp:spPr>
        <a:xfrm rot="5278496">
          <a:off x="9004592" y="1810278"/>
          <a:ext cx="95874" cy="134382"/>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C6C4C55A-09F2-4BF6-AA99-4C4182D876C5}">
      <dsp:nvSpPr>
        <dsp:cNvPr id="0" name=""/>
        <dsp:cNvSpPr/>
      </dsp:nvSpPr>
      <dsp:spPr>
        <a:xfrm>
          <a:off x="6958351" y="1992525"/>
          <a:ext cx="4236000" cy="1117337"/>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0320" tIns="20320" rIns="20320" bIns="203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1600" b="1" kern="1200" dirty="0"/>
            <a:t>Анализ ПС, указанных в Приложении к ФГОС, анализ всех ПС, разработанных на момент создания ПООП для достижения компетенций ФГОС СПО  </a:t>
          </a:r>
        </a:p>
      </dsp:txBody>
      <dsp:txXfrm>
        <a:off x="6991077" y="2025251"/>
        <a:ext cx="4170548" cy="1051885"/>
      </dsp:txXfrm>
    </dsp:sp>
    <dsp:sp modelId="{0B7A5D85-B38B-4C2A-8CC3-4B82C46E7484}">
      <dsp:nvSpPr>
        <dsp:cNvPr id="0" name=""/>
        <dsp:cNvSpPr/>
      </dsp:nvSpPr>
      <dsp:spPr>
        <a:xfrm rot="5520375">
          <a:off x="9036508" y="3127125"/>
          <a:ext cx="34629" cy="134382"/>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319D92CA-72B5-4DCD-A817-C7528484CFFA}">
      <dsp:nvSpPr>
        <dsp:cNvPr id="0" name=""/>
        <dsp:cNvSpPr/>
      </dsp:nvSpPr>
      <dsp:spPr>
        <a:xfrm>
          <a:off x="6901803" y="3278770"/>
          <a:ext cx="4250252" cy="1366543"/>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0320" tIns="20320" rIns="20320" bIns="2032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1600" b="1" kern="1200" dirty="0"/>
            <a:t>Составление спецификации ПК с учетом ПС для формирования программ дисциплин, </a:t>
          </a:r>
          <a:r>
            <a:rPr lang="ru-RU" sz="1600" b="1" kern="1200" dirty="0" err="1"/>
            <a:t>профмодулей</a:t>
          </a:r>
          <a:r>
            <a:rPr lang="ru-RU" sz="1600" b="1" kern="1200" dirty="0"/>
            <a:t>, требований к условиям реализации</a:t>
          </a:r>
        </a:p>
      </dsp:txBody>
      <dsp:txXfrm>
        <a:off x="6941828" y="3318795"/>
        <a:ext cx="4170202" cy="1286493"/>
      </dsp:txXfrm>
    </dsp:sp>
    <dsp:sp modelId="{B6831044-2B0D-4623-8F68-DD1D5038DAA6}">
      <dsp:nvSpPr>
        <dsp:cNvPr id="0" name=""/>
        <dsp:cNvSpPr/>
      </dsp:nvSpPr>
      <dsp:spPr>
        <a:xfrm rot="5330198">
          <a:off x="8980151" y="4708590"/>
          <a:ext cx="126606" cy="134382"/>
        </a:xfrm>
        <a:prstGeom prst="rightArrow">
          <a:avLst>
            <a:gd name="adj1" fmla="val 66700"/>
            <a:gd name="adj2" fmla="val 50000"/>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0453816-B653-4B28-BE0C-8385FB742F02}">
      <dsp:nvSpPr>
        <dsp:cNvPr id="0" name=""/>
        <dsp:cNvSpPr/>
      </dsp:nvSpPr>
      <dsp:spPr>
        <a:xfrm>
          <a:off x="6884602" y="4906249"/>
          <a:ext cx="4336503" cy="664761"/>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1800" b="1" kern="1200" dirty="0"/>
            <a:t>Профессионально-общественное обсуждение и экспертиза проекта </a:t>
          </a:r>
        </a:p>
      </dsp:txBody>
      <dsp:txXfrm>
        <a:off x="6904072" y="4925719"/>
        <a:ext cx="4297563" cy="62582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7F5366-6855-435B-980A-73A39763E9E8}">
      <dsp:nvSpPr>
        <dsp:cNvPr id="0" name=""/>
        <dsp:cNvSpPr/>
      </dsp:nvSpPr>
      <dsp:spPr>
        <a:xfrm rot="5400000">
          <a:off x="339275" y="1669405"/>
          <a:ext cx="1275883" cy="1452548"/>
        </a:xfrm>
        <a:prstGeom prst="bentUpArrow">
          <a:avLst>
            <a:gd name="adj1" fmla="val 32840"/>
            <a:gd name="adj2" fmla="val 25000"/>
            <a:gd name="adj3" fmla="val 35780"/>
          </a:avLst>
        </a:prstGeom>
        <a:gradFill rotWithShape="0">
          <a:gsLst>
            <a:gs pos="0">
              <a:schemeClr val="accent2">
                <a:tint val="50000"/>
                <a:hueOff val="0"/>
                <a:satOff val="0"/>
                <a:lumOff val="0"/>
                <a:alphaOff val="0"/>
                <a:shade val="51000"/>
                <a:satMod val="130000"/>
              </a:schemeClr>
            </a:gs>
            <a:gs pos="80000">
              <a:schemeClr val="accent2">
                <a:tint val="50000"/>
                <a:hueOff val="0"/>
                <a:satOff val="0"/>
                <a:lumOff val="0"/>
                <a:alphaOff val="0"/>
                <a:shade val="93000"/>
                <a:satMod val="130000"/>
              </a:schemeClr>
            </a:gs>
            <a:gs pos="100000">
              <a:schemeClr val="accent2">
                <a:tint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sp>
    <dsp:sp modelId="{7D7D9EA1-56F7-4815-8E19-DC20A329E63A}">
      <dsp:nvSpPr>
        <dsp:cNvPr id="0" name=""/>
        <dsp:cNvSpPr/>
      </dsp:nvSpPr>
      <dsp:spPr>
        <a:xfrm>
          <a:off x="1244" y="255062"/>
          <a:ext cx="2147837" cy="1503416"/>
        </a:xfrm>
        <a:prstGeom prst="roundRect">
          <a:avLst>
            <a:gd name="adj" fmla="val 1667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b="1" kern="1200" dirty="0">
              <a:effectLst>
                <a:outerShdw blurRad="38100" dist="38100" dir="2700000" algn="tl">
                  <a:srgbClr val="000000">
                    <a:alpha val="43137"/>
                  </a:srgbClr>
                </a:outerShdw>
              </a:effectLst>
            </a:rPr>
            <a:t>ФГОС СПО</a:t>
          </a:r>
        </a:p>
      </dsp:txBody>
      <dsp:txXfrm>
        <a:off x="74648" y="328466"/>
        <a:ext cx="2001029" cy="1356608"/>
      </dsp:txXfrm>
    </dsp:sp>
    <dsp:sp modelId="{3D93BED1-B678-49E6-BB59-BE89A1DBC581}">
      <dsp:nvSpPr>
        <dsp:cNvPr id="0" name=""/>
        <dsp:cNvSpPr/>
      </dsp:nvSpPr>
      <dsp:spPr>
        <a:xfrm>
          <a:off x="4869011" y="404790"/>
          <a:ext cx="2814571" cy="1215127"/>
        </a:xfrm>
        <a:prstGeom prst="rect">
          <a:avLst/>
        </a:prstGeom>
        <a:noFill/>
        <a:ln>
          <a:noFill/>
        </a:ln>
        <a:effectLst/>
      </dsp:spPr>
      <dsp:style>
        <a:lnRef idx="0">
          <a:scrgbClr r="0" g="0" b="0"/>
        </a:lnRef>
        <a:fillRef idx="0">
          <a:scrgbClr r="0" g="0" b="0"/>
        </a:fillRef>
        <a:effectRef idx="0">
          <a:scrgbClr r="0" g="0" b="0"/>
        </a:effectRef>
        <a:fontRef idx="minor"/>
      </dsp:style>
    </dsp:sp>
    <dsp:sp modelId="{EDCBBFCB-F6C0-4F42-918B-194E80719ADC}">
      <dsp:nvSpPr>
        <dsp:cNvPr id="0" name=""/>
        <dsp:cNvSpPr/>
      </dsp:nvSpPr>
      <dsp:spPr>
        <a:xfrm rot="5400000">
          <a:off x="2604727" y="3358238"/>
          <a:ext cx="1275883" cy="1452548"/>
        </a:xfrm>
        <a:prstGeom prst="bentUpArrow">
          <a:avLst>
            <a:gd name="adj1" fmla="val 32840"/>
            <a:gd name="adj2" fmla="val 25000"/>
            <a:gd name="adj3" fmla="val 35780"/>
          </a:avLst>
        </a:prstGeom>
        <a:gradFill rotWithShape="0">
          <a:gsLst>
            <a:gs pos="0">
              <a:schemeClr val="accent2">
                <a:tint val="50000"/>
                <a:hueOff val="0"/>
                <a:satOff val="0"/>
                <a:lumOff val="0"/>
                <a:alphaOff val="0"/>
                <a:shade val="51000"/>
                <a:satMod val="130000"/>
              </a:schemeClr>
            </a:gs>
            <a:gs pos="80000">
              <a:schemeClr val="accent2">
                <a:tint val="50000"/>
                <a:hueOff val="0"/>
                <a:satOff val="0"/>
                <a:lumOff val="0"/>
                <a:alphaOff val="0"/>
                <a:shade val="93000"/>
                <a:satMod val="130000"/>
              </a:schemeClr>
            </a:gs>
            <a:gs pos="100000">
              <a:schemeClr val="accent2">
                <a:tint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88900" h="88900"/>
          <a:bevelB w="88900" h="31750" prst="angle"/>
        </a:sp3d>
      </dsp:spPr>
      <dsp:style>
        <a:lnRef idx="0">
          <a:scrgbClr r="0" g="0" b="0"/>
        </a:lnRef>
        <a:fillRef idx="3">
          <a:scrgbClr r="0" g="0" b="0"/>
        </a:fillRef>
        <a:effectRef idx="2">
          <a:scrgbClr r="0" g="0" b="0"/>
        </a:effectRef>
        <a:fontRef idx="minor"/>
      </dsp:style>
    </dsp:sp>
    <dsp:sp modelId="{5978A511-FEE1-42B3-9EE8-75C447E627BF}">
      <dsp:nvSpPr>
        <dsp:cNvPr id="0" name=""/>
        <dsp:cNvSpPr/>
      </dsp:nvSpPr>
      <dsp:spPr>
        <a:xfrm>
          <a:off x="1826528" y="1862440"/>
          <a:ext cx="2515998" cy="1503416"/>
        </a:xfrm>
        <a:prstGeom prst="roundRect">
          <a:avLst>
            <a:gd name="adj" fmla="val 1667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b="1" kern="1200" dirty="0">
              <a:effectLst>
                <a:outerShdw blurRad="38100" dist="38100" dir="2700000" algn="tl">
                  <a:srgbClr val="000000">
                    <a:alpha val="43137"/>
                  </a:srgbClr>
                </a:outerShdw>
              </a:effectLst>
            </a:rPr>
            <a:t>Примерные программы СПО</a:t>
          </a:r>
        </a:p>
      </dsp:txBody>
      <dsp:txXfrm>
        <a:off x="1899932" y="1935844"/>
        <a:ext cx="2369190" cy="1356608"/>
      </dsp:txXfrm>
    </dsp:sp>
    <dsp:sp modelId="{B623BBFC-326A-4685-9377-189AE5384F64}">
      <dsp:nvSpPr>
        <dsp:cNvPr id="0" name=""/>
        <dsp:cNvSpPr/>
      </dsp:nvSpPr>
      <dsp:spPr>
        <a:xfrm>
          <a:off x="4414532" y="2087280"/>
          <a:ext cx="1562132" cy="12151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228600" lvl="1" indent="-228600" algn="l" defTabSz="1200150">
            <a:lnSpc>
              <a:spcPct val="90000"/>
            </a:lnSpc>
            <a:spcBef>
              <a:spcPct val="0"/>
            </a:spcBef>
            <a:spcAft>
              <a:spcPct val="15000"/>
            </a:spcAft>
            <a:buChar char="•"/>
          </a:pPr>
          <a:endParaRPr lang="ru-RU" sz="2700" kern="1200" dirty="0"/>
        </a:p>
      </dsp:txBody>
      <dsp:txXfrm>
        <a:off x="4414532" y="2087280"/>
        <a:ext cx="1562132" cy="1215127"/>
      </dsp:txXfrm>
    </dsp:sp>
    <dsp:sp modelId="{F1CFADAA-590F-4435-B93A-C51B4FA30324}">
      <dsp:nvSpPr>
        <dsp:cNvPr id="0" name=""/>
        <dsp:cNvSpPr/>
      </dsp:nvSpPr>
      <dsp:spPr>
        <a:xfrm>
          <a:off x="4163986" y="3632728"/>
          <a:ext cx="2147837" cy="1503416"/>
        </a:xfrm>
        <a:prstGeom prst="roundRect">
          <a:avLst>
            <a:gd name="adj" fmla="val 16670"/>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ru-RU" sz="2400" b="1" kern="1200" dirty="0">
              <a:effectLst>
                <a:outerShdw blurRad="38100" dist="38100" dir="2700000" algn="tl">
                  <a:srgbClr val="000000">
                    <a:alpha val="43137"/>
                  </a:srgbClr>
                </a:outerShdw>
              </a:effectLst>
            </a:rPr>
            <a:t>Экспертиза в СПК </a:t>
          </a:r>
        </a:p>
      </dsp:txBody>
      <dsp:txXfrm>
        <a:off x="4237390" y="3706132"/>
        <a:ext cx="2001029" cy="1356608"/>
      </dsp:txXfrm>
    </dsp:sp>
    <dsp:sp modelId="{BA54F807-149C-4A8D-87B9-87AAD17EFA52}">
      <dsp:nvSpPr>
        <dsp:cNvPr id="0" name=""/>
        <dsp:cNvSpPr/>
      </dsp:nvSpPr>
      <dsp:spPr>
        <a:xfrm>
          <a:off x="6311823" y="3776113"/>
          <a:ext cx="1562132" cy="12151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228600" lvl="1" indent="-228600" algn="l" defTabSz="1200150">
            <a:lnSpc>
              <a:spcPct val="90000"/>
            </a:lnSpc>
            <a:spcBef>
              <a:spcPct val="0"/>
            </a:spcBef>
            <a:spcAft>
              <a:spcPct val="15000"/>
            </a:spcAft>
            <a:buChar char="•"/>
          </a:pPr>
          <a:endParaRPr lang="ru-RU" sz="2700" kern="1200"/>
        </a:p>
      </dsp:txBody>
      <dsp:txXfrm>
        <a:off x="6311823" y="3776113"/>
        <a:ext cx="1562132" cy="121512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30C792-E935-4F8A-BE8E-5C0458669935}">
      <dsp:nvSpPr>
        <dsp:cNvPr id="0" name=""/>
        <dsp:cNvSpPr/>
      </dsp:nvSpPr>
      <dsp:spPr>
        <a:xfrm>
          <a:off x="1927223" y="67840"/>
          <a:ext cx="3020318" cy="1214308"/>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t"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800" b="1" kern="1200" cap="none" spc="0" dirty="0">
              <a:ln w="18415" cmpd="sng">
                <a:prstDash val="solid"/>
              </a:ln>
              <a:effectLst>
                <a:outerShdw blurRad="63500" dir="3600000" algn="tl" rotWithShape="0">
                  <a:srgbClr val="000000">
                    <a:alpha val="70000"/>
                  </a:srgbClr>
                </a:outerShdw>
              </a:effectLst>
              <a:latin typeface="+mn-lt"/>
            </a:rPr>
            <a:t>I</a:t>
          </a:r>
          <a:r>
            <a:rPr lang="ru-RU" sz="1800" b="1" kern="1200" cap="none" spc="0" dirty="0">
              <a:ln w="18415" cmpd="sng">
                <a:prstDash val="solid"/>
              </a:ln>
              <a:effectLst>
                <a:outerShdw blurRad="63500" dir="3600000" algn="tl" rotWithShape="0">
                  <a:srgbClr val="000000">
                    <a:alpha val="70000"/>
                  </a:srgbClr>
                </a:outerShdw>
              </a:effectLst>
              <a:latin typeface="+mn-lt"/>
            </a:rPr>
            <a:t>.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000" b="1" i="0" u="none" strike="noStrike" kern="1200" cap="none" spc="0" normalizeH="0" baseline="0" dirty="0">
              <a:ln w="18415" cmpd="sng">
                <a:prstDash val="solid"/>
              </a:ln>
              <a:effectLst>
                <a:outerShdw blurRad="63500" dir="3600000" algn="tl" rotWithShape="0">
                  <a:srgbClr val="000000">
                    <a:alpha val="70000"/>
                  </a:srgbClr>
                </a:outerShdw>
              </a:effectLst>
              <a:latin typeface="+mn-lt"/>
              <a:cs typeface="Arial" pitchFamily="34" charset="0"/>
            </a:rPr>
            <a:t>Общие положения</a:t>
          </a:r>
        </a:p>
        <a:p>
          <a:pPr lvl="0" algn="ctr" defTabSz="533400" rtl="0">
            <a:lnSpc>
              <a:spcPct val="90000"/>
            </a:lnSpc>
            <a:spcBef>
              <a:spcPct val="0"/>
            </a:spcBef>
            <a:spcAft>
              <a:spcPct val="35000"/>
            </a:spcAft>
            <a:buNone/>
          </a:pPr>
          <a:endParaRPr kumimoji="0" lang="ru-RU" sz="2000" b="1" i="0" u="none" strike="noStrike" kern="1200" cap="none" spc="0" normalizeH="0" baseline="0" dirty="0">
            <a:ln w="18415" cmpd="sng">
              <a:prstDash val="solid"/>
            </a:ln>
            <a:effectLst>
              <a:outerShdw blurRad="63500" dir="3600000" algn="tl" rotWithShape="0">
                <a:srgbClr val="000000">
                  <a:alpha val="70000"/>
                </a:srgbClr>
              </a:outerShdw>
            </a:effectLst>
            <a:latin typeface="+mn-lt"/>
            <a:cs typeface="Arial" pitchFamily="34" charset="0"/>
          </a:endParaRPr>
        </a:p>
        <a:p>
          <a:pPr marL="171450" lvl="1" indent="-171450" algn="ctr" defTabSz="800100">
            <a:lnSpc>
              <a:spcPct val="90000"/>
            </a:lnSpc>
            <a:spcBef>
              <a:spcPct val="0"/>
            </a:spcBef>
            <a:spcAft>
              <a:spcPct val="15000"/>
            </a:spcAft>
            <a:buChar char="•"/>
          </a:pPr>
          <a:endParaRPr lang="ru-RU" sz="1800" b="1"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dsp:txBody>
      <dsp:txXfrm>
        <a:off x="1962789" y="103406"/>
        <a:ext cx="2949186" cy="1143176"/>
      </dsp:txXfrm>
    </dsp:sp>
    <dsp:sp modelId="{D027C60A-8179-44DD-ADA7-18DA2B7DE13B}">
      <dsp:nvSpPr>
        <dsp:cNvPr id="0" name=""/>
        <dsp:cNvSpPr/>
      </dsp:nvSpPr>
      <dsp:spPr>
        <a:xfrm rot="11559620">
          <a:off x="4674340" y="800236"/>
          <a:ext cx="191878" cy="348341"/>
        </a:xfrm>
        <a:prstGeom prst="leftRightArrow">
          <a:avLst>
            <a:gd name="adj1" fmla="val 60000"/>
            <a:gd name="adj2" fmla="val 5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ru-RU" sz="1600" b="1"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dsp:txBody>
      <dsp:txXfrm rot="10800000">
        <a:off x="4731903" y="869904"/>
        <a:ext cx="76752" cy="209005"/>
      </dsp:txXfrm>
    </dsp:sp>
    <dsp:sp modelId="{2F79659C-8F1D-4167-9520-E3001756C1D1}">
      <dsp:nvSpPr>
        <dsp:cNvPr id="0" name=""/>
        <dsp:cNvSpPr/>
      </dsp:nvSpPr>
      <dsp:spPr>
        <a:xfrm>
          <a:off x="4593018" y="429164"/>
          <a:ext cx="3731512" cy="1849065"/>
        </a:xfrm>
        <a:prstGeom prst="roundRect">
          <a:avLst>
            <a:gd name="adj" fmla="val 10000"/>
          </a:avLst>
        </a:prstGeom>
        <a:gradFill rotWithShape="0">
          <a:gsLst>
            <a:gs pos="0">
              <a:schemeClr val="accent5">
                <a:hueOff val="1200000"/>
                <a:satOff val="28495"/>
                <a:lumOff val="-17712"/>
                <a:alphaOff val="0"/>
                <a:shade val="51000"/>
                <a:satMod val="130000"/>
              </a:schemeClr>
            </a:gs>
            <a:gs pos="80000">
              <a:schemeClr val="accent5">
                <a:hueOff val="1200000"/>
                <a:satOff val="28495"/>
                <a:lumOff val="-17712"/>
                <a:alphaOff val="0"/>
                <a:shade val="93000"/>
                <a:satMod val="130000"/>
              </a:schemeClr>
            </a:gs>
            <a:gs pos="100000">
              <a:schemeClr val="accent5">
                <a:hueOff val="1200000"/>
                <a:satOff val="28495"/>
                <a:lumOff val="-1771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t" anchorCtr="0">
          <a:noAutofit/>
        </a:bodyPr>
        <a:lstStyle/>
        <a:p>
          <a:pPr marL="0" lvl="0" indent="0" algn="ctr" defTabSz="800100" rtl="0">
            <a:lnSpc>
              <a:spcPct val="90000"/>
            </a:lnSpc>
            <a:spcBef>
              <a:spcPct val="0"/>
            </a:spcBef>
            <a:spcAft>
              <a:spcPct val="35000"/>
            </a:spcAft>
            <a:buNone/>
          </a:pPr>
          <a:r>
            <a:rPr kumimoji="0" lang="en-US" altLang="ru-RU" sz="1800" b="1" i="0" u="none" strike="noStrike" kern="1200" cap="none" spc="0" normalizeH="0" baseline="0" dirty="0">
              <a:ln w="18415" cmpd="sng">
                <a:prstDash val="solid"/>
              </a:ln>
              <a:effectLst>
                <a:outerShdw blurRad="63500" dir="3600000" algn="tl" rotWithShape="0">
                  <a:srgbClr val="000000">
                    <a:alpha val="70000"/>
                  </a:srgbClr>
                </a:outerShdw>
              </a:effectLst>
              <a:latin typeface="+mn-lt"/>
              <a:cs typeface="Arial" pitchFamily="34" charset="0"/>
            </a:rPr>
            <a:t>III</a:t>
          </a:r>
          <a:r>
            <a:rPr kumimoji="0" lang="ru-RU" altLang="ru-RU" sz="1800" b="1" i="0" u="none" strike="noStrike" kern="1200" cap="none" spc="0" normalizeH="0" baseline="0" dirty="0">
              <a:ln w="18415" cmpd="sng">
                <a:prstDash val="solid"/>
              </a:ln>
              <a:effectLst>
                <a:outerShdw blurRad="63500" dir="3600000" algn="tl" rotWithShape="0">
                  <a:srgbClr val="000000">
                    <a:alpha val="70000"/>
                  </a:srgbClr>
                </a:outerShdw>
              </a:effectLst>
              <a:latin typeface="+mn-lt"/>
              <a:cs typeface="Arial" pitchFamily="34" charset="0"/>
            </a:rPr>
            <a:t>.</a:t>
          </a:r>
        </a:p>
        <a:p>
          <a:pPr marL="0" lvl="0" indent="0" algn="ctr" defTabSz="800100" rtl="0">
            <a:lnSpc>
              <a:spcPct val="90000"/>
            </a:lnSpc>
            <a:spcBef>
              <a:spcPct val="0"/>
            </a:spcBef>
            <a:spcAft>
              <a:spcPct val="35000"/>
            </a:spcAft>
            <a:buNone/>
          </a:pPr>
          <a:r>
            <a:rPr kumimoji="0" lang="ru-RU" altLang="ru-RU" sz="2000" b="1" i="0" u="none" strike="noStrike" kern="1200" cap="none" spc="0" normalizeH="0" baseline="0" dirty="0">
              <a:ln w="18415" cmpd="sng">
                <a:prstDash val="solid"/>
              </a:ln>
              <a:effectLst>
                <a:outerShdw blurRad="63500" dir="3600000" algn="tl" rotWithShape="0">
                  <a:srgbClr val="000000">
                    <a:alpha val="70000"/>
                  </a:srgbClr>
                </a:outerShdw>
              </a:effectLst>
              <a:latin typeface="+mn-lt"/>
              <a:cs typeface="Arial" pitchFamily="34" charset="0"/>
            </a:rPr>
            <a:t>Требования </a:t>
          </a:r>
        </a:p>
        <a:p>
          <a:pPr marL="0" lvl="0" indent="0" algn="ctr" defTabSz="800100" rtl="0">
            <a:lnSpc>
              <a:spcPct val="90000"/>
            </a:lnSpc>
            <a:spcBef>
              <a:spcPct val="0"/>
            </a:spcBef>
            <a:spcAft>
              <a:spcPct val="35000"/>
            </a:spcAft>
            <a:buNone/>
          </a:pPr>
          <a:r>
            <a:rPr kumimoji="0" lang="ru-RU" altLang="ru-RU" sz="2000" b="1" i="0" u="none" strike="noStrike" kern="1200" cap="none" spc="0" normalizeH="0" baseline="0" dirty="0">
              <a:ln w="18415" cmpd="sng">
                <a:prstDash val="solid"/>
              </a:ln>
              <a:effectLst>
                <a:outerShdw blurRad="63500" dir="3600000" algn="tl" rotWithShape="0">
                  <a:srgbClr val="000000">
                    <a:alpha val="70000"/>
                  </a:srgbClr>
                </a:outerShdw>
              </a:effectLst>
              <a:latin typeface="+mn-lt"/>
              <a:cs typeface="Arial" pitchFamily="34" charset="0"/>
            </a:rPr>
            <a:t>к Результатам освоения основных образовательных программ</a:t>
          </a:r>
          <a:endParaRPr lang="ru-RU" sz="2000" b="1" kern="1200" cap="none" spc="0" dirty="0">
            <a:ln w="18415" cmpd="sng">
              <a:prstDash val="solid"/>
            </a:ln>
            <a:effectLst>
              <a:outerShdw blurRad="63500" dir="3600000" algn="tl" rotWithShape="0">
                <a:srgbClr val="000000">
                  <a:alpha val="70000"/>
                </a:srgbClr>
              </a:outerShdw>
            </a:effectLst>
            <a:latin typeface="+mn-lt"/>
          </a:endParaRPr>
        </a:p>
      </dsp:txBody>
      <dsp:txXfrm>
        <a:off x="4647175" y="483321"/>
        <a:ext cx="3623198" cy="1740751"/>
      </dsp:txXfrm>
    </dsp:sp>
    <dsp:sp modelId="{6F64CCE9-C30A-49A4-AF6D-013B4D39C5F0}">
      <dsp:nvSpPr>
        <dsp:cNvPr id="0" name=""/>
        <dsp:cNvSpPr/>
      </dsp:nvSpPr>
      <dsp:spPr>
        <a:xfrm rot="6306362">
          <a:off x="6082019" y="2219840"/>
          <a:ext cx="191878" cy="348341"/>
        </a:xfrm>
        <a:prstGeom prst="leftRightArrow">
          <a:avLst>
            <a:gd name="adj1" fmla="val 60000"/>
            <a:gd name="adj2" fmla="val 50000"/>
          </a:avLst>
        </a:prstGeom>
        <a:gradFill rotWithShape="0">
          <a:gsLst>
            <a:gs pos="0">
              <a:schemeClr val="accent5">
                <a:hueOff val="1200000"/>
                <a:satOff val="28495"/>
                <a:lumOff val="-17712"/>
                <a:alphaOff val="0"/>
                <a:shade val="51000"/>
                <a:satMod val="130000"/>
              </a:schemeClr>
            </a:gs>
            <a:gs pos="80000">
              <a:schemeClr val="accent5">
                <a:hueOff val="1200000"/>
                <a:satOff val="28495"/>
                <a:lumOff val="-17712"/>
                <a:alphaOff val="0"/>
                <a:shade val="93000"/>
                <a:satMod val="130000"/>
              </a:schemeClr>
            </a:gs>
            <a:gs pos="100000">
              <a:schemeClr val="accent5">
                <a:hueOff val="1200000"/>
                <a:satOff val="28495"/>
                <a:lumOff val="-1771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ru-RU" sz="1600" b="1"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dsp:txBody>
      <dsp:txXfrm rot="10800000">
        <a:off x="6139582" y="2289508"/>
        <a:ext cx="76752" cy="209005"/>
      </dsp:txXfrm>
    </dsp:sp>
    <dsp:sp modelId="{9FDD20E9-A622-427D-A306-E4817E966006}">
      <dsp:nvSpPr>
        <dsp:cNvPr id="0" name=""/>
        <dsp:cNvSpPr/>
      </dsp:nvSpPr>
      <dsp:spPr>
        <a:xfrm>
          <a:off x="3522013" y="2509790"/>
          <a:ext cx="4645361" cy="2237675"/>
        </a:xfrm>
        <a:prstGeom prst="roundRect">
          <a:avLst>
            <a:gd name="adj" fmla="val 10000"/>
          </a:avLst>
        </a:prstGeom>
        <a:gradFill rotWithShape="0">
          <a:gsLst>
            <a:gs pos="0">
              <a:schemeClr val="accent5">
                <a:hueOff val="2400000"/>
                <a:satOff val="56989"/>
                <a:lumOff val="-35425"/>
                <a:alphaOff val="0"/>
                <a:shade val="51000"/>
                <a:satMod val="130000"/>
              </a:schemeClr>
            </a:gs>
            <a:gs pos="80000">
              <a:schemeClr val="accent5">
                <a:hueOff val="2400000"/>
                <a:satOff val="56989"/>
                <a:lumOff val="-35425"/>
                <a:alphaOff val="0"/>
                <a:shade val="93000"/>
                <a:satMod val="130000"/>
              </a:schemeClr>
            </a:gs>
            <a:gs pos="100000">
              <a:schemeClr val="accent5">
                <a:hueOff val="2400000"/>
                <a:satOff val="56989"/>
                <a:lumOff val="-3542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ru-RU" sz="1600" b="1" i="0" u="none" strike="noStrike" kern="1200" cap="none" spc="0" normalizeH="0" baseline="0" dirty="0">
              <a:ln w="18415" cmpd="sng">
                <a:prstDash val="solid"/>
              </a:ln>
              <a:effectLst>
                <a:outerShdw blurRad="63500" dir="3600000" algn="tl" rotWithShape="0">
                  <a:srgbClr val="000000">
                    <a:alpha val="70000"/>
                  </a:srgbClr>
                </a:outerShdw>
              </a:effectLst>
              <a:latin typeface="+mn-lt"/>
              <a:cs typeface="Arial" pitchFamily="34" charset="0"/>
            </a:rPr>
            <a:t>IV</a:t>
          </a:r>
          <a:r>
            <a:rPr kumimoji="0" lang="ru-RU" altLang="ru-RU" sz="1600" b="1" i="0" u="none" strike="noStrike" kern="1200" cap="none" spc="0" normalizeH="0" baseline="0" dirty="0">
              <a:ln w="18415" cmpd="sng">
                <a:prstDash val="solid"/>
              </a:ln>
              <a:effectLst>
                <a:outerShdw blurRad="63500" dir="3600000" algn="tl" rotWithShape="0">
                  <a:srgbClr val="000000">
                    <a:alpha val="70000"/>
                  </a:srgbClr>
                </a:outerShdw>
              </a:effectLst>
              <a:latin typeface="+mn-lt"/>
              <a:cs typeface="Arial" pitchFamily="34" charset="0"/>
            </a:rPr>
            <a:t>. </a:t>
          </a:r>
          <a:r>
            <a:rPr kumimoji="0" lang="ru-RU" altLang="ru-RU" sz="2000" b="1" i="0" u="none" strike="noStrike" kern="1200" cap="none" spc="0" normalizeH="0" baseline="0" dirty="0">
              <a:ln w="18415" cmpd="sng">
                <a:prstDash val="solid"/>
              </a:ln>
              <a:effectLst>
                <a:outerShdw blurRad="63500" dir="3600000" algn="tl" rotWithShape="0">
                  <a:srgbClr val="000000">
                    <a:alpha val="70000"/>
                  </a:srgbClr>
                </a:outerShdw>
              </a:effectLst>
              <a:latin typeface="+mn-lt"/>
              <a:cs typeface="Arial" pitchFamily="34" charset="0"/>
            </a:rPr>
            <a:t>Требования к</a:t>
          </a:r>
        </a:p>
        <a:p>
          <a:pPr marL="0" marR="0" lvl="0" indent="0" algn="ctr" defTabSz="914400" eaLnBrk="1" fontAlgn="auto" latinLnBrk="0" hangingPunct="1">
            <a:lnSpc>
              <a:spcPct val="100000"/>
            </a:lnSpc>
            <a:spcBef>
              <a:spcPct val="0"/>
            </a:spcBef>
            <a:spcAft>
              <a:spcPts val="0"/>
            </a:spcAft>
            <a:buClrTx/>
            <a:buSzTx/>
            <a:buFontTx/>
            <a:buNone/>
            <a:tabLst/>
            <a:defRPr/>
          </a:pPr>
          <a:r>
            <a:rPr kumimoji="0" lang="ru-RU" altLang="ru-RU" sz="2000" b="1" i="0" u="none" strike="noStrike" kern="1200" cap="none" spc="0" normalizeH="0" baseline="0" dirty="0">
              <a:ln w="18415" cmpd="sng">
                <a:prstDash val="solid"/>
              </a:ln>
              <a:effectLst>
                <a:outerShdw blurRad="63500" dir="3600000" algn="tl" rotWithShape="0">
                  <a:srgbClr val="000000">
                    <a:alpha val="70000"/>
                  </a:srgbClr>
                </a:outerShdw>
              </a:effectLst>
              <a:latin typeface="+mn-lt"/>
              <a:cs typeface="Arial" pitchFamily="34" charset="0"/>
            </a:rPr>
            <a:t> условиям реализации основных образовательных программ, в том числе кадровым, финансовым, материально-техническим и иным условиям</a:t>
          </a:r>
          <a:endParaRPr lang="ru-RU" sz="2000" b="1" kern="1200" cap="none" spc="0" dirty="0">
            <a:ln w="18415" cmpd="sng">
              <a:prstDash val="solid"/>
            </a:ln>
            <a:effectLst>
              <a:outerShdw blurRad="63500" dir="3600000" algn="tl" rotWithShape="0">
                <a:srgbClr val="000000">
                  <a:alpha val="70000"/>
                </a:srgbClr>
              </a:outerShdw>
            </a:effectLst>
            <a:latin typeface="+mn-lt"/>
          </a:endParaRPr>
        </a:p>
        <a:p>
          <a:pPr lvl="0" algn="ctr" defTabSz="622300">
            <a:lnSpc>
              <a:spcPct val="90000"/>
            </a:lnSpc>
            <a:spcBef>
              <a:spcPct val="0"/>
            </a:spcBef>
            <a:spcAft>
              <a:spcPct val="35000"/>
            </a:spcAft>
            <a:buNone/>
          </a:pPr>
          <a:endParaRPr kumimoji="0" lang="ru-RU" altLang="ru-RU" sz="2000" b="1" i="0" u="none" strike="noStrike" kern="1200" cap="none" spc="0" normalizeH="0" baseline="0" dirty="0">
            <a:ln w="18415" cmpd="sng">
              <a:prstDash val="solid"/>
            </a:ln>
            <a:effectLst>
              <a:outerShdw blurRad="63500" dir="3600000" algn="tl" rotWithShape="0">
                <a:srgbClr val="000000">
                  <a:alpha val="70000"/>
                </a:srgbClr>
              </a:outerShdw>
            </a:effectLst>
            <a:latin typeface="+mn-lt"/>
            <a:cs typeface="Arial" pitchFamily="34" charset="0"/>
          </a:endParaRPr>
        </a:p>
      </dsp:txBody>
      <dsp:txXfrm>
        <a:off x="3587552" y="2575329"/>
        <a:ext cx="4514283" cy="2106597"/>
      </dsp:txXfrm>
    </dsp:sp>
    <dsp:sp modelId="{D2E9DEF1-7CC9-4952-A3AD-D54D1A33D1DF}">
      <dsp:nvSpPr>
        <dsp:cNvPr id="0" name=""/>
        <dsp:cNvSpPr/>
      </dsp:nvSpPr>
      <dsp:spPr>
        <a:xfrm rot="11450684">
          <a:off x="3286001" y="2982669"/>
          <a:ext cx="191878" cy="348341"/>
        </a:xfrm>
        <a:prstGeom prst="leftRightArrow">
          <a:avLst>
            <a:gd name="adj1" fmla="val 60000"/>
            <a:gd name="adj2" fmla="val 50000"/>
          </a:avLst>
        </a:prstGeom>
        <a:gradFill rotWithShape="0">
          <a:gsLst>
            <a:gs pos="0">
              <a:schemeClr val="accent5">
                <a:hueOff val="2400000"/>
                <a:satOff val="56989"/>
                <a:lumOff val="-35425"/>
                <a:alphaOff val="0"/>
                <a:shade val="51000"/>
                <a:satMod val="130000"/>
              </a:schemeClr>
            </a:gs>
            <a:gs pos="80000">
              <a:schemeClr val="accent5">
                <a:hueOff val="2400000"/>
                <a:satOff val="56989"/>
                <a:lumOff val="-35425"/>
                <a:alphaOff val="0"/>
                <a:shade val="93000"/>
                <a:satMod val="130000"/>
              </a:schemeClr>
            </a:gs>
            <a:gs pos="100000">
              <a:schemeClr val="accent5">
                <a:hueOff val="2400000"/>
                <a:satOff val="56989"/>
                <a:lumOff val="-3542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ru-RU" sz="1600" b="1"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dsp:txBody>
      <dsp:txXfrm rot="10800000">
        <a:off x="3343564" y="3052337"/>
        <a:ext cx="76752" cy="209005"/>
      </dsp:txXfrm>
    </dsp:sp>
    <dsp:sp modelId="{DA270851-8E8A-4321-8827-B1EE215A815E}">
      <dsp:nvSpPr>
        <dsp:cNvPr id="0" name=""/>
        <dsp:cNvSpPr/>
      </dsp:nvSpPr>
      <dsp:spPr>
        <a:xfrm>
          <a:off x="2731" y="952810"/>
          <a:ext cx="3239136" cy="3733871"/>
        </a:xfrm>
        <a:prstGeom prst="roundRect">
          <a:avLst>
            <a:gd name="adj" fmla="val 10000"/>
          </a:avLst>
        </a:prstGeom>
        <a:gradFill rotWithShape="0">
          <a:gsLst>
            <a:gs pos="0">
              <a:schemeClr val="accent5">
                <a:hueOff val="3600000"/>
                <a:satOff val="85484"/>
                <a:lumOff val="-53137"/>
                <a:alphaOff val="0"/>
                <a:shade val="51000"/>
                <a:satMod val="130000"/>
              </a:schemeClr>
            </a:gs>
            <a:gs pos="80000">
              <a:schemeClr val="accent5">
                <a:hueOff val="3600000"/>
                <a:satOff val="85484"/>
                <a:lumOff val="-53137"/>
                <a:alphaOff val="0"/>
                <a:shade val="93000"/>
                <a:satMod val="130000"/>
              </a:schemeClr>
            </a:gs>
            <a:gs pos="100000">
              <a:schemeClr val="accent5">
                <a:hueOff val="3600000"/>
                <a:satOff val="85484"/>
                <a:lumOff val="-5313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kumimoji="0" lang="en-US" altLang="ru-RU" sz="1800" b="1" i="0" u="none" strike="noStrike" kern="1200" cap="none" spc="0" normalizeH="0" baseline="0" dirty="0">
              <a:ln w="18415" cmpd="sng">
                <a:prstDash val="solid"/>
              </a:ln>
              <a:effectLst>
                <a:outerShdw blurRad="63500" dir="3600000" algn="tl" rotWithShape="0">
                  <a:srgbClr val="000000">
                    <a:alpha val="70000"/>
                  </a:srgbClr>
                </a:outerShdw>
              </a:effectLst>
              <a:latin typeface="+mn-lt"/>
              <a:cs typeface="Arial" pitchFamily="34" charset="0"/>
            </a:rPr>
            <a:t>II</a:t>
          </a:r>
          <a:r>
            <a:rPr kumimoji="0" lang="ru-RU" altLang="ru-RU" sz="1800" b="1" i="0" u="none" strike="noStrike" kern="1200" cap="none" spc="0" normalizeH="0" baseline="0" dirty="0">
              <a:ln w="18415" cmpd="sng">
                <a:prstDash val="solid"/>
              </a:ln>
              <a:effectLst>
                <a:outerShdw blurRad="63500" dir="3600000" algn="tl" rotWithShape="0">
                  <a:srgbClr val="000000">
                    <a:alpha val="70000"/>
                  </a:srgbClr>
                </a:outerShdw>
              </a:effectLst>
              <a:latin typeface="+mn-lt"/>
              <a:cs typeface="Arial" pitchFamily="34" charset="0"/>
            </a:rPr>
            <a:t>.</a:t>
          </a:r>
        </a:p>
        <a:p>
          <a:pPr marL="0" lvl="0" indent="0" algn="ctr" defTabSz="800100">
            <a:lnSpc>
              <a:spcPct val="90000"/>
            </a:lnSpc>
            <a:spcBef>
              <a:spcPct val="0"/>
            </a:spcBef>
            <a:spcAft>
              <a:spcPct val="35000"/>
            </a:spcAft>
            <a:buNone/>
          </a:pPr>
          <a:r>
            <a:rPr kumimoji="0" lang="ru-RU" altLang="ru-RU" sz="1800" b="1" i="0" u="none" strike="noStrike" kern="1200" cap="none" spc="0" normalizeH="0" baseline="0" dirty="0">
              <a:ln w="18415" cmpd="sng">
                <a:prstDash val="solid"/>
              </a:ln>
              <a:effectLst>
                <a:outerShdw blurRad="63500" dir="3600000" algn="tl" rotWithShape="0">
                  <a:srgbClr val="000000">
                    <a:alpha val="70000"/>
                  </a:srgbClr>
                </a:outerShdw>
              </a:effectLst>
              <a:latin typeface="+mn-lt"/>
              <a:cs typeface="Arial" pitchFamily="34" charset="0"/>
            </a:rPr>
            <a:t>Требования </a:t>
          </a:r>
        </a:p>
        <a:p>
          <a:pPr marL="0" lvl="0" indent="0" algn="ctr" defTabSz="800100">
            <a:lnSpc>
              <a:spcPct val="90000"/>
            </a:lnSpc>
            <a:spcBef>
              <a:spcPct val="0"/>
            </a:spcBef>
            <a:spcAft>
              <a:spcPct val="35000"/>
            </a:spcAft>
            <a:buNone/>
          </a:pPr>
          <a:r>
            <a:rPr kumimoji="0" lang="ru-RU" altLang="ru-RU" sz="1800" b="1" i="0" u="none" strike="noStrike" kern="1200" cap="none" spc="0" normalizeH="0" baseline="0" dirty="0">
              <a:ln w="18415" cmpd="sng">
                <a:prstDash val="solid"/>
              </a:ln>
              <a:effectLst>
                <a:outerShdw blurRad="63500" dir="3600000" algn="tl" rotWithShape="0">
                  <a:srgbClr val="000000">
                    <a:alpha val="70000"/>
                  </a:srgbClr>
                </a:outerShdw>
              </a:effectLst>
              <a:latin typeface="+mn-lt"/>
              <a:cs typeface="Arial" pitchFamily="34" charset="0"/>
            </a:rPr>
            <a:t>к Структуре основных образовательных программ (в том числе соотношению обязательной части основной образовательной программы и части, формируемой участниками образовательных отношений) и их объему</a:t>
          </a:r>
        </a:p>
      </dsp:txBody>
      <dsp:txXfrm>
        <a:off x="97602" y="1047681"/>
        <a:ext cx="3049394" cy="3544129"/>
      </dsp:txXfrm>
    </dsp:sp>
    <dsp:sp modelId="{21ED6680-8B16-45C9-A314-E41311FFBB92}">
      <dsp:nvSpPr>
        <dsp:cNvPr id="0" name=""/>
        <dsp:cNvSpPr/>
      </dsp:nvSpPr>
      <dsp:spPr>
        <a:xfrm rot="7814455">
          <a:off x="2966972" y="943309"/>
          <a:ext cx="191878" cy="348341"/>
        </a:xfrm>
        <a:prstGeom prst="leftRightArrow">
          <a:avLst>
            <a:gd name="adj1" fmla="val 60000"/>
            <a:gd name="adj2" fmla="val 50000"/>
          </a:avLst>
        </a:prstGeom>
        <a:gradFill rotWithShape="0">
          <a:gsLst>
            <a:gs pos="0">
              <a:schemeClr val="accent5">
                <a:hueOff val="3600000"/>
                <a:satOff val="85484"/>
                <a:lumOff val="-53137"/>
                <a:alphaOff val="0"/>
                <a:shade val="51000"/>
                <a:satMod val="130000"/>
              </a:schemeClr>
            </a:gs>
            <a:gs pos="80000">
              <a:schemeClr val="accent5">
                <a:hueOff val="3600000"/>
                <a:satOff val="85484"/>
                <a:lumOff val="-53137"/>
                <a:alphaOff val="0"/>
                <a:shade val="93000"/>
                <a:satMod val="130000"/>
              </a:schemeClr>
            </a:gs>
            <a:gs pos="100000">
              <a:schemeClr val="accent5">
                <a:hueOff val="3600000"/>
                <a:satOff val="85484"/>
                <a:lumOff val="-5313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ru-RU" sz="1600" b="1"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dsp:txBody>
      <dsp:txXfrm rot="10800000">
        <a:off x="3024535" y="1012977"/>
        <a:ext cx="76752" cy="209005"/>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11/layout/CircleProcess">
  <dgm:title val="Круговой процесс"/>
  <dgm:desc val="Используется для отображения последовательных этапов процесса. Ограничен одиннадцатью фигурами уровня 1 с неограниченным числом фигур уровня 2. Рекомендуется использовать небольшие объемы текста. Неиспользуемый текст не отображается, но доступен при переключении макетов."/>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B053C8-5047-4C05-88CA-33E1A6045275}" type="datetimeFigureOut">
              <a:rPr lang="ru-RU" smtClean="0"/>
              <a:t>12.04.2018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C23248-689E-43B9-A313-1522DA3B33A3}" type="slidenum">
              <a:rPr lang="ru-RU" smtClean="0"/>
              <a:t>‹#›</a:t>
            </a:fld>
            <a:endParaRPr lang="ru-RU"/>
          </a:p>
        </p:txBody>
      </p:sp>
    </p:spTree>
    <p:extLst>
      <p:ext uri="{BB962C8B-B14F-4D97-AF65-F5344CB8AC3E}">
        <p14:creationId xmlns:p14="http://schemas.microsoft.com/office/powerpoint/2010/main" val="1210563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0" y="685800"/>
            <a:ext cx="4572000" cy="34290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1C23248-689E-43B9-A313-1522DA3B33A3}" type="slidenum">
              <a:rPr lang="ru-RU" smtClean="0"/>
              <a:t>1</a:t>
            </a:fld>
            <a:endParaRPr lang="ru-RU"/>
          </a:p>
        </p:txBody>
      </p:sp>
    </p:spTree>
    <p:extLst>
      <p:ext uri="{BB962C8B-B14F-4D97-AF65-F5344CB8AC3E}">
        <p14:creationId xmlns:p14="http://schemas.microsoft.com/office/powerpoint/2010/main" val="3501567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a:extLst>
              <a:ext uri="{FF2B5EF4-FFF2-40B4-BE49-F238E27FC236}">
                <a16:creationId xmlns:a16="http://schemas.microsoft.com/office/drawing/2014/main" id="{C9FA1D60-E069-48FF-B2A8-CCEBE61FD3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Заметки 2">
            <a:extLst>
              <a:ext uri="{FF2B5EF4-FFF2-40B4-BE49-F238E27FC236}">
                <a16:creationId xmlns:a16="http://schemas.microsoft.com/office/drawing/2014/main" id="{F224B0A4-1D77-4115-A542-9991432356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a:p>
        </p:txBody>
      </p:sp>
    </p:spTree>
    <p:extLst>
      <p:ext uri="{BB962C8B-B14F-4D97-AF65-F5344CB8AC3E}">
        <p14:creationId xmlns:p14="http://schemas.microsoft.com/office/powerpoint/2010/main" val="3570105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0" y="685800"/>
            <a:ext cx="4572000" cy="3429000"/>
          </a:xfrm>
        </p:spPr>
      </p:sp>
      <p:sp>
        <p:nvSpPr>
          <p:cNvPr id="3" name="Заметки 2"/>
          <p:cNvSpPr>
            <a:spLocks noGrp="1"/>
          </p:cNvSpPr>
          <p:nvPr>
            <p:ph type="body" idx="1"/>
          </p:nvPr>
        </p:nvSpPr>
        <p:spPr/>
        <p:txBody>
          <a:bodyPr/>
          <a:lstStyle/>
          <a:p>
            <a:pPr indent="449263" algn="just"/>
            <a:r>
              <a:rPr lang="ru-RU" dirty="0">
                <a:latin typeface="Times New Roman" pitchFamily="18" charset="0"/>
                <a:cs typeface="Times New Roman" pitchFamily="18" charset="0"/>
              </a:rPr>
              <a:t>В число приоритетных проектов в сфере образования включено направление «Подготовка высококвалифицированных специалистов и рабочих кадров с учетом современных стандартов и передовых технологий» («Рабочие кадры для передовых технологий».</a:t>
            </a:r>
          </a:p>
          <a:p>
            <a:pPr indent="449263" algn="just"/>
            <a:r>
              <a:rPr lang="ru-RU" dirty="0">
                <a:latin typeface="Times New Roman" pitchFamily="18" charset="0"/>
                <a:cs typeface="Times New Roman" pitchFamily="18" charset="0"/>
              </a:rPr>
              <a:t>Перед системой СПО состоит амбициозная задача : к концу 2020 года увеличить число выпускников, продемонстрировавших уровень подготовки, соответствующий стандартам </a:t>
            </a:r>
            <a:r>
              <a:rPr lang="ru-RU" dirty="0" err="1">
                <a:latin typeface="Times New Roman" pitchFamily="18" charset="0"/>
                <a:cs typeface="Times New Roman" pitchFamily="18" charset="0"/>
              </a:rPr>
              <a:t>Ворлдскиллс</a:t>
            </a:r>
            <a:r>
              <a:rPr lang="ru-RU" dirty="0">
                <a:latin typeface="Times New Roman" pitchFamily="18" charset="0"/>
                <a:cs typeface="Times New Roman" pitchFamily="18" charset="0"/>
              </a:rPr>
              <a:t> Россия до 50 тысяч человек (в 2016 году  - 2,1 тысяча выпускников).</a:t>
            </a:r>
          </a:p>
          <a:p>
            <a:pPr indent="449263" algn="just"/>
            <a:r>
              <a:rPr lang="ru-RU" dirty="0">
                <a:latin typeface="Times New Roman" pitchFamily="18" charset="0"/>
                <a:cs typeface="Times New Roman" pitchFamily="18" charset="0"/>
              </a:rPr>
              <a:t>Кроме того впервые будет масштабно проведено повышение квалификации педагогических кадров СПО. Ежегодно с привлечением средств федерального бюджета будут повышать квалификацию порядка 5,0 тысяч преподавателей и мастеров производственного обучения, а также 5,0 тысяч экспертов </a:t>
            </a:r>
            <a:r>
              <a:rPr lang="ru-RU" dirty="0" err="1">
                <a:latin typeface="Times New Roman" pitchFamily="18" charset="0"/>
                <a:cs typeface="Times New Roman" pitchFamily="18" charset="0"/>
              </a:rPr>
              <a:t>Ворлдскиллс</a:t>
            </a:r>
            <a:r>
              <a:rPr lang="ru-RU" dirty="0">
                <a:latin typeface="Times New Roman" pitchFamily="18" charset="0"/>
                <a:cs typeface="Times New Roman" pitchFamily="18" charset="0"/>
              </a:rPr>
              <a:t>.  (Всего в системе СПО работает около 160,0 тысяч преподавателей и 26,0 тысяч мастеров производственного обучения),</a:t>
            </a:r>
          </a:p>
          <a:p>
            <a:pPr indent="449263" algn="just"/>
            <a:r>
              <a:rPr lang="ru-RU" b="1" dirty="0">
                <a:latin typeface="Times New Roman" pitchFamily="18" charset="0"/>
                <a:cs typeface="Times New Roman" pitchFamily="18" charset="0"/>
              </a:rPr>
              <a:t>Второе функциональное направление приоритетного проекта связано с </a:t>
            </a:r>
            <a:r>
              <a:rPr lang="ru-RU" dirty="0">
                <a:latin typeface="Times New Roman" pitchFamily="18" charset="0"/>
                <a:cs typeface="Times New Roman" pitchFamily="18" charset="0"/>
              </a:rPr>
              <a:t>формированием инфраструктуры для подготовки и проведения национальных и мировых чемпионатов профессионального мастерства.</a:t>
            </a:r>
            <a:r>
              <a:rPr lang="ru-RU" b="1" dirty="0">
                <a:latin typeface="Times New Roman" pitchFamily="18" charset="0"/>
                <a:cs typeface="Times New Roman" pitchFamily="18" charset="0"/>
              </a:rPr>
              <a:t> </a:t>
            </a:r>
            <a:r>
              <a:rPr lang="ru-RU" dirty="0">
                <a:latin typeface="Times New Roman" pitchFamily="18" charset="0"/>
                <a:cs typeface="Times New Roman" pitchFamily="18" charset="0"/>
              </a:rPr>
              <a:t>Речь идет, в том числе, о</a:t>
            </a:r>
            <a:r>
              <a:rPr lang="ru-RU" b="1" dirty="0">
                <a:latin typeface="Times New Roman" pitchFamily="18" charset="0"/>
                <a:cs typeface="Times New Roman" pitchFamily="18" charset="0"/>
              </a:rPr>
              <a:t> </a:t>
            </a:r>
            <a:r>
              <a:rPr lang="ru-RU" dirty="0">
                <a:latin typeface="Times New Roman" pitchFamily="18" charset="0"/>
                <a:cs typeface="Times New Roman" pitchFamily="18" charset="0"/>
              </a:rPr>
              <a:t>создании сети образовательных организаций, реализующих программы СПО, в которых создана база для подготовки кадров и проведения демонстрационного экзамена по стандартам </a:t>
            </a:r>
            <a:r>
              <a:rPr lang="ru-RU" dirty="0" err="1">
                <a:latin typeface="Times New Roman" pitchFamily="18" charset="0"/>
                <a:cs typeface="Times New Roman" pitchFamily="18" charset="0"/>
              </a:rPr>
              <a:t>Ворлдскиллс</a:t>
            </a:r>
            <a:r>
              <a:rPr lang="ru-RU" dirty="0">
                <a:latin typeface="Times New Roman" pitchFamily="18" charset="0"/>
                <a:cs typeface="Times New Roman" pitchFamily="18" charset="0"/>
              </a:rPr>
              <a:t> Россия, включающая не менее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7 межрегиональных центров компетенций и 175 специализированных центров компетенций, аккредитованных по стандартам </a:t>
            </a:r>
            <a:r>
              <a:rPr lang="ru-RU" dirty="0" err="1">
                <a:latin typeface="Times New Roman" pitchFamily="18" charset="0"/>
                <a:cs typeface="Times New Roman" pitchFamily="18" charset="0"/>
              </a:rPr>
              <a:t>Ворлдскиллс</a:t>
            </a:r>
            <a:r>
              <a:rPr lang="ru-RU" dirty="0">
                <a:latin typeface="Times New Roman" pitchFamily="18" charset="0"/>
                <a:cs typeface="Times New Roman" pitchFamily="18" charset="0"/>
              </a:rPr>
              <a:t> Россия.</a:t>
            </a:r>
          </a:p>
        </p:txBody>
      </p:sp>
      <p:sp>
        <p:nvSpPr>
          <p:cNvPr id="4" name="Номер слайда 3"/>
          <p:cNvSpPr>
            <a:spLocks noGrp="1"/>
          </p:cNvSpPr>
          <p:nvPr>
            <p:ph type="sldNum" sz="quarter" idx="10"/>
          </p:nvPr>
        </p:nvSpPr>
        <p:spPr/>
        <p:txBody>
          <a:bodyPr/>
          <a:lstStyle/>
          <a:p>
            <a:fld id="{BADD30E7-8AEA-4F4E-9374-3747236A1F48}" type="slidenum">
              <a:rPr lang="ru-RU" smtClean="0">
                <a:solidFill>
                  <a:prstClr val="black"/>
                </a:solidFill>
              </a:rPr>
              <a:pPr/>
              <a:t>4</a:t>
            </a:fld>
            <a:endParaRPr lang="ru-RU">
              <a:solidFill>
                <a:prstClr val="black"/>
              </a:solidFill>
            </a:endParaRPr>
          </a:p>
        </p:txBody>
      </p:sp>
    </p:spTree>
    <p:extLst>
      <p:ext uri="{BB962C8B-B14F-4D97-AF65-F5344CB8AC3E}">
        <p14:creationId xmlns:p14="http://schemas.microsoft.com/office/powerpoint/2010/main" val="613090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0" y="685800"/>
            <a:ext cx="4572000" cy="3429000"/>
          </a:xfrm>
        </p:spPr>
      </p:sp>
      <p:sp>
        <p:nvSpPr>
          <p:cNvPr id="3" name="Заметки 2"/>
          <p:cNvSpPr>
            <a:spLocks noGrp="1"/>
          </p:cNvSpPr>
          <p:nvPr>
            <p:ph type="body" idx="1"/>
          </p:nvPr>
        </p:nvSpPr>
        <p:spPr/>
        <p:txBody>
          <a:bodyPr>
            <a:normAutofit/>
          </a:bodyPr>
          <a:lstStyle/>
          <a:p>
            <a:r>
              <a:rPr lang="ru-RU" dirty="0"/>
              <a:t>Направления актуализации Перечня профессий СПО и Перечня специальностей СПО</a:t>
            </a:r>
            <a:r>
              <a:rPr lang="ru-RU" baseline="0" dirty="0"/>
              <a:t> связаны с основными вызовами рынка труда и рынка образовательных услуг. Основными векторами развития Перечней является</a:t>
            </a:r>
            <a:endParaRPr lang="ru-RU" dirty="0"/>
          </a:p>
        </p:txBody>
      </p:sp>
      <p:sp>
        <p:nvSpPr>
          <p:cNvPr id="4" name="Номер слайда 3"/>
          <p:cNvSpPr>
            <a:spLocks noGrp="1"/>
          </p:cNvSpPr>
          <p:nvPr>
            <p:ph type="sldNum" sz="quarter" idx="10"/>
          </p:nvPr>
        </p:nvSpPr>
        <p:spPr/>
        <p:txBody>
          <a:bodyPr/>
          <a:lstStyle/>
          <a:p>
            <a:fld id="{97E41970-23D8-4640-A3D9-6E0157014CDC}" type="slidenum">
              <a:rPr lang="ru-RU" smtClean="0">
                <a:solidFill>
                  <a:prstClr val="black"/>
                </a:solidFill>
              </a:rPr>
              <a:pPr/>
              <a:t>5</a:t>
            </a:fld>
            <a:endParaRPr lang="ru-RU">
              <a:solidFill>
                <a:prstClr val="black"/>
              </a:solidFill>
            </a:endParaRPr>
          </a:p>
        </p:txBody>
      </p:sp>
    </p:spTree>
    <p:extLst>
      <p:ext uri="{BB962C8B-B14F-4D97-AF65-F5344CB8AC3E}">
        <p14:creationId xmlns:p14="http://schemas.microsoft.com/office/powerpoint/2010/main" val="967391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0" y="685800"/>
            <a:ext cx="4572000" cy="34290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1C23248-689E-43B9-A313-1522DA3B33A3}" type="slidenum">
              <a:rPr lang="ru-RU" smtClean="0">
                <a:solidFill>
                  <a:prstClr val="black"/>
                </a:solidFill>
              </a:rPr>
              <a:pPr/>
              <a:t>8</a:t>
            </a:fld>
            <a:endParaRPr lang="ru-RU">
              <a:solidFill>
                <a:prstClr val="black"/>
              </a:solidFill>
            </a:endParaRPr>
          </a:p>
        </p:txBody>
      </p:sp>
    </p:spTree>
    <p:extLst>
      <p:ext uri="{BB962C8B-B14F-4D97-AF65-F5344CB8AC3E}">
        <p14:creationId xmlns:p14="http://schemas.microsoft.com/office/powerpoint/2010/main" val="390406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028950" y="857250"/>
            <a:ext cx="3086100" cy="2314575"/>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CD1C7AB-E3E7-4A57-8547-84435BFB2635}" type="slidenum">
              <a:rPr lang="ru-RU" smtClean="0">
                <a:solidFill>
                  <a:prstClr val="black"/>
                </a:solidFill>
              </a:rPr>
              <a:pPr/>
              <a:t>10</a:t>
            </a:fld>
            <a:endParaRPr lang="ru-RU">
              <a:solidFill>
                <a:prstClr val="black"/>
              </a:solidFill>
            </a:endParaRPr>
          </a:p>
        </p:txBody>
      </p:sp>
    </p:spTree>
    <p:extLst>
      <p:ext uri="{BB962C8B-B14F-4D97-AF65-F5344CB8AC3E}">
        <p14:creationId xmlns:p14="http://schemas.microsoft.com/office/powerpoint/2010/main" val="2531016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281363" y="506413"/>
            <a:ext cx="3379787" cy="2535237"/>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0143BC2-A474-4213-BC2D-3716AC80192A}" type="slidenum">
              <a:rPr lang="ru-RU" smtClean="0"/>
              <a:t>13</a:t>
            </a:fld>
            <a:endParaRPr lang="ru-RU"/>
          </a:p>
        </p:txBody>
      </p:sp>
    </p:spTree>
    <p:extLst>
      <p:ext uri="{BB962C8B-B14F-4D97-AF65-F5344CB8AC3E}">
        <p14:creationId xmlns:p14="http://schemas.microsoft.com/office/powerpoint/2010/main" val="4218439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spcBef>
                <a:spcPct val="0"/>
              </a:spcBef>
            </a:pPr>
            <a:endParaRPr lang="ru-RU"/>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w Cen MT" pitchFamily="34" charset="0"/>
              </a:defRPr>
            </a:lvl1pPr>
            <a:lvl2pPr marL="742950" indent="-285750" eaLnBrk="0" hangingPunct="0">
              <a:defRPr>
                <a:solidFill>
                  <a:schemeClr val="tx1"/>
                </a:solidFill>
                <a:latin typeface="Tw Cen MT" pitchFamily="34" charset="0"/>
              </a:defRPr>
            </a:lvl2pPr>
            <a:lvl3pPr marL="1143000" indent="-228600" eaLnBrk="0" hangingPunct="0">
              <a:defRPr>
                <a:solidFill>
                  <a:schemeClr val="tx1"/>
                </a:solidFill>
                <a:latin typeface="Tw Cen MT" pitchFamily="34" charset="0"/>
              </a:defRPr>
            </a:lvl3pPr>
            <a:lvl4pPr marL="1600200" indent="-228600" eaLnBrk="0" hangingPunct="0">
              <a:defRPr>
                <a:solidFill>
                  <a:schemeClr val="tx1"/>
                </a:solidFill>
                <a:latin typeface="Tw Cen MT" pitchFamily="34" charset="0"/>
              </a:defRPr>
            </a:lvl4pPr>
            <a:lvl5pPr marL="2057400" indent="-228600" eaLnBrk="0" hangingPunct="0">
              <a:defRPr>
                <a:solidFill>
                  <a:schemeClr val="tx1"/>
                </a:solidFill>
                <a:latin typeface="Tw Cen MT" pitchFamily="34" charset="0"/>
              </a:defRPr>
            </a:lvl5pPr>
            <a:lvl6pPr marL="2514600" indent="-228600" eaLnBrk="0" fontAlgn="base" hangingPunct="0">
              <a:spcBef>
                <a:spcPct val="0"/>
              </a:spcBef>
              <a:spcAft>
                <a:spcPct val="0"/>
              </a:spcAft>
              <a:defRPr>
                <a:solidFill>
                  <a:schemeClr val="tx1"/>
                </a:solidFill>
                <a:latin typeface="Tw Cen MT" pitchFamily="34" charset="0"/>
              </a:defRPr>
            </a:lvl6pPr>
            <a:lvl7pPr marL="2971800" indent="-228600" eaLnBrk="0" fontAlgn="base" hangingPunct="0">
              <a:spcBef>
                <a:spcPct val="0"/>
              </a:spcBef>
              <a:spcAft>
                <a:spcPct val="0"/>
              </a:spcAft>
              <a:defRPr>
                <a:solidFill>
                  <a:schemeClr val="tx1"/>
                </a:solidFill>
                <a:latin typeface="Tw Cen MT" pitchFamily="34" charset="0"/>
              </a:defRPr>
            </a:lvl7pPr>
            <a:lvl8pPr marL="3429000" indent="-228600" eaLnBrk="0" fontAlgn="base" hangingPunct="0">
              <a:spcBef>
                <a:spcPct val="0"/>
              </a:spcBef>
              <a:spcAft>
                <a:spcPct val="0"/>
              </a:spcAft>
              <a:defRPr>
                <a:solidFill>
                  <a:schemeClr val="tx1"/>
                </a:solidFill>
                <a:latin typeface="Tw Cen MT" pitchFamily="34" charset="0"/>
              </a:defRPr>
            </a:lvl8pPr>
            <a:lvl9pPr marL="3886200" indent="-228600" eaLnBrk="0" fontAlgn="base" hangingPunct="0">
              <a:spcBef>
                <a:spcPct val="0"/>
              </a:spcBef>
              <a:spcAft>
                <a:spcPct val="0"/>
              </a:spcAft>
              <a:defRPr>
                <a:solidFill>
                  <a:schemeClr val="tx1"/>
                </a:solidFill>
                <a:latin typeface="Tw Cen MT" pitchFamily="34" charset="0"/>
              </a:defRPr>
            </a:lvl9pPr>
          </a:lstStyle>
          <a:p>
            <a:pPr marL="0" marR="0" lvl="0" indent="0" algn="r" defTabSz="914400" rtl="0" eaLnBrk="0" fontAlgn="base" latinLnBrk="0" hangingPunct="0">
              <a:lnSpc>
                <a:spcPct val="100000"/>
              </a:lnSpc>
              <a:spcBef>
                <a:spcPct val="0"/>
              </a:spcBef>
              <a:spcAft>
                <a:spcPct val="0"/>
              </a:spcAft>
              <a:buClrTx/>
              <a:buSzPct val="100000"/>
              <a:buFontTx/>
              <a:buNone/>
              <a:tabLst/>
              <a:defRPr/>
            </a:pPr>
            <a:fld id="{CEC081D2-24AE-4D59-AEAD-BB9B482DB010}" type="slidenum">
              <a:rPr kumimoji="0" lang="ru-RU" sz="1200" b="0" i="0" u="none" strike="noStrike" kern="1200" cap="none" spc="0" normalizeH="0" baseline="0" noProof="0">
                <a:ln>
                  <a:noFill/>
                </a:ln>
                <a:solidFill>
                  <a:srgbClr val="000000"/>
                </a:solidFill>
                <a:effectLst/>
                <a:uLnTx/>
                <a:uFillTx/>
                <a:latin typeface="Calibri" pitchFamily="34" charset="0"/>
                <a:ea typeface="Tw Cen MT" pitchFamily="34" charset="0"/>
                <a:cs typeface="Tw Cen MT" pitchFamily="34" charset="0"/>
                <a:sym typeface="Tw Cen MT" pitchFamily="34" charset="0"/>
              </a:rPr>
              <a:pPr marL="0" marR="0" lvl="0" indent="0" algn="r" defTabSz="914400" rtl="0" eaLnBrk="0" fontAlgn="base" latinLnBrk="0" hangingPunct="0">
                <a:lnSpc>
                  <a:spcPct val="100000"/>
                </a:lnSpc>
                <a:spcBef>
                  <a:spcPct val="0"/>
                </a:spcBef>
                <a:spcAft>
                  <a:spcPct val="0"/>
                </a:spcAft>
                <a:buClrTx/>
                <a:buSzPct val="100000"/>
                <a:buFontTx/>
                <a:buNone/>
                <a:tabLst/>
                <a:defRPr/>
              </a:pPr>
              <a:t>16</a:t>
            </a:fld>
            <a:endParaRPr kumimoji="0" lang="ru-RU" sz="1200" b="0" i="0" u="none" strike="noStrike" kern="1200" cap="none" spc="0" normalizeH="0" baseline="0" noProof="0">
              <a:ln>
                <a:noFill/>
              </a:ln>
              <a:solidFill>
                <a:srgbClr val="000000"/>
              </a:solidFill>
              <a:effectLst/>
              <a:uLnTx/>
              <a:uFillTx/>
              <a:latin typeface="Calibri" pitchFamily="34" charset="0"/>
              <a:ea typeface="Tw Cen MT" pitchFamily="34" charset="0"/>
              <a:cs typeface="Tw Cen MT" pitchFamily="34" charset="0"/>
              <a:sym typeface="Tw Cen MT" pitchFamily="34" charset="0"/>
            </a:endParaRPr>
          </a:p>
        </p:txBody>
      </p:sp>
    </p:spTree>
    <p:extLst>
      <p:ext uri="{BB962C8B-B14F-4D97-AF65-F5344CB8AC3E}">
        <p14:creationId xmlns:p14="http://schemas.microsoft.com/office/powerpoint/2010/main" val="751787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685800"/>
            <a:ext cx="7772400" cy="2127251"/>
          </a:xfrm>
        </p:spPr>
        <p:txBody>
          <a:bodyPr/>
          <a:lstStyle>
            <a:lvl1pPr algn="ctr">
              <a:defRPr sz="5800"/>
            </a:lvl1pPr>
          </a:lstStyle>
          <a:p>
            <a:pPr lvl="0"/>
            <a:r>
              <a:rPr lang="ru-RU" altLang="ru-RU" noProof="0"/>
              <a:t>Образец заголовка</a:t>
            </a:r>
            <a:endParaRPr lang="en-US" altLang="ru-RU" noProof="0"/>
          </a:p>
        </p:txBody>
      </p:sp>
      <p:sp>
        <p:nvSpPr>
          <p:cNvPr id="16387" name="Rectangle 3"/>
          <p:cNvSpPr>
            <a:spLocks noGrp="1" noChangeArrowheads="1"/>
          </p:cNvSpPr>
          <p:nvPr>
            <p:ph type="subTitle" idx="1"/>
          </p:nvPr>
        </p:nvSpPr>
        <p:spPr>
          <a:xfrm>
            <a:off x="1371600" y="3270251"/>
            <a:ext cx="6400800" cy="2209800"/>
          </a:xfrm>
        </p:spPr>
        <p:txBody>
          <a:bodyPr/>
          <a:lstStyle>
            <a:lvl1pPr marL="0" indent="0" algn="ctr">
              <a:buFont typeface="Wingdings" pitchFamily="2" charset="2"/>
              <a:buNone/>
              <a:defRPr sz="3000"/>
            </a:lvl1pPr>
          </a:lstStyle>
          <a:p>
            <a:pPr lvl="0"/>
            <a:r>
              <a:rPr lang="ru-RU" altLang="ru-RU" noProof="0"/>
              <a:t>Образец подзаголовка</a:t>
            </a:r>
            <a:endParaRPr lang="en-US" altLang="ru-RU" noProof="0"/>
          </a:p>
        </p:txBody>
      </p:sp>
      <p:sp>
        <p:nvSpPr>
          <p:cNvPr id="16388" name="Rectangle 4"/>
          <p:cNvSpPr>
            <a:spLocks noGrp="1" noChangeArrowheads="1"/>
          </p:cNvSpPr>
          <p:nvPr>
            <p:ph type="dt" sz="half" idx="2"/>
          </p:nvPr>
        </p:nvSpPr>
        <p:spPr/>
        <p:txBody>
          <a:bodyPr/>
          <a:lstStyle>
            <a:lvl1pPr>
              <a:defRPr/>
            </a:lvl1pPr>
          </a:lstStyle>
          <a:p>
            <a:fld id="{6BFFED2B-926A-644A-B44D-34C84772B734}" type="datetimeFigureOut">
              <a:rPr lang="ru-RU" smtClean="0">
                <a:solidFill>
                  <a:prstClr val="black">
                    <a:lumMod val="65000"/>
                    <a:lumOff val="35000"/>
                  </a:prstClr>
                </a:solidFill>
              </a:rPr>
              <a:pPr/>
              <a:t>12.04.2018</a:t>
            </a:fld>
            <a:endParaRPr lang="ru-RU">
              <a:solidFill>
                <a:prstClr val="black">
                  <a:lumMod val="65000"/>
                  <a:lumOff val="35000"/>
                </a:prstClr>
              </a:solidFill>
            </a:endParaRPr>
          </a:p>
        </p:txBody>
      </p:sp>
      <p:sp>
        <p:nvSpPr>
          <p:cNvPr id="16389" name="Rectangle 5"/>
          <p:cNvSpPr>
            <a:spLocks noGrp="1" noChangeArrowheads="1"/>
          </p:cNvSpPr>
          <p:nvPr>
            <p:ph type="ftr" sz="quarter" idx="3"/>
          </p:nvPr>
        </p:nvSpPr>
        <p:spPr/>
        <p:txBody>
          <a:bodyPr/>
          <a:lstStyle>
            <a:lvl1pPr>
              <a:defRPr/>
            </a:lvl1pPr>
          </a:lstStyle>
          <a:p>
            <a:endParaRPr lang="ru-RU">
              <a:solidFill>
                <a:prstClr val="black">
                  <a:lumMod val="65000"/>
                  <a:lumOff val="35000"/>
                </a:prstClr>
              </a:solidFill>
            </a:endParaRPr>
          </a:p>
        </p:txBody>
      </p:sp>
      <p:sp>
        <p:nvSpPr>
          <p:cNvPr id="16390" name="Rectangle 6"/>
          <p:cNvSpPr>
            <a:spLocks noGrp="1" noChangeArrowheads="1"/>
          </p:cNvSpPr>
          <p:nvPr>
            <p:ph type="sldNum" sz="quarter" idx="4"/>
          </p:nvPr>
        </p:nvSpPr>
        <p:spPr/>
        <p:txBody>
          <a:bodyPr/>
          <a:lstStyle>
            <a:lvl1pPr>
              <a:defRPr/>
            </a:lvl1pPr>
          </a:lstStyle>
          <a:p>
            <a:fld id="{881F5A0D-5473-644E-A176-061390A133C4}" type="slidenum">
              <a:rPr lang="ru-RU" smtClean="0">
                <a:solidFill>
                  <a:prstClr val="black">
                    <a:lumMod val="65000"/>
                    <a:lumOff val="35000"/>
                  </a:prstClr>
                </a:solidFill>
              </a:rPr>
              <a:pPr/>
              <a:t>‹#›</a:t>
            </a:fld>
            <a:endParaRPr lang="ru-RU">
              <a:solidFill>
                <a:prstClr val="black">
                  <a:lumMod val="65000"/>
                  <a:lumOff val="35000"/>
                </a:prstClr>
              </a:solidFill>
            </a:endParaRPr>
          </a:p>
        </p:txBody>
      </p:sp>
      <p:sp>
        <p:nvSpPr>
          <p:cNvPr id="16392" name="Rectangle 8" descr="Gold bar"/>
          <p:cNvSpPr>
            <a:spLocks noChangeArrowheads="1"/>
          </p:cNvSpPr>
          <p:nvPr/>
        </p:nvSpPr>
        <p:spPr bwMode="auto">
          <a:xfrm>
            <a:off x="228600" y="2889256"/>
            <a:ext cx="2870200" cy="2016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6393" name="Rectangle 9" descr="Orange bar"/>
          <p:cNvSpPr>
            <a:spLocks noChangeArrowheads="1"/>
          </p:cNvSpPr>
          <p:nvPr/>
        </p:nvSpPr>
        <p:spPr bwMode="auto">
          <a:xfrm>
            <a:off x="3098801" y="2889256"/>
            <a:ext cx="2870200" cy="20161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6394" name="Rectangle 10" descr="Slate bar"/>
          <p:cNvSpPr>
            <a:spLocks noChangeArrowheads="1"/>
          </p:cNvSpPr>
          <p:nvPr/>
        </p:nvSpPr>
        <p:spPr bwMode="auto">
          <a:xfrm>
            <a:off x="5969001" y="2889256"/>
            <a:ext cx="2870200" cy="201613"/>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Tree>
    <p:extLst>
      <p:ext uri="{BB962C8B-B14F-4D97-AF65-F5344CB8AC3E}">
        <p14:creationId xmlns:p14="http://schemas.microsoft.com/office/powerpoint/2010/main" val="3717004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fld id="{6BFFED2B-926A-644A-B44D-34C84772B734}" type="datetimeFigureOut">
              <a:rPr lang="ru-RU" smtClean="0">
                <a:solidFill>
                  <a:prstClr val="black">
                    <a:lumMod val="65000"/>
                    <a:lumOff val="35000"/>
                  </a:prstClr>
                </a:solidFill>
              </a:rPr>
              <a:pPr/>
              <a:t>12.04.2018</a:t>
            </a:fld>
            <a:endParaRPr lang="ru-RU">
              <a:solidFill>
                <a:prstClr val="black">
                  <a:lumMod val="65000"/>
                  <a:lumOff val="35000"/>
                </a:prstClr>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prstClr val="black">
                  <a:lumMod val="65000"/>
                  <a:lumOff val="35000"/>
                </a:prstClr>
              </a:solidFill>
            </a:endParaRPr>
          </a:p>
        </p:txBody>
      </p:sp>
      <p:sp>
        <p:nvSpPr>
          <p:cNvPr id="6" name="Номер слайда 5"/>
          <p:cNvSpPr>
            <a:spLocks noGrp="1"/>
          </p:cNvSpPr>
          <p:nvPr>
            <p:ph type="sldNum" sz="quarter" idx="12"/>
          </p:nvPr>
        </p:nvSpPr>
        <p:spPr/>
        <p:txBody>
          <a:bodyPr/>
          <a:lstStyle>
            <a:lvl1pPr>
              <a:defRPr/>
            </a:lvl1pPr>
          </a:lstStyle>
          <a:p>
            <a:fld id="{881F5A0D-5473-644E-A176-061390A133C4}" type="slidenum">
              <a:rPr lang="ru-RU" smtClean="0">
                <a:solidFill>
                  <a:prstClr val="black">
                    <a:lumMod val="65000"/>
                    <a:lumOff val="35000"/>
                  </a:prstClr>
                </a:solidFill>
              </a:rPr>
              <a:pPr/>
              <a:t>‹#›</a:t>
            </a:fld>
            <a:endParaRPr lang="ru-RU">
              <a:solidFill>
                <a:prstClr val="black">
                  <a:lumMod val="65000"/>
                  <a:lumOff val="35000"/>
                </a:prstClr>
              </a:solidFill>
            </a:endParaRPr>
          </a:p>
        </p:txBody>
      </p:sp>
    </p:spTree>
    <p:extLst>
      <p:ext uri="{BB962C8B-B14F-4D97-AF65-F5344CB8AC3E}">
        <p14:creationId xmlns:p14="http://schemas.microsoft.com/office/powerpoint/2010/main" val="166993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fld id="{6BFFED2B-926A-644A-B44D-34C84772B734}" type="datetimeFigureOut">
              <a:rPr lang="ru-RU" smtClean="0">
                <a:solidFill>
                  <a:prstClr val="black">
                    <a:lumMod val="65000"/>
                    <a:lumOff val="35000"/>
                  </a:prstClr>
                </a:solidFill>
              </a:rPr>
              <a:pPr/>
              <a:t>12.04.2018</a:t>
            </a:fld>
            <a:endParaRPr lang="ru-RU">
              <a:solidFill>
                <a:prstClr val="black">
                  <a:lumMod val="65000"/>
                  <a:lumOff val="35000"/>
                </a:prstClr>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prstClr val="black">
                  <a:lumMod val="65000"/>
                  <a:lumOff val="35000"/>
                </a:prstClr>
              </a:solidFill>
            </a:endParaRPr>
          </a:p>
        </p:txBody>
      </p:sp>
      <p:sp>
        <p:nvSpPr>
          <p:cNvPr id="6" name="Номер слайда 5"/>
          <p:cNvSpPr>
            <a:spLocks noGrp="1"/>
          </p:cNvSpPr>
          <p:nvPr>
            <p:ph type="sldNum" sz="quarter" idx="12"/>
          </p:nvPr>
        </p:nvSpPr>
        <p:spPr/>
        <p:txBody>
          <a:bodyPr/>
          <a:lstStyle>
            <a:lvl1pPr>
              <a:defRPr/>
            </a:lvl1pPr>
          </a:lstStyle>
          <a:p>
            <a:fld id="{881F5A0D-5473-644E-A176-061390A133C4}" type="slidenum">
              <a:rPr lang="ru-RU" smtClean="0">
                <a:solidFill>
                  <a:prstClr val="black">
                    <a:lumMod val="65000"/>
                    <a:lumOff val="35000"/>
                  </a:prstClr>
                </a:solidFill>
              </a:rPr>
              <a:pPr/>
              <a:t>‹#›</a:t>
            </a:fld>
            <a:endParaRPr lang="ru-RU">
              <a:solidFill>
                <a:prstClr val="black">
                  <a:lumMod val="65000"/>
                  <a:lumOff val="35000"/>
                </a:prstClr>
              </a:solidFill>
            </a:endParaRPr>
          </a:p>
        </p:txBody>
      </p:sp>
    </p:spTree>
    <p:extLst>
      <p:ext uri="{BB962C8B-B14F-4D97-AF65-F5344CB8AC3E}">
        <p14:creationId xmlns:p14="http://schemas.microsoft.com/office/powerpoint/2010/main" val="4163559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9"/>
            <a:ext cx="8229600" cy="1139825"/>
          </a:xfrm>
        </p:spPr>
        <p:txBody>
          <a:bodyPr/>
          <a:lstStyle/>
          <a:p>
            <a:r>
              <a:rPr lang="ru-RU"/>
              <a:t>Образец заголовка</a:t>
            </a:r>
          </a:p>
        </p:txBody>
      </p:sp>
      <p:sp>
        <p:nvSpPr>
          <p:cNvPr id="3" name="Текст 2"/>
          <p:cNvSpPr>
            <a:spLocks noGrp="1"/>
          </p:cNvSpPr>
          <p:nvPr>
            <p:ph type="body" sz="half" idx="1"/>
          </p:nvPr>
        </p:nvSpPr>
        <p:spPr>
          <a:xfrm>
            <a:off x="457200" y="1600204"/>
            <a:ext cx="4038600" cy="45307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quarter" idx="2"/>
          </p:nvPr>
        </p:nvSpPr>
        <p:spPr>
          <a:xfrm>
            <a:off x="4648200" y="1600202"/>
            <a:ext cx="4038600" cy="21891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Объект 4"/>
          <p:cNvSpPr>
            <a:spLocks noGrp="1"/>
          </p:cNvSpPr>
          <p:nvPr>
            <p:ph sz="quarter" idx="3"/>
          </p:nvPr>
        </p:nvSpPr>
        <p:spPr>
          <a:xfrm>
            <a:off x="4648200" y="3941769"/>
            <a:ext cx="4038600" cy="21891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Дата 5"/>
          <p:cNvSpPr>
            <a:spLocks noGrp="1"/>
          </p:cNvSpPr>
          <p:nvPr>
            <p:ph type="dt" sz="half" idx="10"/>
          </p:nvPr>
        </p:nvSpPr>
        <p:spPr>
          <a:xfrm>
            <a:off x="457200" y="6248400"/>
            <a:ext cx="2133600" cy="457200"/>
          </a:xfrm>
        </p:spPr>
        <p:txBody>
          <a:bodyPr/>
          <a:lstStyle>
            <a:lvl1pPr>
              <a:defRPr/>
            </a:lvl1pPr>
          </a:lstStyle>
          <a:p>
            <a:fld id="{FB476794-D079-41CB-B608-086A9F4513B8}" type="datetimeFigureOut">
              <a:rPr lang="ru-RU" smtClean="0">
                <a:solidFill>
                  <a:prstClr val="black">
                    <a:tint val="75000"/>
                  </a:prstClr>
                </a:solidFill>
              </a:rPr>
              <a:pPr/>
              <a:t>12.04.2018</a:t>
            </a:fld>
            <a:endParaRPr lang="ru-RU">
              <a:solidFill>
                <a:prstClr val="black">
                  <a:tint val="75000"/>
                </a:prstClr>
              </a:solidFill>
            </a:endParaRPr>
          </a:p>
        </p:txBody>
      </p:sp>
      <p:sp>
        <p:nvSpPr>
          <p:cNvPr id="7" name="Нижний колонтитул 6"/>
          <p:cNvSpPr>
            <a:spLocks noGrp="1"/>
          </p:cNvSpPr>
          <p:nvPr>
            <p:ph type="ftr" sz="quarter" idx="11"/>
          </p:nvPr>
        </p:nvSpPr>
        <p:spPr>
          <a:xfrm>
            <a:off x="3124200" y="6248400"/>
            <a:ext cx="2895600" cy="457200"/>
          </a:xfrm>
        </p:spPr>
        <p:txBody>
          <a:bodyPr/>
          <a:lstStyle>
            <a:lvl1pPr>
              <a:defRPr/>
            </a:lvl1pPr>
          </a:lstStyle>
          <a:p>
            <a:endParaRPr lang="ru-RU">
              <a:solidFill>
                <a:prstClr val="black">
                  <a:tint val="75000"/>
                </a:prstClr>
              </a:solidFill>
            </a:endParaRPr>
          </a:p>
        </p:txBody>
      </p:sp>
      <p:sp>
        <p:nvSpPr>
          <p:cNvPr id="8" name="Номер слайда 7"/>
          <p:cNvSpPr>
            <a:spLocks noGrp="1"/>
          </p:cNvSpPr>
          <p:nvPr>
            <p:ph type="sldNum" sz="quarter" idx="12"/>
          </p:nvPr>
        </p:nvSpPr>
        <p:spPr>
          <a:xfrm>
            <a:off x="6553200" y="6248400"/>
            <a:ext cx="2133600" cy="457200"/>
          </a:xfrm>
        </p:spPr>
        <p:txBody>
          <a:bodyPr/>
          <a:lstStyle>
            <a:lvl1pPr>
              <a:defRPr/>
            </a:lvl1pPr>
          </a:lstStyle>
          <a:p>
            <a:fld id="{6CAC84F3-FD6D-4795-8579-4F544B6AF78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01451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Заголовок, текст и картинк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9"/>
            <a:ext cx="8229600" cy="1139825"/>
          </a:xfrm>
        </p:spPr>
        <p:txBody>
          <a:bodyPr/>
          <a:lstStyle/>
          <a:p>
            <a:r>
              <a:rPr lang="ru-RU"/>
              <a:t>Образец заголовка</a:t>
            </a:r>
          </a:p>
        </p:txBody>
      </p:sp>
      <p:sp>
        <p:nvSpPr>
          <p:cNvPr id="3" name="Текст 2"/>
          <p:cNvSpPr>
            <a:spLocks noGrp="1"/>
          </p:cNvSpPr>
          <p:nvPr>
            <p:ph type="body" sz="half" idx="1"/>
          </p:nvPr>
        </p:nvSpPr>
        <p:spPr>
          <a:xfrm>
            <a:off x="457200" y="1600204"/>
            <a:ext cx="4038600" cy="45307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Картинка 3"/>
          <p:cNvSpPr>
            <a:spLocks noGrp="1"/>
          </p:cNvSpPr>
          <p:nvPr>
            <p:ph type="clipArt" sz="half" idx="2"/>
          </p:nvPr>
        </p:nvSpPr>
        <p:spPr>
          <a:xfrm>
            <a:off x="4648200" y="1600204"/>
            <a:ext cx="4038600" cy="4530725"/>
          </a:xfrm>
        </p:spPr>
        <p:txBody>
          <a:bodyPr/>
          <a:lstStyle/>
          <a:p>
            <a:r>
              <a:rPr lang="ru-RU"/>
              <a:t>Вставка картинки</a:t>
            </a:r>
          </a:p>
        </p:txBody>
      </p:sp>
      <p:sp>
        <p:nvSpPr>
          <p:cNvPr id="5" name="Дата 4"/>
          <p:cNvSpPr>
            <a:spLocks noGrp="1"/>
          </p:cNvSpPr>
          <p:nvPr>
            <p:ph type="dt" sz="half" idx="10"/>
          </p:nvPr>
        </p:nvSpPr>
        <p:spPr>
          <a:xfrm>
            <a:off x="457200" y="6248400"/>
            <a:ext cx="2133600" cy="457200"/>
          </a:xfrm>
        </p:spPr>
        <p:txBody>
          <a:bodyPr/>
          <a:lstStyle>
            <a:lvl1pPr>
              <a:defRPr/>
            </a:lvl1pPr>
          </a:lstStyle>
          <a:p>
            <a:fld id="{FB476794-D079-41CB-B608-086A9F4513B8}" type="datetimeFigureOut">
              <a:rPr lang="ru-RU" smtClean="0">
                <a:solidFill>
                  <a:prstClr val="black">
                    <a:tint val="75000"/>
                  </a:prstClr>
                </a:solidFill>
              </a:rPr>
              <a:pPr/>
              <a:t>12.04.2018</a:t>
            </a:fld>
            <a:endParaRPr lang="ru-RU">
              <a:solidFill>
                <a:prstClr val="black">
                  <a:tint val="75000"/>
                </a:prstClr>
              </a:solidFill>
            </a:endParaRPr>
          </a:p>
        </p:txBody>
      </p:sp>
      <p:sp>
        <p:nvSpPr>
          <p:cNvPr id="6" name="Нижний колонтитул 5"/>
          <p:cNvSpPr>
            <a:spLocks noGrp="1"/>
          </p:cNvSpPr>
          <p:nvPr>
            <p:ph type="ftr" sz="quarter" idx="11"/>
          </p:nvPr>
        </p:nvSpPr>
        <p:spPr>
          <a:xfrm>
            <a:off x="3124200" y="6248400"/>
            <a:ext cx="2895600" cy="457200"/>
          </a:xfrm>
        </p:spPr>
        <p:txBody>
          <a:bodyPr/>
          <a:lstStyle>
            <a:lvl1pPr>
              <a:defRPr/>
            </a:lvl1pPr>
          </a:lstStyle>
          <a:p>
            <a:endParaRPr lang="ru-RU">
              <a:solidFill>
                <a:prstClr val="black">
                  <a:tint val="75000"/>
                </a:prstClr>
              </a:solidFill>
            </a:endParaRPr>
          </a:p>
        </p:txBody>
      </p:sp>
      <p:sp>
        <p:nvSpPr>
          <p:cNvPr id="7" name="Номер слайда 6"/>
          <p:cNvSpPr>
            <a:spLocks noGrp="1"/>
          </p:cNvSpPr>
          <p:nvPr>
            <p:ph type="sldNum" sz="quarter" idx="12"/>
          </p:nvPr>
        </p:nvSpPr>
        <p:spPr>
          <a:xfrm>
            <a:off x="6553200" y="6248400"/>
            <a:ext cx="2133600" cy="457200"/>
          </a:xfrm>
        </p:spPr>
        <p:txBody>
          <a:bodyPr/>
          <a:lstStyle>
            <a:lvl1pPr>
              <a:defRPr/>
            </a:lvl1pPr>
          </a:lstStyle>
          <a:p>
            <a:fld id="{6CAC84F3-FD6D-4795-8579-4F544B6AF78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453293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ролик, видео и прочие особые слайды">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69219" y="649812"/>
            <a:ext cx="7043208" cy="1523495"/>
          </a:xfrm>
        </p:spPr>
        <p:txBody>
          <a:bodyPr anchor="ctr" anchorCtr="0">
            <a:noAutofit/>
          </a:bodyPr>
          <a:lstStyle>
            <a:lvl1pPr>
              <a:lnSpc>
                <a:spcPct val="90000"/>
              </a:lnSpc>
              <a:defRPr sz="5400"/>
            </a:lvl1pPr>
          </a:lstStyle>
          <a:p>
            <a:r>
              <a:rPr lang="ru-RU" noProof="0"/>
              <a:t>Образец заголовка</a:t>
            </a:r>
          </a:p>
        </p:txBody>
      </p:sp>
      <p:sp>
        <p:nvSpPr>
          <p:cNvPr id="3" name="Подзаголовок 2"/>
          <p:cNvSpPr>
            <a:spLocks noGrp="1"/>
          </p:cNvSpPr>
          <p:nvPr>
            <p:ph type="subTitle" idx="1"/>
          </p:nvPr>
        </p:nvSpPr>
        <p:spPr>
          <a:xfrm>
            <a:off x="1368955" y="4345005"/>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ru-RU" noProof="0"/>
              <a:t>Образец подзаголовка</a:t>
            </a:r>
          </a:p>
        </p:txBody>
      </p:sp>
      <p:sp>
        <p:nvSpPr>
          <p:cNvPr id="7" name="Текст 6"/>
          <p:cNvSpPr>
            <a:spLocks noGrp="1"/>
          </p:cNvSpPr>
          <p:nvPr>
            <p:ph type="body" sz="quarter" idx="10" hasCustomPrompt="1"/>
          </p:nvPr>
        </p:nvSpPr>
        <p:spPr>
          <a:xfrm>
            <a:off x="722052" y="2355853"/>
            <a:ext cx="7690114" cy="1384995"/>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7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ru-RU" noProof="0"/>
              <a:t>щелкните, чтобы…</a:t>
            </a:r>
          </a:p>
        </p:txBody>
      </p:sp>
    </p:spTree>
    <p:extLst>
      <p:ext uri="{BB962C8B-B14F-4D97-AF65-F5344CB8AC3E}">
        <p14:creationId xmlns:p14="http://schemas.microsoft.com/office/powerpoint/2010/main" val="3819330469"/>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ролик, видео и прочие особые слайды">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69219" y="649805"/>
            <a:ext cx="7043208" cy="1523494"/>
          </a:xfrm>
        </p:spPr>
        <p:txBody>
          <a:bodyPr anchor="ctr" anchorCtr="0">
            <a:noAutofit/>
          </a:bodyPr>
          <a:lstStyle>
            <a:lvl1pPr>
              <a:lnSpc>
                <a:spcPct val="90000"/>
              </a:lnSpc>
              <a:defRPr sz="4050"/>
            </a:lvl1pPr>
          </a:lstStyle>
          <a:p>
            <a:r>
              <a:rPr lang="ru-RU" noProof="0"/>
              <a:t>Образец заголовка</a:t>
            </a:r>
          </a:p>
        </p:txBody>
      </p:sp>
      <p:sp>
        <p:nvSpPr>
          <p:cNvPr id="3" name="Подзаголовок 2"/>
          <p:cNvSpPr>
            <a:spLocks noGrp="1"/>
          </p:cNvSpPr>
          <p:nvPr>
            <p:ph type="subTitle" idx="1"/>
          </p:nvPr>
        </p:nvSpPr>
        <p:spPr>
          <a:xfrm>
            <a:off x="1368955" y="4344994"/>
            <a:ext cx="7043208" cy="461665"/>
          </a:xfrm>
        </p:spPr>
        <p:txBody>
          <a:bodyPr>
            <a:noAutofit/>
          </a:bodyPr>
          <a:lstStyle>
            <a:lvl1pPr marL="0" indent="0" algn="l">
              <a:lnSpc>
                <a:spcPct val="90000"/>
              </a:lnSpc>
              <a:spcBef>
                <a:spcPts val="0"/>
              </a:spcBef>
              <a:buNone/>
              <a:defRPr>
                <a:solidFill>
                  <a:schemeClr val="tx1"/>
                </a:solidFill>
              </a:defRPr>
            </a:lvl1pPr>
            <a:lvl2pPr marL="342887" indent="0" algn="ctr">
              <a:buNone/>
              <a:defRPr>
                <a:solidFill>
                  <a:schemeClr val="tx1">
                    <a:tint val="75000"/>
                  </a:schemeClr>
                </a:solidFill>
              </a:defRPr>
            </a:lvl2pPr>
            <a:lvl3pPr marL="685772" indent="0" algn="ctr">
              <a:buNone/>
              <a:defRPr>
                <a:solidFill>
                  <a:schemeClr val="tx1">
                    <a:tint val="75000"/>
                  </a:schemeClr>
                </a:solidFill>
              </a:defRPr>
            </a:lvl3pPr>
            <a:lvl4pPr marL="1028659" indent="0" algn="ctr">
              <a:buNone/>
              <a:defRPr>
                <a:solidFill>
                  <a:schemeClr val="tx1">
                    <a:tint val="75000"/>
                  </a:schemeClr>
                </a:solidFill>
              </a:defRPr>
            </a:lvl4pPr>
            <a:lvl5pPr marL="1371545" indent="0" algn="ctr">
              <a:buNone/>
              <a:defRPr>
                <a:solidFill>
                  <a:schemeClr val="tx1">
                    <a:tint val="75000"/>
                  </a:schemeClr>
                </a:solidFill>
              </a:defRPr>
            </a:lvl5pPr>
            <a:lvl6pPr marL="1714432" indent="0" algn="ctr">
              <a:buNone/>
              <a:defRPr>
                <a:solidFill>
                  <a:schemeClr val="tx1">
                    <a:tint val="75000"/>
                  </a:schemeClr>
                </a:solidFill>
              </a:defRPr>
            </a:lvl6pPr>
            <a:lvl7pPr marL="2057318" indent="0" algn="ctr">
              <a:buNone/>
              <a:defRPr>
                <a:solidFill>
                  <a:schemeClr val="tx1">
                    <a:tint val="75000"/>
                  </a:schemeClr>
                </a:solidFill>
              </a:defRPr>
            </a:lvl7pPr>
            <a:lvl8pPr marL="2400204" indent="0" algn="ctr">
              <a:buNone/>
              <a:defRPr>
                <a:solidFill>
                  <a:schemeClr val="tx1">
                    <a:tint val="75000"/>
                  </a:schemeClr>
                </a:solidFill>
              </a:defRPr>
            </a:lvl8pPr>
            <a:lvl9pPr marL="2743091" indent="0" algn="ctr">
              <a:buNone/>
              <a:defRPr>
                <a:solidFill>
                  <a:schemeClr val="tx1">
                    <a:tint val="75000"/>
                  </a:schemeClr>
                </a:solidFill>
              </a:defRPr>
            </a:lvl9pPr>
          </a:lstStyle>
          <a:p>
            <a:r>
              <a:rPr lang="ru-RU" noProof="0"/>
              <a:t>Образец подзаголовка</a:t>
            </a:r>
          </a:p>
        </p:txBody>
      </p:sp>
      <p:sp>
        <p:nvSpPr>
          <p:cNvPr id="7" name="Текст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5250" b="1" i="1" u="none" strike="noStrike" kern="1200" cap="none" spc="-48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ru-RU" noProof="0"/>
              <a:t>щелкните, чтобы…</a:t>
            </a:r>
          </a:p>
        </p:txBody>
      </p:sp>
    </p:spTree>
    <p:extLst>
      <p:ext uri="{BB962C8B-B14F-4D97-AF65-F5344CB8AC3E}">
        <p14:creationId xmlns:p14="http://schemas.microsoft.com/office/powerpoint/2010/main" val="312665617"/>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ролик, видео и прочие особые слайды">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69219" y="649805"/>
            <a:ext cx="7043208" cy="1523494"/>
          </a:xfrm>
        </p:spPr>
        <p:txBody>
          <a:bodyPr anchor="ctr" anchorCtr="0">
            <a:noAutofit/>
          </a:bodyPr>
          <a:lstStyle>
            <a:lvl1pPr>
              <a:lnSpc>
                <a:spcPct val="90000"/>
              </a:lnSpc>
              <a:defRPr sz="4050"/>
            </a:lvl1pPr>
          </a:lstStyle>
          <a:p>
            <a:r>
              <a:rPr lang="ru-RU" noProof="0"/>
              <a:t>Образец заголовка</a:t>
            </a:r>
          </a:p>
        </p:txBody>
      </p:sp>
      <p:sp>
        <p:nvSpPr>
          <p:cNvPr id="3" name="Подзаголовок 2"/>
          <p:cNvSpPr>
            <a:spLocks noGrp="1"/>
          </p:cNvSpPr>
          <p:nvPr>
            <p:ph type="subTitle" idx="1"/>
          </p:nvPr>
        </p:nvSpPr>
        <p:spPr>
          <a:xfrm>
            <a:off x="1368955" y="4344994"/>
            <a:ext cx="7043208" cy="461665"/>
          </a:xfrm>
        </p:spPr>
        <p:txBody>
          <a:bodyPr>
            <a:noAutofit/>
          </a:bodyPr>
          <a:lstStyle>
            <a:lvl1pPr marL="0" indent="0" algn="l">
              <a:lnSpc>
                <a:spcPct val="90000"/>
              </a:lnSpc>
              <a:spcBef>
                <a:spcPts val="0"/>
              </a:spcBef>
              <a:buNone/>
              <a:defRPr>
                <a:solidFill>
                  <a:schemeClr val="tx1"/>
                </a:solidFill>
              </a:defRPr>
            </a:lvl1pPr>
            <a:lvl2pPr marL="342887" indent="0" algn="ctr">
              <a:buNone/>
              <a:defRPr>
                <a:solidFill>
                  <a:schemeClr val="tx1">
                    <a:tint val="75000"/>
                  </a:schemeClr>
                </a:solidFill>
              </a:defRPr>
            </a:lvl2pPr>
            <a:lvl3pPr marL="685772" indent="0" algn="ctr">
              <a:buNone/>
              <a:defRPr>
                <a:solidFill>
                  <a:schemeClr val="tx1">
                    <a:tint val="75000"/>
                  </a:schemeClr>
                </a:solidFill>
              </a:defRPr>
            </a:lvl3pPr>
            <a:lvl4pPr marL="1028659" indent="0" algn="ctr">
              <a:buNone/>
              <a:defRPr>
                <a:solidFill>
                  <a:schemeClr val="tx1">
                    <a:tint val="75000"/>
                  </a:schemeClr>
                </a:solidFill>
              </a:defRPr>
            </a:lvl4pPr>
            <a:lvl5pPr marL="1371545" indent="0" algn="ctr">
              <a:buNone/>
              <a:defRPr>
                <a:solidFill>
                  <a:schemeClr val="tx1">
                    <a:tint val="75000"/>
                  </a:schemeClr>
                </a:solidFill>
              </a:defRPr>
            </a:lvl5pPr>
            <a:lvl6pPr marL="1714432" indent="0" algn="ctr">
              <a:buNone/>
              <a:defRPr>
                <a:solidFill>
                  <a:schemeClr val="tx1">
                    <a:tint val="75000"/>
                  </a:schemeClr>
                </a:solidFill>
              </a:defRPr>
            </a:lvl6pPr>
            <a:lvl7pPr marL="2057318" indent="0" algn="ctr">
              <a:buNone/>
              <a:defRPr>
                <a:solidFill>
                  <a:schemeClr val="tx1">
                    <a:tint val="75000"/>
                  </a:schemeClr>
                </a:solidFill>
              </a:defRPr>
            </a:lvl7pPr>
            <a:lvl8pPr marL="2400204" indent="0" algn="ctr">
              <a:buNone/>
              <a:defRPr>
                <a:solidFill>
                  <a:schemeClr val="tx1">
                    <a:tint val="75000"/>
                  </a:schemeClr>
                </a:solidFill>
              </a:defRPr>
            </a:lvl8pPr>
            <a:lvl9pPr marL="2743091" indent="0" algn="ctr">
              <a:buNone/>
              <a:defRPr>
                <a:solidFill>
                  <a:schemeClr val="tx1">
                    <a:tint val="75000"/>
                  </a:schemeClr>
                </a:solidFill>
              </a:defRPr>
            </a:lvl9pPr>
          </a:lstStyle>
          <a:p>
            <a:r>
              <a:rPr lang="ru-RU" noProof="0"/>
              <a:t>Образец подзаголовка</a:t>
            </a:r>
          </a:p>
        </p:txBody>
      </p:sp>
      <p:sp>
        <p:nvSpPr>
          <p:cNvPr id="7" name="Текст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5250" b="1" i="1" u="none" strike="noStrike" kern="1200" cap="none" spc="-48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ru-RU" noProof="0"/>
              <a:t>щелкните, чтобы…</a:t>
            </a:r>
          </a:p>
        </p:txBody>
      </p:sp>
    </p:spTree>
    <p:extLst>
      <p:ext uri="{BB962C8B-B14F-4D97-AF65-F5344CB8AC3E}">
        <p14:creationId xmlns:p14="http://schemas.microsoft.com/office/powerpoint/2010/main" val="400937643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ролик, видео и прочие особые слайды">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ru-RU" noProof="0"/>
              <a:t>Образец заголовка</a:t>
            </a:r>
          </a:p>
        </p:txBody>
      </p:sp>
      <p:sp>
        <p:nvSpPr>
          <p:cNvPr id="3" name="Подзаголовок 2"/>
          <p:cNvSpPr>
            <a:spLocks noGrp="1"/>
          </p:cNvSpPr>
          <p:nvPr>
            <p:ph type="subTitle" idx="1"/>
          </p:nvPr>
        </p:nvSpPr>
        <p:spPr>
          <a:xfrm>
            <a:off x="1368955" y="4344990"/>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ru-RU" noProof="0"/>
              <a:t>Образец подзаголовка</a:t>
            </a:r>
          </a:p>
        </p:txBody>
      </p:sp>
      <p:sp>
        <p:nvSpPr>
          <p:cNvPr id="7" name="Текст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7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ru-RU" noProof="0"/>
              <a:t>щелкните, чтобы…</a:t>
            </a:r>
          </a:p>
        </p:txBody>
      </p:sp>
    </p:spTree>
    <p:extLst>
      <p:ext uri="{BB962C8B-B14F-4D97-AF65-F5344CB8AC3E}">
        <p14:creationId xmlns:p14="http://schemas.microsoft.com/office/powerpoint/2010/main" val="199607211"/>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Объект с подписью">
    <p:spTree>
      <p:nvGrpSpPr>
        <p:cNvPr id="1" name=""/>
        <p:cNvGrpSpPr/>
        <p:nvPr/>
      </p:nvGrpSpPr>
      <p:grpSpPr>
        <a:xfrm>
          <a:off x="0" y="0"/>
          <a:ext cx="0" cy="0"/>
          <a:chOff x="0" y="0"/>
          <a:chExt cx="0" cy="0"/>
        </a:xfrm>
      </p:grpSpPr>
      <p:pic>
        <p:nvPicPr>
          <p:cNvPr id="4" name="Picture 9" descr="sm_book.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2775" y="1755775"/>
            <a:ext cx="1614488" cy="1689100"/>
          </a:xfrm>
          <a:prstGeom prst="rect">
            <a:avLst/>
          </a:prstGeom>
          <a:noFill/>
          <a:ln w="50800" cap="sq" cmpd="dbl">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09600" y="273050"/>
            <a:ext cx="8077200" cy="869950"/>
          </a:xfrm>
        </p:spPr>
        <p:txBody>
          <a:bodyPr/>
          <a:lstStyle>
            <a:lvl1pPr algn="l">
              <a:buNone/>
              <a:defRPr sz="4400" b="0"/>
            </a:lvl1pPr>
          </a:lstStyle>
          <a:p>
            <a:r>
              <a:rPr lang="ru-RU"/>
              <a:t>Образец заголовка</a:t>
            </a:r>
            <a:endParaRPr lang="en-US" dirty="0"/>
          </a:p>
        </p:txBody>
      </p:sp>
      <p:sp>
        <p:nvSpPr>
          <p:cNvPr id="9" name="Content Placeholder 8"/>
          <p:cNvSpPr>
            <a:spLocks noGrp="1"/>
          </p:cNvSpPr>
          <p:nvPr>
            <p:ph sz="quarter" idx="1"/>
          </p:nvPr>
        </p:nvSpPr>
        <p:spPr>
          <a:xfrm>
            <a:off x="2362200" y="1752600"/>
            <a:ext cx="6400800" cy="44196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lvl1pPr>
              <a:defRPr/>
            </a:lvl1pPr>
          </a:lstStyle>
          <a:p>
            <a:pPr>
              <a:defRPr/>
            </a:pPr>
            <a:fld id="{161F15A4-847C-42D9-B435-FB8430E09AE8}" type="datetime8">
              <a:rPr lang="en-US">
                <a:solidFill>
                  <a:srgbClr val="39302A"/>
                </a:solidFill>
              </a:rPr>
              <a:pPr>
                <a:defRPr/>
              </a:pPr>
              <a:t>4/12/2018 1:56 AM</a:t>
            </a:fld>
            <a:endParaRPr lang="en-US">
              <a:solidFill>
                <a:srgbClr val="39302A"/>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srgbClr val="39302A"/>
              </a:solidFill>
            </a:endParaRPr>
          </a:p>
        </p:txBody>
      </p:sp>
      <p:sp>
        <p:nvSpPr>
          <p:cNvPr id="7" name="Slide Number Placeholder 6"/>
          <p:cNvSpPr>
            <a:spLocks noGrp="1"/>
          </p:cNvSpPr>
          <p:nvPr>
            <p:ph type="sldNum" sz="quarter" idx="12"/>
          </p:nvPr>
        </p:nvSpPr>
        <p:spPr/>
        <p:txBody>
          <a:bodyPr/>
          <a:lstStyle>
            <a:lvl1pPr>
              <a:defRPr sz="1400" smtClean="0">
                <a:solidFill>
                  <a:srgbClr val="FFFFFF"/>
                </a:solidFill>
              </a:defRPr>
            </a:lvl1pPr>
          </a:lstStyle>
          <a:p>
            <a:pPr>
              <a:defRPr/>
            </a:pPr>
            <a:fld id="{C54E2B62-9A4C-4BED-83A9-83BB3C224E59}" type="slidenum">
              <a:rPr lang="en-US"/>
              <a:pPr>
                <a:defRPr/>
              </a:pPr>
              <a:t>‹#›</a:t>
            </a:fld>
            <a:endParaRPr lang="en-US" dirty="0"/>
          </a:p>
        </p:txBody>
      </p:sp>
    </p:spTree>
    <p:extLst>
      <p:ext uri="{BB962C8B-B14F-4D97-AF65-F5344CB8AC3E}">
        <p14:creationId xmlns:p14="http://schemas.microsoft.com/office/powerpoint/2010/main" val="16595666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Объект с подписью">
    <p:spTree>
      <p:nvGrpSpPr>
        <p:cNvPr id="1" name=""/>
        <p:cNvGrpSpPr/>
        <p:nvPr/>
      </p:nvGrpSpPr>
      <p:grpSpPr>
        <a:xfrm>
          <a:off x="0" y="0"/>
          <a:ext cx="0" cy="0"/>
          <a:chOff x="0" y="0"/>
          <a:chExt cx="0" cy="0"/>
        </a:xfrm>
      </p:grpSpPr>
      <p:pic>
        <p:nvPicPr>
          <p:cNvPr id="4" name="Picture 9" descr="sm_book.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2775" y="1755775"/>
            <a:ext cx="1614488" cy="1689100"/>
          </a:xfrm>
          <a:prstGeom prst="rect">
            <a:avLst/>
          </a:prstGeom>
          <a:noFill/>
          <a:ln w="50800" cap="sq" cmpd="dbl">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09600" y="273050"/>
            <a:ext cx="8077200" cy="869950"/>
          </a:xfrm>
        </p:spPr>
        <p:txBody>
          <a:bodyPr/>
          <a:lstStyle>
            <a:lvl1pPr algn="l">
              <a:buNone/>
              <a:defRPr sz="4400" b="0"/>
            </a:lvl1pPr>
          </a:lstStyle>
          <a:p>
            <a:r>
              <a:rPr lang="ru-RU"/>
              <a:t>Образец заголовка</a:t>
            </a:r>
            <a:endParaRPr lang="en-US" dirty="0"/>
          </a:p>
        </p:txBody>
      </p:sp>
      <p:sp>
        <p:nvSpPr>
          <p:cNvPr id="9" name="Content Placeholder 8"/>
          <p:cNvSpPr>
            <a:spLocks noGrp="1"/>
          </p:cNvSpPr>
          <p:nvPr>
            <p:ph sz="quarter" idx="1"/>
          </p:nvPr>
        </p:nvSpPr>
        <p:spPr>
          <a:xfrm>
            <a:off x="2362200" y="1752600"/>
            <a:ext cx="6400800" cy="44196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lvl1pPr>
              <a:defRPr/>
            </a:lvl1pPr>
          </a:lstStyle>
          <a:p>
            <a:pPr>
              <a:defRPr/>
            </a:pPr>
            <a:fld id="{161F15A4-847C-42D9-B435-FB8430E09AE8}" type="datetime8">
              <a:rPr lang="en-US">
                <a:solidFill>
                  <a:srgbClr val="39302A"/>
                </a:solidFill>
              </a:rPr>
              <a:pPr>
                <a:defRPr/>
              </a:pPr>
              <a:t>4/12/2018 1:56 AM</a:t>
            </a:fld>
            <a:endParaRPr lang="en-US">
              <a:solidFill>
                <a:srgbClr val="39302A"/>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srgbClr val="39302A"/>
              </a:solidFill>
            </a:endParaRPr>
          </a:p>
        </p:txBody>
      </p:sp>
      <p:sp>
        <p:nvSpPr>
          <p:cNvPr id="7" name="Slide Number Placeholder 6"/>
          <p:cNvSpPr>
            <a:spLocks noGrp="1"/>
          </p:cNvSpPr>
          <p:nvPr>
            <p:ph type="sldNum" sz="quarter" idx="12"/>
          </p:nvPr>
        </p:nvSpPr>
        <p:spPr/>
        <p:txBody>
          <a:bodyPr/>
          <a:lstStyle>
            <a:lvl1pPr>
              <a:defRPr sz="1400" smtClean="0">
                <a:solidFill>
                  <a:srgbClr val="FFFFFF"/>
                </a:solidFill>
              </a:defRPr>
            </a:lvl1pPr>
          </a:lstStyle>
          <a:p>
            <a:pPr>
              <a:defRPr/>
            </a:pPr>
            <a:fld id="{C54E2B62-9A4C-4BED-83A9-83BB3C224E59}" type="slidenum">
              <a:rPr lang="en-US"/>
              <a:pPr>
                <a:defRPr/>
              </a:pPr>
              <a:t>‹#›</a:t>
            </a:fld>
            <a:endParaRPr lang="en-US" dirty="0"/>
          </a:p>
        </p:txBody>
      </p:sp>
    </p:spTree>
    <p:extLst>
      <p:ext uri="{BB962C8B-B14F-4D97-AF65-F5344CB8AC3E}">
        <p14:creationId xmlns:p14="http://schemas.microsoft.com/office/powerpoint/2010/main" val="208392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fld id="{6BFFED2B-926A-644A-B44D-34C84772B734}" type="datetimeFigureOut">
              <a:rPr lang="ru-RU" smtClean="0">
                <a:solidFill>
                  <a:prstClr val="black">
                    <a:lumMod val="65000"/>
                    <a:lumOff val="35000"/>
                  </a:prstClr>
                </a:solidFill>
              </a:rPr>
              <a:pPr/>
              <a:t>12.04.2018</a:t>
            </a:fld>
            <a:endParaRPr lang="ru-RU">
              <a:solidFill>
                <a:prstClr val="black">
                  <a:lumMod val="65000"/>
                  <a:lumOff val="35000"/>
                </a:prstClr>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prstClr val="black">
                  <a:lumMod val="65000"/>
                  <a:lumOff val="35000"/>
                </a:prstClr>
              </a:solidFill>
            </a:endParaRPr>
          </a:p>
        </p:txBody>
      </p:sp>
      <p:sp>
        <p:nvSpPr>
          <p:cNvPr id="6" name="Номер слайда 5"/>
          <p:cNvSpPr>
            <a:spLocks noGrp="1"/>
          </p:cNvSpPr>
          <p:nvPr>
            <p:ph type="sldNum" sz="quarter" idx="12"/>
          </p:nvPr>
        </p:nvSpPr>
        <p:spPr/>
        <p:txBody>
          <a:bodyPr/>
          <a:lstStyle>
            <a:lvl1pPr>
              <a:defRPr/>
            </a:lvl1pPr>
          </a:lstStyle>
          <a:p>
            <a:fld id="{881F5A0D-5473-644E-A176-061390A133C4}" type="slidenum">
              <a:rPr lang="ru-RU" smtClean="0">
                <a:solidFill>
                  <a:prstClr val="black">
                    <a:lumMod val="65000"/>
                    <a:lumOff val="35000"/>
                  </a:prstClr>
                </a:solidFill>
              </a:rPr>
              <a:pPr/>
              <a:t>‹#›</a:t>
            </a:fld>
            <a:endParaRPr lang="ru-RU">
              <a:solidFill>
                <a:prstClr val="black">
                  <a:lumMod val="65000"/>
                  <a:lumOff val="35000"/>
                </a:prstClr>
              </a:solidFill>
            </a:endParaRPr>
          </a:p>
        </p:txBody>
      </p:sp>
    </p:spTree>
    <p:extLst>
      <p:ext uri="{BB962C8B-B14F-4D97-AF65-F5344CB8AC3E}">
        <p14:creationId xmlns:p14="http://schemas.microsoft.com/office/powerpoint/2010/main" val="24799425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4C8A62C-9029-48DA-8605-8BADA7633B9D}" type="datetimeFigureOut">
              <a:rPr lang="ru-RU" smtClean="0">
                <a:solidFill>
                  <a:prstClr val="black">
                    <a:tint val="75000"/>
                  </a:prstClr>
                </a:solidFill>
              </a:rPr>
              <a:pPr/>
              <a:t>12.04.2018</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B28E8EE5-248E-44B9-A4E8-A9C325F7920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895085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8A62C-9029-48DA-8605-8BADA7633B9D}" type="datetimeFigureOut">
              <a:rPr lang="ru-RU" smtClean="0">
                <a:solidFill>
                  <a:prstClr val="black">
                    <a:tint val="75000"/>
                  </a:prstClr>
                </a:solidFill>
              </a:rPr>
              <a:pPr/>
              <a:t>12.04.2018</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B28E8EE5-248E-44B9-A4E8-A9C325F7920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1589107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23888" y="4589468"/>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8A62C-9029-48DA-8605-8BADA7633B9D}" type="datetimeFigureOut">
              <a:rPr lang="ru-RU" smtClean="0">
                <a:solidFill>
                  <a:prstClr val="black">
                    <a:tint val="75000"/>
                  </a:prstClr>
                </a:solidFill>
              </a:rPr>
              <a:pPr/>
              <a:t>12.04.2018</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B28E8EE5-248E-44B9-A4E8-A9C325F7920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5174748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4C8A62C-9029-48DA-8605-8BADA7633B9D}" type="datetimeFigureOut">
              <a:rPr lang="ru-RU" smtClean="0">
                <a:solidFill>
                  <a:prstClr val="black">
                    <a:tint val="75000"/>
                  </a:prstClr>
                </a:solidFill>
              </a:rPr>
              <a:pPr/>
              <a:t>12.04.2018</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B28E8EE5-248E-44B9-A4E8-A9C325F7920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251095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29152"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4C8A62C-9029-48DA-8605-8BADA7633B9D}" type="datetimeFigureOut">
              <a:rPr lang="ru-RU" smtClean="0">
                <a:solidFill>
                  <a:prstClr val="black">
                    <a:tint val="75000"/>
                  </a:prstClr>
                </a:solidFill>
              </a:rPr>
              <a:pPr/>
              <a:t>12.04.2018</a:t>
            </a:fld>
            <a:endParaRPr lang="ru-RU">
              <a:solidFill>
                <a:prstClr val="black">
                  <a:tint val="75000"/>
                </a:prstClr>
              </a:solidFill>
            </a:endParaRPr>
          </a:p>
        </p:txBody>
      </p:sp>
      <p:sp>
        <p:nvSpPr>
          <p:cNvPr id="8" name="Footer Placeholder 7"/>
          <p:cNvSpPr>
            <a:spLocks noGrp="1"/>
          </p:cNvSpPr>
          <p:nvPr>
            <p:ph type="ftr" sz="quarter" idx="11"/>
          </p:nvPr>
        </p:nvSpPr>
        <p:spPr/>
        <p:txBody>
          <a:bodyPr/>
          <a:lstStyle/>
          <a:p>
            <a:endParaRPr lang="ru-RU">
              <a:solidFill>
                <a:prstClr val="black">
                  <a:tint val="75000"/>
                </a:prstClr>
              </a:solidFill>
            </a:endParaRPr>
          </a:p>
        </p:txBody>
      </p:sp>
      <p:sp>
        <p:nvSpPr>
          <p:cNvPr id="9" name="Slide Number Placeholder 8"/>
          <p:cNvSpPr>
            <a:spLocks noGrp="1"/>
          </p:cNvSpPr>
          <p:nvPr>
            <p:ph type="sldNum" sz="quarter" idx="12"/>
          </p:nvPr>
        </p:nvSpPr>
        <p:spPr/>
        <p:txBody>
          <a:bodyPr/>
          <a:lstStyle/>
          <a:p>
            <a:fld id="{B28E8EE5-248E-44B9-A4E8-A9C325F7920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535985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4C8A62C-9029-48DA-8605-8BADA7633B9D}" type="datetimeFigureOut">
              <a:rPr lang="ru-RU" smtClean="0">
                <a:solidFill>
                  <a:prstClr val="black">
                    <a:tint val="75000"/>
                  </a:prstClr>
                </a:solidFill>
              </a:rPr>
              <a:pPr/>
              <a:t>12.04.2018</a:t>
            </a:fld>
            <a:endParaRPr lang="ru-RU">
              <a:solidFill>
                <a:prstClr val="black">
                  <a:tint val="75000"/>
                </a:prstClr>
              </a:solidFill>
            </a:endParaRPr>
          </a:p>
        </p:txBody>
      </p:sp>
      <p:sp>
        <p:nvSpPr>
          <p:cNvPr id="4" name="Footer Placeholder 3"/>
          <p:cNvSpPr>
            <a:spLocks noGrp="1"/>
          </p:cNvSpPr>
          <p:nvPr>
            <p:ph type="ftr" sz="quarter" idx="11"/>
          </p:nvPr>
        </p:nvSpPr>
        <p:spPr/>
        <p:txBody>
          <a:bodyPr/>
          <a:lstStyle/>
          <a:p>
            <a:endParaRPr lang="ru-RU">
              <a:solidFill>
                <a:prstClr val="black">
                  <a:tint val="75000"/>
                </a:prstClr>
              </a:solidFill>
            </a:endParaRPr>
          </a:p>
        </p:txBody>
      </p:sp>
      <p:sp>
        <p:nvSpPr>
          <p:cNvPr id="5" name="Slide Number Placeholder 4"/>
          <p:cNvSpPr>
            <a:spLocks noGrp="1"/>
          </p:cNvSpPr>
          <p:nvPr>
            <p:ph type="sldNum" sz="quarter" idx="12"/>
          </p:nvPr>
        </p:nvSpPr>
        <p:spPr/>
        <p:txBody>
          <a:bodyPr/>
          <a:lstStyle/>
          <a:p>
            <a:fld id="{B28E8EE5-248E-44B9-A4E8-A9C325F7920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802274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8A62C-9029-48DA-8605-8BADA7633B9D}" type="datetimeFigureOut">
              <a:rPr lang="ru-RU" smtClean="0">
                <a:solidFill>
                  <a:prstClr val="black">
                    <a:tint val="75000"/>
                  </a:prstClr>
                </a:solidFill>
              </a:rPr>
              <a:pPr/>
              <a:t>12.04.2018</a:t>
            </a:fld>
            <a:endParaRPr lang="ru-RU">
              <a:solidFill>
                <a:prstClr val="black">
                  <a:tint val="75000"/>
                </a:prstClr>
              </a:solidFill>
            </a:endParaRPr>
          </a:p>
        </p:txBody>
      </p:sp>
      <p:sp>
        <p:nvSpPr>
          <p:cNvPr id="3" name="Footer Placeholder 2"/>
          <p:cNvSpPr>
            <a:spLocks noGrp="1"/>
          </p:cNvSpPr>
          <p:nvPr>
            <p:ph type="ftr" sz="quarter" idx="11"/>
          </p:nvPr>
        </p:nvSpPr>
        <p:spPr/>
        <p:txBody>
          <a:bodyPr/>
          <a:lstStyle/>
          <a:p>
            <a:endParaRPr lang="ru-RU">
              <a:solidFill>
                <a:prstClr val="black">
                  <a:tint val="75000"/>
                </a:prstClr>
              </a:solidFill>
            </a:endParaRPr>
          </a:p>
        </p:txBody>
      </p:sp>
      <p:sp>
        <p:nvSpPr>
          <p:cNvPr id="4" name="Slide Number Placeholder 3"/>
          <p:cNvSpPr>
            <a:spLocks noGrp="1"/>
          </p:cNvSpPr>
          <p:nvPr>
            <p:ph type="sldNum" sz="quarter" idx="12"/>
          </p:nvPr>
        </p:nvSpPr>
        <p:spPr/>
        <p:txBody>
          <a:bodyPr/>
          <a:lstStyle/>
          <a:p>
            <a:fld id="{B28E8EE5-248E-44B9-A4E8-A9C325F7920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797568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4C8A62C-9029-48DA-8605-8BADA7633B9D}" type="datetimeFigureOut">
              <a:rPr lang="ru-RU" smtClean="0">
                <a:solidFill>
                  <a:prstClr val="black">
                    <a:tint val="75000"/>
                  </a:prstClr>
                </a:solidFill>
              </a:rPr>
              <a:pPr/>
              <a:t>12.04.2018</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B28E8EE5-248E-44B9-A4E8-A9C325F7920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2123075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4C8A62C-9029-48DA-8605-8BADA7633B9D}" type="datetimeFigureOut">
              <a:rPr lang="ru-RU" smtClean="0">
                <a:solidFill>
                  <a:prstClr val="black">
                    <a:tint val="75000"/>
                  </a:prstClr>
                </a:solidFill>
              </a:rPr>
              <a:pPr/>
              <a:t>12.04.2018</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B28E8EE5-248E-44B9-A4E8-A9C325F7920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084745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8A62C-9029-48DA-8605-8BADA7633B9D}" type="datetimeFigureOut">
              <a:rPr lang="ru-RU" smtClean="0">
                <a:solidFill>
                  <a:prstClr val="black">
                    <a:tint val="75000"/>
                  </a:prstClr>
                </a:solidFill>
              </a:rPr>
              <a:pPr/>
              <a:t>12.04.2018</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B28E8EE5-248E-44B9-A4E8-A9C325F7920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09523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5"/>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fld id="{6BFFED2B-926A-644A-B44D-34C84772B734}" type="datetimeFigureOut">
              <a:rPr lang="ru-RU" smtClean="0">
                <a:solidFill>
                  <a:prstClr val="black">
                    <a:lumMod val="65000"/>
                    <a:lumOff val="35000"/>
                  </a:prstClr>
                </a:solidFill>
              </a:rPr>
              <a:pPr/>
              <a:t>12.04.2018</a:t>
            </a:fld>
            <a:endParaRPr lang="ru-RU">
              <a:solidFill>
                <a:prstClr val="black">
                  <a:lumMod val="65000"/>
                  <a:lumOff val="35000"/>
                </a:prstClr>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prstClr val="black">
                  <a:lumMod val="65000"/>
                  <a:lumOff val="35000"/>
                </a:prstClr>
              </a:solidFill>
            </a:endParaRPr>
          </a:p>
        </p:txBody>
      </p:sp>
      <p:sp>
        <p:nvSpPr>
          <p:cNvPr id="6" name="Номер слайда 5"/>
          <p:cNvSpPr>
            <a:spLocks noGrp="1"/>
          </p:cNvSpPr>
          <p:nvPr>
            <p:ph type="sldNum" sz="quarter" idx="12"/>
          </p:nvPr>
        </p:nvSpPr>
        <p:spPr/>
        <p:txBody>
          <a:bodyPr/>
          <a:lstStyle>
            <a:lvl1pPr>
              <a:defRPr/>
            </a:lvl1pPr>
          </a:lstStyle>
          <a:p>
            <a:fld id="{881F5A0D-5473-644E-A176-061390A133C4}" type="slidenum">
              <a:rPr lang="ru-RU" smtClean="0">
                <a:solidFill>
                  <a:prstClr val="black">
                    <a:lumMod val="65000"/>
                    <a:lumOff val="35000"/>
                  </a:prstClr>
                </a:solidFill>
              </a:rPr>
              <a:pPr/>
              <a:t>‹#›</a:t>
            </a:fld>
            <a:endParaRPr lang="ru-RU">
              <a:solidFill>
                <a:prstClr val="black">
                  <a:lumMod val="65000"/>
                  <a:lumOff val="35000"/>
                </a:prstClr>
              </a:solidFill>
            </a:endParaRPr>
          </a:p>
        </p:txBody>
      </p:sp>
    </p:spTree>
    <p:extLst>
      <p:ext uri="{BB962C8B-B14F-4D97-AF65-F5344CB8AC3E}">
        <p14:creationId xmlns:p14="http://schemas.microsoft.com/office/powerpoint/2010/main" val="1036800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8A62C-9029-48DA-8605-8BADA7633B9D}" type="datetimeFigureOut">
              <a:rPr lang="ru-RU" smtClean="0">
                <a:solidFill>
                  <a:prstClr val="black">
                    <a:tint val="75000"/>
                  </a:prstClr>
                </a:solidFill>
              </a:rPr>
              <a:pPr/>
              <a:t>12.04.2018</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B28E8EE5-248E-44B9-A4E8-A9C325F7920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534900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4"/>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4"/>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lvl1pPr>
              <a:defRPr/>
            </a:lvl1pPr>
          </a:lstStyle>
          <a:p>
            <a:fld id="{6BFFED2B-926A-644A-B44D-34C84772B734}" type="datetimeFigureOut">
              <a:rPr lang="ru-RU" smtClean="0">
                <a:solidFill>
                  <a:prstClr val="black">
                    <a:lumMod val="65000"/>
                    <a:lumOff val="35000"/>
                  </a:prstClr>
                </a:solidFill>
              </a:rPr>
              <a:pPr/>
              <a:t>12.04.2018</a:t>
            </a:fld>
            <a:endParaRPr lang="ru-RU">
              <a:solidFill>
                <a:prstClr val="black">
                  <a:lumMod val="65000"/>
                  <a:lumOff val="35000"/>
                </a:prstClr>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prstClr val="black">
                  <a:lumMod val="65000"/>
                  <a:lumOff val="35000"/>
                </a:prstClr>
              </a:solidFill>
            </a:endParaRPr>
          </a:p>
        </p:txBody>
      </p:sp>
      <p:sp>
        <p:nvSpPr>
          <p:cNvPr id="7" name="Номер слайда 6"/>
          <p:cNvSpPr>
            <a:spLocks noGrp="1"/>
          </p:cNvSpPr>
          <p:nvPr>
            <p:ph type="sldNum" sz="quarter" idx="12"/>
          </p:nvPr>
        </p:nvSpPr>
        <p:spPr/>
        <p:txBody>
          <a:bodyPr/>
          <a:lstStyle>
            <a:lvl1pPr>
              <a:defRPr/>
            </a:lvl1pPr>
          </a:lstStyle>
          <a:p>
            <a:fld id="{881F5A0D-5473-644E-A176-061390A133C4}" type="slidenum">
              <a:rPr lang="ru-RU" smtClean="0">
                <a:solidFill>
                  <a:prstClr val="black">
                    <a:lumMod val="65000"/>
                    <a:lumOff val="35000"/>
                  </a:prstClr>
                </a:solidFill>
              </a:rPr>
              <a:pPr/>
              <a:t>‹#›</a:t>
            </a:fld>
            <a:endParaRPr lang="ru-RU">
              <a:solidFill>
                <a:prstClr val="black">
                  <a:lumMod val="65000"/>
                  <a:lumOff val="35000"/>
                </a:prstClr>
              </a:solidFill>
            </a:endParaRPr>
          </a:p>
        </p:txBody>
      </p:sp>
    </p:spTree>
    <p:extLst>
      <p:ext uri="{BB962C8B-B14F-4D97-AF65-F5344CB8AC3E}">
        <p14:creationId xmlns:p14="http://schemas.microsoft.com/office/powerpoint/2010/main" val="4041031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7"/>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7"/>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35" y="1535117"/>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3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lvl1pPr>
              <a:defRPr/>
            </a:lvl1pPr>
          </a:lstStyle>
          <a:p>
            <a:fld id="{6BFFED2B-926A-644A-B44D-34C84772B734}" type="datetimeFigureOut">
              <a:rPr lang="ru-RU" smtClean="0">
                <a:solidFill>
                  <a:prstClr val="black">
                    <a:lumMod val="65000"/>
                    <a:lumOff val="35000"/>
                  </a:prstClr>
                </a:solidFill>
              </a:rPr>
              <a:pPr/>
              <a:t>12.04.2018</a:t>
            </a:fld>
            <a:endParaRPr lang="ru-RU">
              <a:solidFill>
                <a:prstClr val="black">
                  <a:lumMod val="65000"/>
                  <a:lumOff val="35000"/>
                </a:prstClr>
              </a:solidFill>
            </a:endParaRPr>
          </a:p>
        </p:txBody>
      </p:sp>
      <p:sp>
        <p:nvSpPr>
          <p:cNvPr id="8" name="Нижний колонтитул 7"/>
          <p:cNvSpPr>
            <a:spLocks noGrp="1"/>
          </p:cNvSpPr>
          <p:nvPr>
            <p:ph type="ftr" sz="quarter" idx="11"/>
          </p:nvPr>
        </p:nvSpPr>
        <p:spPr/>
        <p:txBody>
          <a:bodyPr/>
          <a:lstStyle>
            <a:lvl1pPr>
              <a:defRPr/>
            </a:lvl1pPr>
          </a:lstStyle>
          <a:p>
            <a:endParaRPr lang="ru-RU">
              <a:solidFill>
                <a:prstClr val="black">
                  <a:lumMod val="65000"/>
                  <a:lumOff val="35000"/>
                </a:prstClr>
              </a:solidFill>
            </a:endParaRPr>
          </a:p>
        </p:txBody>
      </p:sp>
      <p:sp>
        <p:nvSpPr>
          <p:cNvPr id="9" name="Номер слайда 8"/>
          <p:cNvSpPr>
            <a:spLocks noGrp="1"/>
          </p:cNvSpPr>
          <p:nvPr>
            <p:ph type="sldNum" sz="quarter" idx="12"/>
          </p:nvPr>
        </p:nvSpPr>
        <p:spPr/>
        <p:txBody>
          <a:bodyPr/>
          <a:lstStyle>
            <a:lvl1pPr>
              <a:defRPr/>
            </a:lvl1pPr>
          </a:lstStyle>
          <a:p>
            <a:fld id="{881F5A0D-5473-644E-A176-061390A133C4}" type="slidenum">
              <a:rPr lang="ru-RU" smtClean="0">
                <a:solidFill>
                  <a:prstClr val="black">
                    <a:lumMod val="65000"/>
                    <a:lumOff val="35000"/>
                  </a:prstClr>
                </a:solidFill>
              </a:rPr>
              <a:pPr/>
              <a:t>‹#›</a:t>
            </a:fld>
            <a:endParaRPr lang="ru-RU">
              <a:solidFill>
                <a:prstClr val="black">
                  <a:lumMod val="65000"/>
                  <a:lumOff val="35000"/>
                </a:prstClr>
              </a:solidFill>
            </a:endParaRPr>
          </a:p>
        </p:txBody>
      </p:sp>
    </p:spTree>
    <p:extLst>
      <p:ext uri="{BB962C8B-B14F-4D97-AF65-F5344CB8AC3E}">
        <p14:creationId xmlns:p14="http://schemas.microsoft.com/office/powerpoint/2010/main" val="3570226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lvl1pPr>
              <a:defRPr/>
            </a:lvl1pPr>
          </a:lstStyle>
          <a:p>
            <a:fld id="{6BFFED2B-926A-644A-B44D-34C84772B734}" type="datetimeFigureOut">
              <a:rPr lang="ru-RU" smtClean="0">
                <a:solidFill>
                  <a:prstClr val="black">
                    <a:lumMod val="65000"/>
                    <a:lumOff val="35000"/>
                  </a:prstClr>
                </a:solidFill>
              </a:rPr>
              <a:pPr/>
              <a:t>12.04.2018</a:t>
            </a:fld>
            <a:endParaRPr lang="ru-RU">
              <a:solidFill>
                <a:prstClr val="black">
                  <a:lumMod val="65000"/>
                  <a:lumOff val="35000"/>
                </a:prstClr>
              </a:solidFill>
            </a:endParaRPr>
          </a:p>
        </p:txBody>
      </p:sp>
      <p:sp>
        <p:nvSpPr>
          <p:cNvPr id="4" name="Нижний колонтитул 3"/>
          <p:cNvSpPr>
            <a:spLocks noGrp="1"/>
          </p:cNvSpPr>
          <p:nvPr>
            <p:ph type="ftr" sz="quarter" idx="11"/>
          </p:nvPr>
        </p:nvSpPr>
        <p:spPr/>
        <p:txBody>
          <a:bodyPr/>
          <a:lstStyle>
            <a:lvl1pPr>
              <a:defRPr/>
            </a:lvl1pPr>
          </a:lstStyle>
          <a:p>
            <a:endParaRPr lang="ru-RU">
              <a:solidFill>
                <a:prstClr val="black">
                  <a:lumMod val="65000"/>
                  <a:lumOff val="35000"/>
                </a:prstClr>
              </a:solidFill>
            </a:endParaRPr>
          </a:p>
        </p:txBody>
      </p:sp>
      <p:sp>
        <p:nvSpPr>
          <p:cNvPr id="5" name="Номер слайда 4"/>
          <p:cNvSpPr>
            <a:spLocks noGrp="1"/>
          </p:cNvSpPr>
          <p:nvPr>
            <p:ph type="sldNum" sz="quarter" idx="12"/>
          </p:nvPr>
        </p:nvSpPr>
        <p:spPr/>
        <p:txBody>
          <a:bodyPr/>
          <a:lstStyle>
            <a:lvl1pPr>
              <a:defRPr/>
            </a:lvl1pPr>
          </a:lstStyle>
          <a:p>
            <a:fld id="{881F5A0D-5473-644E-A176-061390A133C4}" type="slidenum">
              <a:rPr lang="ru-RU" smtClean="0">
                <a:solidFill>
                  <a:prstClr val="black">
                    <a:lumMod val="65000"/>
                    <a:lumOff val="35000"/>
                  </a:prstClr>
                </a:solidFill>
              </a:rPr>
              <a:pPr/>
              <a:t>‹#›</a:t>
            </a:fld>
            <a:endParaRPr lang="ru-RU">
              <a:solidFill>
                <a:prstClr val="black">
                  <a:lumMod val="65000"/>
                  <a:lumOff val="35000"/>
                </a:prstClr>
              </a:solidFill>
            </a:endParaRPr>
          </a:p>
        </p:txBody>
      </p:sp>
    </p:spTree>
    <p:extLst>
      <p:ext uri="{BB962C8B-B14F-4D97-AF65-F5344CB8AC3E}">
        <p14:creationId xmlns:p14="http://schemas.microsoft.com/office/powerpoint/2010/main" val="966174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6BFFED2B-926A-644A-B44D-34C84772B734}" type="datetimeFigureOut">
              <a:rPr lang="ru-RU" smtClean="0">
                <a:solidFill>
                  <a:prstClr val="black">
                    <a:lumMod val="65000"/>
                    <a:lumOff val="35000"/>
                  </a:prstClr>
                </a:solidFill>
              </a:rPr>
              <a:pPr/>
              <a:t>12.04.2018</a:t>
            </a:fld>
            <a:endParaRPr lang="ru-RU">
              <a:solidFill>
                <a:prstClr val="black">
                  <a:lumMod val="65000"/>
                  <a:lumOff val="35000"/>
                </a:prstClr>
              </a:solidFill>
            </a:endParaRPr>
          </a:p>
        </p:txBody>
      </p:sp>
      <p:sp>
        <p:nvSpPr>
          <p:cNvPr id="3" name="Нижний колонтитул 2"/>
          <p:cNvSpPr>
            <a:spLocks noGrp="1"/>
          </p:cNvSpPr>
          <p:nvPr>
            <p:ph type="ftr" sz="quarter" idx="11"/>
          </p:nvPr>
        </p:nvSpPr>
        <p:spPr/>
        <p:txBody>
          <a:bodyPr/>
          <a:lstStyle>
            <a:lvl1pPr>
              <a:defRPr/>
            </a:lvl1pPr>
          </a:lstStyle>
          <a:p>
            <a:endParaRPr lang="ru-RU">
              <a:solidFill>
                <a:prstClr val="black">
                  <a:lumMod val="65000"/>
                  <a:lumOff val="35000"/>
                </a:prstClr>
              </a:solidFill>
            </a:endParaRPr>
          </a:p>
        </p:txBody>
      </p:sp>
      <p:sp>
        <p:nvSpPr>
          <p:cNvPr id="4" name="Номер слайда 3"/>
          <p:cNvSpPr>
            <a:spLocks noGrp="1"/>
          </p:cNvSpPr>
          <p:nvPr>
            <p:ph type="sldNum" sz="quarter" idx="12"/>
          </p:nvPr>
        </p:nvSpPr>
        <p:spPr/>
        <p:txBody>
          <a:bodyPr/>
          <a:lstStyle>
            <a:lvl1pPr>
              <a:defRPr/>
            </a:lvl1pPr>
          </a:lstStyle>
          <a:p>
            <a:fld id="{881F5A0D-5473-644E-A176-061390A133C4}" type="slidenum">
              <a:rPr lang="ru-RU" smtClean="0">
                <a:solidFill>
                  <a:prstClr val="black">
                    <a:lumMod val="65000"/>
                    <a:lumOff val="35000"/>
                  </a:prstClr>
                </a:solidFill>
              </a:rPr>
              <a:pPr/>
              <a:t>‹#›</a:t>
            </a:fld>
            <a:endParaRPr lang="ru-RU">
              <a:solidFill>
                <a:prstClr val="black">
                  <a:lumMod val="65000"/>
                  <a:lumOff val="35000"/>
                </a:prstClr>
              </a:solidFill>
            </a:endParaRPr>
          </a:p>
        </p:txBody>
      </p:sp>
    </p:spTree>
    <p:extLst>
      <p:ext uri="{BB962C8B-B14F-4D97-AF65-F5344CB8AC3E}">
        <p14:creationId xmlns:p14="http://schemas.microsoft.com/office/powerpoint/2010/main" val="3755027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5" y="273050"/>
            <a:ext cx="3008313" cy="1162051"/>
          </a:xfrm>
        </p:spPr>
        <p:txBody>
          <a:bodyPr/>
          <a:lstStyle>
            <a:lvl1pPr algn="l">
              <a:defRPr sz="2000" b="1"/>
            </a:lvl1pPr>
          </a:lstStyle>
          <a:p>
            <a:r>
              <a:rPr lang="ru-RU"/>
              <a:t>Образец заголовка</a:t>
            </a:r>
          </a:p>
        </p:txBody>
      </p:sp>
      <p:sp>
        <p:nvSpPr>
          <p:cNvPr id="3" name="Объект 2"/>
          <p:cNvSpPr>
            <a:spLocks noGrp="1"/>
          </p:cNvSpPr>
          <p:nvPr>
            <p:ph idx="1"/>
          </p:nvPr>
        </p:nvSpPr>
        <p:spPr>
          <a:xfrm>
            <a:off x="3575050" y="27305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5"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fld id="{6BFFED2B-926A-644A-B44D-34C84772B734}" type="datetimeFigureOut">
              <a:rPr lang="ru-RU" smtClean="0">
                <a:solidFill>
                  <a:prstClr val="black">
                    <a:lumMod val="65000"/>
                    <a:lumOff val="35000"/>
                  </a:prstClr>
                </a:solidFill>
              </a:rPr>
              <a:pPr/>
              <a:t>12.04.2018</a:t>
            </a:fld>
            <a:endParaRPr lang="ru-RU">
              <a:solidFill>
                <a:prstClr val="black">
                  <a:lumMod val="65000"/>
                  <a:lumOff val="35000"/>
                </a:prstClr>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prstClr val="black">
                  <a:lumMod val="65000"/>
                  <a:lumOff val="35000"/>
                </a:prstClr>
              </a:solidFill>
            </a:endParaRPr>
          </a:p>
        </p:txBody>
      </p:sp>
      <p:sp>
        <p:nvSpPr>
          <p:cNvPr id="7" name="Номер слайда 6"/>
          <p:cNvSpPr>
            <a:spLocks noGrp="1"/>
          </p:cNvSpPr>
          <p:nvPr>
            <p:ph type="sldNum" sz="quarter" idx="12"/>
          </p:nvPr>
        </p:nvSpPr>
        <p:spPr/>
        <p:txBody>
          <a:bodyPr/>
          <a:lstStyle>
            <a:lvl1pPr>
              <a:defRPr/>
            </a:lvl1pPr>
          </a:lstStyle>
          <a:p>
            <a:fld id="{881F5A0D-5473-644E-A176-061390A133C4}" type="slidenum">
              <a:rPr lang="ru-RU" smtClean="0">
                <a:solidFill>
                  <a:prstClr val="black">
                    <a:lumMod val="65000"/>
                    <a:lumOff val="35000"/>
                  </a:prstClr>
                </a:solidFill>
              </a:rPr>
              <a:pPr/>
              <a:t>‹#›</a:t>
            </a:fld>
            <a:endParaRPr lang="ru-RU">
              <a:solidFill>
                <a:prstClr val="black">
                  <a:lumMod val="65000"/>
                  <a:lumOff val="35000"/>
                </a:prstClr>
              </a:solidFill>
            </a:endParaRPr>
          </a:p>
        </p:txBody>
      </p:sp>
    </p:spTree>
    <p:extLst>
      <p:ext uri="{BB962C8B-B14F-4D97-AF65-F5344CB8AC3E}">
        <p14:creationId xmlns:p14="http://schemas.microsoft.com/office/powerpoint/2010/main" val="226295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5"/>
            <a:ext cx="5486400" cy="566739"/>
          </a:xfrm>
        </p:spPr>
        <p:txBody>
          <a:bodyPr/>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p>
        </p:txBody>
      </p:sp>
      <p:sp>
        <p:nvSpPr>
          <p:cNvPr id="4" name="Текст 3"/>
          <p:cNvSpPr>
            <a:spLocks noGrp="1"/>
          </p:cNvSpPr>
          <p:nvPr>
            <p:ph type="body" sz="half" idx="2"/>
          </p:nvPr>
        </p:nvSpPr>
        <p:spPr>
          <a:xfrm>
            <a:off x="1792288" y="5367346"/>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fld id="{6BFFED2B-926A-644A-B44D-34C84772B734}" type="datetimeFigureOut">
              <a:rPr lang="ru-RU" smtClean="0">
                <a:solidFill>
                  <a:prstClr val="black">
                    <a:lumMod val="65000"/>
                    <a:lumOff val="35000"/>
                  </a:prstClr>
                </a:solidFill>
              </a:rPr>
              <a:pPr/>
              <a:t>12.04.2018</a:t>
            </a:fld>
            <a:endParaRPr lang="ru-RU">
              <a:solidFill>
                <a:prstClr val="black">
                  <a:lumMod val="65000"/>
                  <a:lumOff val="35000"/>
                </a:prstClr>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prstClr val="black">
                  <a:lumMod val="65000"/>
                  <a:lumOff val="35000"/>
                </a:prstClr>
              </a:solidFill>
            </a:endParaRPr>
          </a:p>
        </p:txBody>
      </p:sp>
      <p:sp>
        <p:nvSpPr>
          <p:cNvPr id="7" name="Номер слайда 6"/>
          <p:cNvSpPr>
            <a:spLocks noGrp="1"/>
          </p:cNvSpPr>
          <p:nvPr>
            <p:ph type="sldNum" sz="quarter" idx="12"/>
          </p:nvPr>
        </p:nvSpPr>
        <p:spPr/>
        <p:txBody>
          <a:bodyPr/>
          <a:lstStyle>
            <a:lvl1pPr>
              <a:defRPr/>
            </a:lvl1pPr>
          </a:lstStyle>
          <a:p>
            <a:fld id="{881F5A0D-5473-644E-A176-061390A133C4}" type="slidenum">
              <a:rPr lang="ru-RU" smtClean="0">
                <a:solidFill>
                  <a:prstClr val="black">
                    <a:lumMod val="65000"/>
                    <a:lumOff val="35000"/>
                  </a:prstClr>
                </a:solidFill>
              </a:rPr>
              <a:pPr/>
              <a:t>‹#›</a:t>
            </a:fld>
            <a:endParaRPr lang="ru-RU">
              <a:solidFill>
                <a:prstClr val="black">
                  <a:lumMod val="65000"/>
                  <a:lumOff val="35000"/>
                </a:prstClr>
              </a:solidFill>
            </a:endParaRPr>
          </a:p>
        </p:txBody>
      </p:sp>
    </p:spTree>
    <p:extLst>
      <p:ext uri="{BB962C8B-B14F-4D97-AF65-F5344CB8AC3E}">
        <p14:creationId xmlns:p14="http://schemas.microsoft.com/office/powerpoint/2010/main" val="469873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77819"/>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ru-RU" altLang="ru-RU"/>
              <a:t>Образец заголовка</a:t>
            </a:r>
            <a:endParaRPr lang="en-US" altLang="ru-RU"/>
          </a:p>
        </p:txBody>
      </p:sp>
      <p:sp>
        <p:nvSpPr>
          <p:cNvPr id="15363" name="Rectangle 3"/>
          <p:cNvSpPr>
            <a:spLocks noGrp="1" noChangeArrowheads="1"/>
          </p:cNvSpPr>
          <p:nvPr>
            <p:ph type="body" idx="1"/>
          </p:nvPr>
        </p:nvSpPr>
        <p:spPr bwMode="auto">
          <a:xfrm>
            <a:off x="457200" y="1600204"/>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endParaRPr lang="en-US" altLang="ru-RU"/>
          </a:p>
        </p:txBody>
      </p:sp>
      <p:sp>
        <p:nvSpPr>
          <p:cNvPr id="15364" name="Rectangle 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fld id="{FB476794-D079-41CB-B608-086A9F4513B8}" type="datetimeFigureOut">
              <a:rPr lang="ru-RU" smtClean="0">
                <a:solidFill>
                  <a:prstClr val="black">
                    <a:tint val="75000"/>
                  </a:prstClr>
                </a:solidFill>
              </a:rPr>
              <a:pPr/>
              <a:t>12.04.2018</a:t>
            </a:fld>
            <a:endParaRPr lang="ru-RU">
              <a:solidFill>
                <a:prstClr val="black">
                  <a:tint val="75000"/>
                </a:prstClr>
              </a:solidFill>
            </a:endParaRPr>
          </a:p>
        </p:txBody>
      </p:sp>
      <p:sp>
        <p:nvSpPr>
          <p:cNvPr id="1536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ru-RU">
              <a:solidFill>
                <a:prstClr val="black">
                  <a:tint val="75000"/>
                </a:prstClr>
              </a:solidFill>
            </a:endParaRPr>
          </a:p>
        </p:txBody>
      </p:sp>
      <p:sp>
        <p:nvSpPr>
          <p:cNvPr id="15366" name="Rectangle 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6CAC84F3-FD6D-4795-8579-4F544B6AF789}" type="slidenum">
              <a:rPr lang="ru-RU" smtClean="0">
                <a:solidFill>
                  <a:prstClr val="black">
                    <a:tint val="75000"/>
                  </a:prstClr>
                </a:solidFill>
              </a:rPr>
              <a:pPr/>
              <a:t>‹#›</a:t>
            </a:fld>
            <a:endParaRPr lang="ru-RU">
              <a:solidFill>
                <a:prstClr val="black">
                  <a:tint val="75000"/>
                </a:prstClr>
              </a:solidFill>
            </a:endParaRPr>
          </a:p>
        </p:txBody>
      </p:sp>
      <p:sp>
        <p:nvSpPr>
          <p:cNvPr id="15367" name="Rectangle 7" descr="Gold bar"/>
          <p:cNvSpPr>
            <a:spLocks noChangeArrowheads="1"/>
          </p:cNvSpPr>
          <p:nvPr/>
        </p:nvSpPr>
        <p:spPr bwMode="auto">
          <a:xfrm>
            <a:off x="0" y="0"/>
            <a:ext cx="228600" cy="2286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ru-RU" altLang="ru-RU" sz="2400">
              <a:latin typeface="Times New Roman" pitchFamily="18" charset="0"/>
            </a:endParaRPr>
          </a:p>
        </p:txBody>
      </p:sp>
      <p:sp>
        <p:nvSpPr>
          <p:cNvPr id="15368" name="Line 8"/>
          <p:cNvSpPr>
            <a:spLocks noChangeShapeType="1"/>
          </p:cNvSpPr>
          <p:nvPr/>
        </p:nvSpPr>
        <p:spPr bwMode="auto">
          <a:xfrm>
            <a:off x="457200" y="1447800"/>
            <a:ext cx="80772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5369" name="Rectangle 9" descr="Orange bar"/>
          <p:cNvSpPr>
            <a:spLocks noChangeArrowheads="1"/>
          </p:cNvSpPr>
          <p:nvPr/>
        </p:nvSpPr>
        <p:spPr bwMode="auto">
          <a:xfrm>
            <a:off x="0" y="2286000"/>
            <a:ext cx="228600" cy="2286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ru-RU" altLang="ru-RU" sz="2400">
              <a:latin typeface="Times New Roman" pitchFamily="18" charset="0"/>
            </a:endParaRPr>
          </a:p>
        </p:txBody>
      </p:sp>
      <p:sp>
        <p:nvSpPr>
          <p:cNvPr id="15370" name="Rectangle 10" descr="Slate bar"/>
          <p:cNvSpPr>
            <a:spLocks noChangeArrowheads="1"/>
          </p:cNvSpPr>
          <p:nvPr/>
        </p:nvSpPr>
        <p:spPr bwMode="auto">
          <a:xfrm>
            <a:off x="0" y="4572000"/>
            <a:ext cx="228600" cy="2286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ru-RU" altLang="ru-RU" sz="2400">
              <a:latin typeface="Times New Roman" pitchFamily="18" charset="0"/>
            </a:endParaRPr>
          </a:p>
        </p:txBody>
      </p:sp>
    </p:spTree>
    <p:extLst>
      <p:ext uri="{BB962C8B-B14F-4D97-AF65-F5344CB8AC3E}">
        <p14:creationId xmlns:p14="http://schemas.microsoft.com/office/powerpoint/2010/main" val="1965803086"/>
      </p:ext>
    </p:extLst>
  </p:cSld>
  <p:clrMap bg1="dk2" tx1="lt1" bg2="dk1" tx2="lt2" accent1="accent1" accent2="accent2" accent3="accent3" accent4="accent4" accent5="accent5" accent6="accent6" hlink="hlink" folHlink="folHlink"/>
  <p:sldLayoutIdLst>
    <p:sldLayoutId id="2147484135" r:id="rId1"/>
    <p:sldLayoutId id="2147484136" r:id="rId2"/>
    <p:sldLayoutId id="2147484137" r:id="rId3"/>
    <p:sldLayoutId id="2147484138" r:id="rId4"/>
    <p:sldLayoutId id="2147484139" r:id="rId5"/>
    <p:sldLayoutId id="2147484140" r:id="rId6"/>
    <p:sldLayoutId id="2147484141" r:id="rId7"/>
    <p:sldLayoutId id="2147484142" r:id="rId8"/>
    <p:sldLayoutId id="2147484143" r:id="rId9"/>
    <p:sldLayoutId id="2147484144" r:id="rId10"/>
    <p:sldLayoutId id="2147484145" r:id="rId11"/>
    <p:sldLayoutId id="2147484146" r:id="rId12"/>
    <p:sldLayoutId id="2147484147" r:id="rId13"/>
    <p:sldLayoutId id="2147484148" r:id="rId14"/>
    <p:sldLayoutId id="2147484177" r:id="rId15"/>
    <p:sldLayoutId id="2147484178" r:id="rId16"/>
    <p:sldLayoutId id="2147484194" r:id="rId17"/>
    <p:sldLayoutId id="2147484195" r:id="rId18"/>
    <p:sldLayoutId id="2147484196" r:id="rId19"/>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defRPr>
      </a:lvl2pPr>
      <a:lvl3pPr algn="l" rtl="0" eaLnBrk="1" fontAlgn="base" hangingPunct="1">
        <a:spcBef>
          <a:spcPct val="0"/>
        </a:spcBef>
        <a:spcAft>
          <a:spcPct val="0"/>
        </a:spcAft>
        <a:defRPr sz="4400">
          <a:solidFill>
            <a:schemeClr val="tx2"/>
          </a:solidFill>
          <a:latin typeface="Times New Roman" pitchFamily="18" charset="0"/>
        </a:defRPr>
      </a:lvl3pPr>
      <a:lvl4pPr algn="l" rtl="0" eaLnBrk="1" fontAlgn="base" hangingPunct="1">
        <a:spcBef>
          <a:spcPct val="0"/>
        </a:spcBef>
        <a:spcAft>
          <a:spcPct val="0"/>
        </a:spcAft>
        <a:defRPr sz="4400">
          <a:solidFill>
            <a:schemeClr val="tx2"/>
          </a:solidFill>
          <a:latin typeface="Times New Roman" pitchFamily="18" charset="0"/>
        </a:defRPr>
      </a:lvl4pPr>
      <a:lvl5pPr algn="l" rtl="0" eaLnBrk="1" fontAlgn="base" hangingPunct="1">
        <a:spcBef>
          <a:spcPct val="0"/>
        </a:spcBef>
        <a:spcAft>
          <a:spcPct val="0"/>
        </a:spcAft>
        <a:defRPr sz="4400">
          <a:solidFill>
            <a:schemeClr val="tx2"/>
          </a:solidFill>
          <a:latin typeface="Times New Roman" pitchFamily="18"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1" fontAlgn="base" hangingPunct="1">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1" fontAlgn="base" hangingPunct="1">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8A62C-9029-48DA-8605-8BADA7633B9D}" type="datetimeFigureOut">
              <a:rPr lang="ru-RU" smtClean="0">
                <a:solidFill>
                  <a:prstClr val="black">
                    <a:tint val="75000"/>
                  </a:prstClr>
                </a:solidFill>
              </a:rPr>
              <a:pPr/>
              <a:t>12.04.2018</a:t>
            </a:fld>
            <a:endParaRPr lang="ru-RU">
              <a:solidFill>
                <a:prstClr val="black">
                  <a:tint val="75000"/>
                </a:prstClr>
              </a:solidFill>
            </a:endParaRPr>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E8EE5-248E-44B9-A4E8-A9C325F7920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231914217"/>
      </p:ext>
    </p:extLst>
  </p:cSld>
  <p:clrMap bg1="lt1" tx1="dk1" bg2="lt2" tx2="dk2" accent1="accent1" accent2="accent2" accent3="accent3" accent4="accent4" accent5="accent5" accent6="accent6" hlink="hlink" folHlink="folHlink"/>
  <p:sldLayoutIdLst>
    <p:sldLayoutId id="2147484150" r:id="rId1"/>
    <p:sldLayoutId id="2147484151" r:id="rId2"/>
    <p:sldLayoutId id="2147484152" r:id="rId3"/>
    <p:sldLayoutId id="2147484153" r:id="rId4"/>
    <p:sldLayoutId id="2147484154" r:id="rId5"/>
    <p:sldLayoutId id="2147484155" r:id="rId6"/>
    <p:sldLayoutId id="2147484156" r:id="rId7"/>
    <p:sldLayoutId id="2147484157" r:id="rId8"/>
    <p:sldLayoutId id="2147484158" r:id="rId9"/>
    <p:sldLayoutId id="2147484159" r:id="rId10"/>
    <p:sldLayoutId id="214748416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slideLayout" Target="../slideLayouts/slideLayout2.xml"/><Relationship Id="rId1" Type="http://schemas.openxmlformats.org/officeDocument/2006/relationships/themeOverride" Target="../theme/themeOverride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11.png"/><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6.xml"/><Relationship Id="rId1" Type="http://schemas.openxmlformats.org/officeDocument/2006/relationships/themeOverride" Target="../theme/themeOverride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fumo-spo.ru/storage/userfolders/usr_c4ca4238a0b923820dcc509a6f75849b/files/08_01_05.pdf" TargetMode="External"/><Relationship Id="rId13" Type="http://schemas.openxmlformats.org/officeDocument/2006/relationships/hyperlink" Target="http://publication.pravo.gov.ru/Document/View/0001201801290040" TargetMode="External"/><Relationship Id="rId18" Type="http://schemas.openxmlformats.org/officeDocument/2006/relationships/hyperlink" Target="http://publication.pravo.gov.ru/Document/View/0001201802050026" TargetMode="External"/><Relationship Id="rId3" Type="http://schemas.openxmlformats.org/officeDocument/2006/relationships/hyperlink" Target="https://fumo-spo.ru/storage/userfolders/usr_c4ca4238a0b923820dcc509a6f75849b/files/Prikaz_MONa_ot_14_12_2017_N_1216.pdf" TargetMode="External"/><Relationship Id="rId7" Type="http://schemas.openxmlformats.org/officeDocument/2006/relationships/hyperlink" Target="https://fumo-spo.ru/storage/userfolders/usr_c4ca4238a0b923820dcc509a6f75849b/files/13_02_03.pdf" TargetMode="External"/><Relationship Id="rId12" Type="http://schemas.openxmlformats.org/officeDocument/2006/relationships/hyperlink" Target="http://publication.pravo.gov.ru/Document/View/0001201801290037" TargetMode="External"/><Relationship Id="rId17" Type="http://schemas.openxmlformats.org/officeDocument/2006/relationships/hyperlink" Target="http://publication.pravo.gov.ru/Document/View/0001201802050029" TargetMode="External"/><Relationship Id="rId2" Type="http://schemas.openxmlformats.org/officeDocument/2006/relationships/hyperlink" Target="https://fumo-spo.ru/storage/userfolders/usr_c4ca4238a0b923820dcc509a6f75849b/files/Prikaz_MONa_ot_14_12_2017_N_1217.pdf" TargetMode="External"/><Relationship Id="rId16" Type="http://schemas.openxmlformats.org/officeDocument/2006/relationships/hyperlink" Target="http://publication.pravo.gov.ru/Document/View/0001201801310016" TargetMode="External"/><Relationship Id="rId1" Type="http://schemas.openxmlformats.org/officeDocument/2006/relationships/slideLayout" Target="../slideLayouts/slideLayout7.xml"/><Relationship Id="rId6" Type="http://schemas.openxmlformats.org/officeDocument/2006/relationships/hyperlink" Target="https://fumo-spo.ru/storage/userfolders/usr_c4ca4238a0b923820dcc509a6f75849b/files/08_01_06.pdf" TargetMode="External"/><Relationship Id="rId11" Type="http://schemas.openxmlformats.org/officeDocument/2006/relationships/hyperlink" Target="https://fumo-spo.ru/storage/userfolders/usr_c4ca4238a0b923820dcc509a6f75849b/files/08_02_02.pdf" TargetMode="External"/><Relationship Id="rId5" Type="http://schemas.openxmlformats.org/officeDocument/2006/relationships/hyperlink" Target="https://fumo-spo.ru/storage/userfolders/usr_c4ca4238a0b923820dcc509a6f75849b/files/08_01_09.pdf" TargetMode="External"/><Relationship Id="rId15" Type="http://schemas.openxmlformats.org/officeDocument/2006/relationships/hyperlink" Target="http://publication.pravo.gov.ru/Document/View/0001201801290034" TargetMode="External"/><Relationship Id="rId10" Type="http://schemas.openxmlformats.org/officeDocument/2006/relationships/hyperlink" Target="http://publication.pravo.gov.ru/Document/View/0001201801290027" TargetMode="External"/><Relationship Id="rId19" Type="http://schemas.openxmlformats.org/officeDocument/2006/relationships/hyperlink" Target="http://publication.pravo.gov.ru/Document/View/0001201802050036" TargetMode="External"/><Relationship Id="rId4" Type="http://schemas.openxmlformats.org/officeDocument/2006/relationships/hyperlink" Target="https://fumo-spo.ru/storage/userfolders/usr_c4ca4238a0b923820dcc509a6f75849b/files/Prikaz_MONa_ot_07_12_2017_N_1196.pdf" TargetMode="External"/><Relationship Id="rId9" Type="http://schemas.openxmlformats.org/officeDocument/2006/relationships/hyperlink" Target="https://fumo-spo.ru/storage/userfolders/usr_c4ca4238a0b923820dcc509a6f75849b/files/13_01_01.pdf" TargetMode="External"/><Relationship Id="rId14" Type="http://schemas.openxmlformats.org/officeDocument/2006/relationships/hyperlink" Target="http://publication.pravo.gov.ru/Document/View/0001201801290039"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fumo-spo.ru/storage/userfolders/usr_c4ca4238a0b923820dcc509a6f75849b/files/13_02_03.pdf" TargetMode="External"/><Relationship Id="rId13" Type="http://schemas.openxmlformats.org/officeDocument/2006/relationships/hyperlink" Target="http://publication.pravo.gov.ru/Document/View/0001201801290037" TargetMode="External"/><Relationship Id="rId18" Type="http://schemas.openxmlformats.org/officeDocument/2006/relationships/hyperlink" Target="http://publication.pravo.gov.ru/Document/View/0001201802050029" TargetMode="External"/><Relationship Id="rId3" Type="http://schemas.openxmlformats.org/officeDocument/2006/relationships/hyperlink" Target="https://fumo-spo.ru/storage/userfolders/usr_c4ca4238a0b923820dcc509a6f75849b/files/Prikaz_MONa_ot_14_12_2017_N_1217.pdf" TargetMode="External"/><Relationship Id="rId7" Type="http://schemas.openxmlformats.org/officeDocument/2006/relationships/hyperlink" Target="https://fumo-spo.ru/storage/userfolders/usr_c4ca4238a0b923820dcc509a6f75849b/files/08_01_06.pdf" TargetMode="External"/><Relationship Id="rId12" Type="http://schemas.openxmlformats.org/officeDocument/2006/relationships/hyperlink" Target="https://fumo-spo.ru/storage/userfolders/usr_c4ca4238a0b923820dcc509a6f75849b/files/08_02_02.pdf" TargetMode="External"/><Relationship Id="rId17" Type="http://schemas.openxmlformats.org/officeDocument/2006/relationships/hyperlink" Target="http://publication.pravo.gov.ru/Document/View/0001201801310016" TargetMode="External"/><Relationship Id="rId2" Type="http://schemas.openxmlformats.org/officeDocument/2006/relationships/slideLayout" Target="../slideLayouts/slideLayout7.xml"/><Relationship Id="rId16" Type="http://schemas.openxmlformats.org/officeDocument/2006/relationships/hyperlink" Target="http://publication.pravo.gov.ru/Document/View/0001201801290034" TargetMode="External"/><Relationship Id="rId20" Type="http://schemas.openxmlformats.org/officeDocument/2006/relationships/hyperlink" Target="http://publication.pravo.gov.ru/Document/View/0001201802050036" TargetMode="External"/><Relationship Id="rId1" Type="http://schemas.openxmlformats.org/officeDocument/2006/relationships/themeOverride" Target="../theme/themeOverride8.xml"/><Relationship Id="rId6" Type="http://schemas.openxmlformats.org/officeDocument/2006/relationships/hyperlink" Target="https://fumo-spo.ru/storage/userfolders/usr_c4ca4238a0b923820dcc509a6f75849b/files/08_01_09.pdf" TargetMode="External"/><Relationship Id="rId11" Type="http://schemas.openxmlformats.org/officeDocument/2006/relationships/hyperlink" Target="http://publication.pravo.gov.ru/Document/View/0001201801290027" TargetMode="External"/><Relationship Id="rId5" Type="http://schemas.openxmlformats.org/officeDocument/2006/relationships/hyperlink" Target="https://fumo-spo.ru/storage/userfolders/usr_c4ca4238a0b923820dcc509a6f75849b/files/Prikaz_MONa_ot_07_12_2017_N_1196.pdf" TargetMode="External"/><Relationship Id="rId15" Type="http://schemas.openxmlformats.org/officeDocument/2006/relationships/hyperlink" Target="http://publication.pravo.gov.ru/Document/View/0001201801290039" TargetMode="External"/><Relationship Id="rId10" Type="http://schemas.openxmlformats.org/officeDocument/2006/relationships/hyperlink" Target="https://fumo-spo.ru/storage/userfolders/usr_c4ca4238a0b923820dcc509a6f75849b/files/13_01_01.pdf" TargetMode="External"/><Relationship Id="rId19" Type="http://schemas.openxmlformats.org/officeDocument/2006/relationships/hyperlink" Target="http://publication.pravo.gov.ru/Document/View/0001201802050026" TargetMode="External"/><Relationship Id="rId4" Type="http://schemas.openxmlformats.org/officeDocument/2006/relationships/hyperlink" Target="https://fumo-spo.ru/storage/userfolders/usr_c4ca4238a0b923820dcc509a6f75849b/files/Prikaz_MONa_ot_14_12_2017_N_1216.pdf" TargetMode="External"/><Relationship Id="rId9" Type="http://schemas.openxmlformats.org/officeDocument/2006/relationships/hyperlink" Target="https://fumo-spo.ru/storage/userfolders/usr_c4ca4238a0b923820dcc509a6f75849b/files/08_01_05.pdf" TargetMode="External"/><Relationship Id="rId14" Type="http://schemas.openxmlformats.org/officeDocument/2006/relationships/hyperlink" Target="http://publication.pravo.gov.ru/Document/View/0001201801290040"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hemeOverride" Target="../theme/themeOverride9.xml"/><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4.xml"/><Relationship Id="rId7" Type="http://schemas.openxmlformats.org/officeDocument/2006/relationships/diagramColors" Target="../diagrams/colors2.xml"/><Relationship Id="rId2" Type="http://schemas.openxmlformats.org/officeDocument/2006/relationships/slideLayout" Target="../slideLayouts/slideLayout9.xml"/><Relationship Id="rId1" Type="http://schemas.openxmlformats.org/officeDocument/2006/relationships/themeOverride" Target="../theme/themeOverride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Layout" Target="../slideLayouts/slideLayout2.xml"/><Relationship Id="rId1" Type="http://schemas.openxmlformats.org/officeDocument/2006/relationships/themeOverride" Target="../theme/themeOverride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1990409"/>
            <a:ext cx="8684991" cy="2664296"/>
          </a:xfrm>
        </p:spPr>
        <p:txBody>
          <a:bodyPr>
            <a:noAutofit/>
          </a:bodyPr>
          <a:lstStyle/>
          <a:p>
            <a:br>
              <a:rPr lang="ru-RU" sz="2800" b="1" spc="50" dirty="0">
                <a:ln w="0"/>
                <a:solidFill>
                  <a:srgbClr val="C00000"/>
                </a:solidFill>
                <a:effectLst>
                  <a:innerShdw blurRad="63500" dist="50800" dir="13500000">
                    <a:srgbClr val="000000">
                      <a:alpha val="50000"/>
                    </a:srgbClr>
                  </a:innerShdw>
                </a:effectLst>
                <a:latin typeface="Calibri" panose="020F0502020204030204" pitchFamily="34" charset="0"/>
                <a:cs typeface="Calibri" panose="020F0502020204030204" pitchFamily="34" charset="0"/>
              </a:rPr>
            </a:br>
            <a:br>
              <a:rPr lang="ru-RU" sz="2800" b="1" spc="50" dirty="0">
                <a:ln w="0"/>
                <a:solidFill>
                  <a:srgbClr val="C00000"/>
                </a:solidFill>
                <a:effectLst>
                  <a:innerShdw blurRad="63500" dist="50800" dir="13500000">
                    <a:srgbClr val="000000">
                      <a:alpha val="50000"/>
                    </a:srgbClr>
                  </a:innerShdw>
                </a:effectLst>
                <a:latin typeface="Calibri" panose="020F0502020204030204" pitchFamily="34" charset="0"/>
                <a:cs typeface="Calibri" panose="020F0502020204030204" pitchFamily="34" charset="0"/>
              </a:rPr>
            </a:br>
            <a:br>
              <a:rPr lang="ru-RU" sz="2800" b="1" spc="50" dirty="0">
                <a:ln w="0"/>
                <a:solidFill>
                  <a:srgbClr val="C00000"/>
                </a:solidFill>
                <a:effectLst>
                  <a:innerShdw blurRad="63500" dist="50800" dir="13500000">
                    <a:srgbClr val="000000">
                      <a:alpha val="50000"/>
                    </a:srgbClr>
                  </a:innerShdw>
                </a:effectLst>
                <a:latin typeface="Calibri" panose="020F0502020204030204" pitchFamily="34" charset="0"/>
                <a:cs typeface="Calibri" panose="020F0502020204030204" pitchFamily="34" charset="0"/>
              </a:rPr>
            </a:br>
            <a:r>
              <a:rPr lang="ru-RU" sz="2800" b="1" spc="50" dirty="0">
                <a:ln w="0"/>
                <a:solidFill>
                  <a:srgbClr val="C00000"/>
                </a:solidFill>
                <a:effectLst>
                  <a:innerShdw blurRad="63500" dist="50800" dir="13500000">
                    <a:srgbClr val="000000">
                      <a:alpha val="50000"/>
                    </a:srgbClr>
                  </a:innerShdw>
                </a:effectLst>
                <a:latin typeface="Calibri" panose="020F0502020204030204" pitchFamily="34" charset="0"/>
                <a:cs typeface="Calibri" panose="020F0502020204030204" pitchFamily="34" charset="0"/>
              </a:rPr>
              <a:t> </a:t>
            </a:r>
            <a:r>
              <a:rPr lang="ru-RU" sz="4400" b="1" spc="50" dirty="0">
                <a:ln w="0"/>
                <a:solidFill>
                  <a:srgbClr val="C00000"/>
                </a:solidFill>
                <a:effectLst>
                  <a:innerShdw blurRad="63500" dist="50800" dir="13500000">
                    <a:srgbClr val="000000">
                      <a:alpha val="50000"/>
                    </a:srgbClr>
                  </a:innerShdw>
                </a:effectLst>
                <a:latin typeface="Calibri" panose="020F0502020204030204" pitchFamily="34" charset="0"/>
                <a:cs typeface="Calibri" panose="020F0502020204030204" pitchFamily="34" charset="0"/>
              </a:rPr>
              <a:t>Новые вызовы для системы СПО</a:t>
            </a:r>
            <a:br>
              <a:rPr lang="ru-RU" sz="4400" b="1" spc="50" dirty="0">
                <a:ln w="0"/>
                <a:solidFill>
                  <a:srgbClr val="C00000"/>
                </a:solidFill>
                <a:effectLst>
                  <a:innerShdw blurRad="63500" dist="50800" dir="13500000">
                    <a:srgbClr val="000000">
                      <a:alpha val="50000"/>
                    </a:srgbClr>
                  </a:innerShdw>
                </a:effectLst>
                <a:latin typeface="Calibri" panose="020F0502020204030204" pitchFamily="34" charset="0"/>
                <a:cs typeface="Calibri" panose="020F0502020204030204" pitchFamily="34" charset="0"/>
              </a:rPr>
            </a:br>
            <a:r>
              <a:rPr lang="ru-RU" sz="4400" b="1" spc="50" dirty="0">
                <a:ln w="0"/>
                <a:solidFill>
                  <a:srgbClr val="C00000"/>
                </a:solidFill>
                <a:effectLst>
                  <a:innerShdw blurRad="63500" dist="50800" dir="13500000">
                    <a:srgbClr val="000000">
                      <a:alpha val="50000"/>
                    </a:srgbClr>
                  </a:innerShdw>
                </a:effectLst>
                <a:latin typeface="Calibri" panose="020F0502020204030204" pitchFamily="34" charset="0"/>
                <a:cs typeface="Calibri" panose="020F0502020204030204" pitchFamily="34" charset="0"/>
              </a:rPr>
              <a:t> </a:t>
            </a:r>
            <a:br>
              <a:rPr lang="ru-RU" sz="4400" b="1" spc="50" dirty="0">
                <a:ln w="0"/>
                <a:solidFill>
                  <a:srgbClr val="C00000"/>
                </a:solidFill>
                <a:effectLst>
                  <a:innerShdw blurRad="63500" dist="50800" dir="13500000">
                    <a:srgbClr val="000000">
                      <a:alpha val="50000"/>
                    </a:srgbClr>
                  </a:innerShdw>
                </a:effectLst>
                <a:latin typeface="Calibri" panose="020F0502020204030204" pitchFamily="34" charset="0"/>
                <a:cs typeface="Calibri" panose="020F0502020204030204" pitchFamily="34" charset="0"/>
              </a:rPr>
            </a:br>
            <a:r>
              <a:rPr lang="ru-RU" sz="4400" b="1" spc="50" dirty="0">
                <a:ln w="0"/>
                <a:solidFill>
                  <a:srgbClr val="C00000"/>
                </a:solidFill>
                <a:effectLst>
                  <a:innerShdw blurRad="63500" dist="50800" dir="13500000">
                    <a:srgbClr val="000000">
                      <a:alpha val="50000"/>
                    </a:srgbClr>
                  </a:innerShdw>
                </a:effectLst>
                <a:latin typeface="Calibri" panose="020F0502020204030204" pitchFamily="34" charset="0"/>
                <a:cs typeface="Calibri" panose="020F0502020204030204" pitchFamily="34" charset="0"/>
              </a:rPr>
              <a:t>в условиях внедрения ФГОС по ТОП-50 </a:t>
            </a:r>
            <a:endParaRPr lang="ru-RU" sz="2800" b="1" kern="1200" spc="50" dirty="0">
              <a:ln w="0"/>
              <a:solidFill>
                <a:srgbClr val="C00000"/>
              </a:solidFill>
              <a:effectLst>
                <a:innerShdw blurRad="63500" dist="50800" dir="13500000">
                  <a:srgbClr val="000000">
                    <a:alpha val="50000"/>
                  </a:srgbClr>
                </a:innerShdw>
              </a:effectLst>
              <a:latin typeface="Calibri" panose="020F0502020204030204" pitchFamily="34" charset="0"/>
              <a:ea typeface="+mn-ea"/>
              <a:cs typeface="Calibri" panose="020F0502020204030204" pitchFamily="34" charset="0"/>
            </a:endParaRPr>
          </a:p>
        </p:txBody>
      </p:sp>
      <p:sp>
        <p:nvSpPr>
          <p:cNvPr id="3" name="Подзаголовок 2"/>
          <p:cNvSpPr>
            <a:spLocks noGrp="1"/>
          </p:cNvSpPr>
          <p:nvPr>
            <p:ph type="subTitle" idx="1"/>
          </p:nvPr>
        </p:nvSpPr>
        <p:spPr>
          <a:xfrm>
            <a:off x="1036903" y="5445228"/>
            <a:ext cx="7749186" cy="1083501"/>
          </a:xfrm>
        </p:spPr>
        <p:txBody>
          <a:bodyPr>
            <a:noAutofit/>
          </a:bodyPr>
          <a:lstStyle/>
          <a:p>
            <a:pPr>
              <a:lnSpc>
                <a:spcPct val="110000"/>
              </a:lnSpc>
              <a:spcBef>
                <a:spcPts val="0"/>
              </a:spcBef>
            </a:pPr>
            <a:r>
              <a:rPr lang="ru-RU" sz="2000" b="1" i="1" dirty="0" err="1">
                <a:ln w="0"/>
                <a:solidFill>
                  <a:srgbClr val="002060"/>
                </a:solidFill>
                <a:effectLst>
                  <a:outerShdw blurRad="38100" dist="25400" dir="5400000" algn="ctr" rotWithShape="0">
                    <a:srgbClr val="6E747A">
                      <a:alpha val="43000"/>
                    </a:srgbClr>
                  </a:outerShdw>
                </a:effectLst>
              </a:rPr>
              <a:t>Царькова</a:t>
            </a:r>
            <a:r>
              <a:rPr lang="ru-RU" sz="2000" b="1" i="1" dirty="0">
                <a:ln w="0"/>
                <a:solidFill>
                  <a:srgbClr val="002060"/>
                </a:solidFill>
                <a:effectLst>
                  <a:outerShdw blurRad="38100" dist="25400" dir="5400000" algn="ctr" rotWithShape="0">
                    <a:srgbClr val="6E747A">
                      <a:alpha val="43000"/>
                    </a:srgbClr>
                  </a:outerShdw>
                </a:effectLst>
              </a:rPr>
              <a:t> Елена Анатольевна, зам. начальника Центра развития профессионального образования ФГБОУ ВО Московский </a:t>
            </a:r>
            <a:r>
              <a:rPr lang="ru-RU" sz="2000" b="1" i="1" dirty="0" err="1">
                <a:ln w="0"/>
                <a:solidFill>
                  <a:srgbClr val="002060"/>
                </a:solidFill>
                <a:effectLst>
                  <a:outerShdw blurRad="38100" dist="25400" dir="5400000" algn="ctr" rotWithShape="0">
                    <a:srgbClr val="6E747A">
                      <a:alpha val="43000"/>
                    </a:srgbClr>
                  </a:outerShdw>
                </a:effectLst>
              </a:rPr>
              <a:t>Политех</a:t>
            </a:r>
            <a:endParaRPr lang="ru-RU" sz="2000" b="1" i="1" dirty="0">
              <a:ln w="0"/>
              <a:solidFill>
                <a:srgbClr val="002060"/>
              </a:solidFill>
              <a:effectLst>
                <a:outerShdw blurRad="38100" dist="25400" dir="5400000" algn="ctr" rotWithShape="0">
                  <a:srgbClr val="6E747A">
                    <a:alpha val="43000"/>
                  </a:srgbClr>
                </a:outerShdw>
              </a:effectLst>
            </a:endParaRPr>
          </a:p>
        </p:txBody>
      </p:sp>
      <p:sp>
        <p:nvSpPr>
          <p:cNvPr id="5" name="Прямоугольник 4">
            <a:extLst>
              <a:ext uri="{FF2B5EF4-FFF2-40B4-BE49-F238E27FC236}">
                <a16:creationId xmlns:a16="http://schemas.microsoft.com/office/drawing/2014/main" id="{50778955-5511-4CB4-B4EE-2B5CF0E9BDB3}"/>
              </a:ext>
            </a:extLst>
          </p:cNvPr>
          <p:cNvSpPr/>
          <p:nvPr/>
        </p:nvSpPr>
        <p:spPr>
          <a:xfrm>
            <a:off x="1187626" y="506577"/>
            <a:ext cx="3888419" cy="8433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fontAlgn="base" hangingPunct="0">
              <a:spcBef>
                <a:spcPct val="0"/>
              </a:spcBef>
              <a:spcAft>
                <a:spcPct val="0"/>
              </a:spcAft>
            </a:pPr>
            <a:r>
              <a:rPr lang="ru-RU" b="1" dirty="0">
                <a:solidFill>
                  <a:srgbClr val="002060"/>
                </a:solidFill>
              </a:rPr>
              <a:t>Московский Политехнический университет</a:t>
            </a:r>
          </a:p>
        </p:txBody>
      </p:sp>
      <p:pic>
        <p:nvPicPr>
          <p:cNvPr id="7" name="Picture 2">
            <a:extLst>
              <a:ext uri="{FF2B5EF4-FFF2-40B4-BE49-F238E27FC236}">
                <a16:creationId xmlns:a16="http://schemas.microsoft.com/office/drawing/2014/main" id="{0BFE7F53-16A5-42DA-B87B-B7ACEF2998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90" y="588465"/>
            <a:ext cx="1772221" cy="6450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descr="https://avatars.mds.yandex.net/get-altay/236825/2a0000015dcb6c3e1b7537837b7616440776/XX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8138" y="649254"/>
            <a:ext cx="555071" cy="558025"/>
          </a:xfrm>
          <a:prstGeom prst="rect">
            <a:avLst/>
          </a:prstGeom>
          <a:noFill/>
          <a:extLst>
            <a:ext uri="{909E8E84-426E-40DD-AFC4-6F175D3DCCD1}">
              <a14:hiddenFill xmlns:a14="http://schemas.microsoft.com/office/drawing/2010/main">
                <a:solidFill>
                  <a:srgbClr val="FFFFFF"/>
                </a:solidFill>
              </a14:hiddenFill>
            </a:ext>
          </a:extLst>
        </p:spPr>
      </p:pic>
      <p:sp>
        <p:nvSpPr>
          <p:cNvPr id="10" name="Прямоугольник 9">
            <a:extLst>
              <a:ext uri="{FF2B5EF4-FFF2-40B4-BE49-F238E27FC236}">
                <a16:creationId xmlns:a16="http://schemas.microsoft.com/office/drawing/2014/main" id="{D1662E44-56FC-4242-939A-870501615A70}"/>
              </a:ext>
            </a:extLst>
          </p:cNvPr>
          <p:cNvSpPr/>
          <p:nvPr/>
        </p:nvSpPr>
        <p:spPr>
          <a:xfrm>
            <a:off x="0" y="-27295"/>
            <a:ext cx="9144000" cy="285728"/>
          </a:xfrm>
          <a:prstGeom prst="rect">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25400" cap="flat" cmpd="sng" algn="ctr">
            <a:noFill/>
            <a:prstDash val="solid"/>
          </a:ln>
          <a:effectLst/>
        </p:spPr>
        <p:txBody>
          <a:bodyPr rtlCol="0" anchor="ctr"/>
          <a:lstStyle/>
          <a:p>
            <a:pPr algn="ctr">
              <a:defRPr/>
            </a:pPr>
            <a:endParaRPr lang="ru-RU" kern="0" dirty="0">
              <a:solidFill>
                <a:prstClr val="white"/>
              </a:solidFill>
              <a:latin typeface="Calibri"/>
            </a:endParaRPr>
          </a:p>
        </p:txBody>
      </p:sp>
    </p:spTree>
    <p:extLst>
      <p:ext uri="{BB962C8B-B14F-4D97-AF65-F5344CB8AC3E}">
        <p14:creationId xmlns:p14="http://schemas.microsoft.com/office/powerpoint/2010/main" val="2343425250"/>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2" name="Прямоугольник 11"/>
          <p:cNvSpPr/>
          <p:nvPr/>
        </p:nvSpPr>
        <p:spPr bwMode="auto">
          <a:xfrm>
            <a:off x="6026178" y="908720"/>
            <a:ext cx="3024336" cy="5637628"/>
          </a:xfrm>
          <a:prstGeom prst="rect">
            <a:avLst/>
          </a:prstGeom>
          <a:solidFill>
            <a:schemeClr val="accent1">
              <a:alpha val="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ru-RU">
              <a:solidFill>
                <a:srgbClr val="6D3696"/>
              </a:solidFill>
            </a:endParaRPr>
          </a:p>
        </p:txBody>
      </p:sp>
      <p:sp>
        <p:nvSpPr>
          <p:cNvPr id="2" name="Заголовок 1"/>
          <p:cNvSpPr>
            <a:spLocks noGrp="1"/>
          </p:cNvSpPr>
          <p:nvPr>
            <p:ph type="title"/>
          </p:nvPr>
        </p:nvSpPr>
        <p:spPr>
          <a:xfrm>
            <a:off x="457200" y="277819"/>
            <a:ext cx="8470776" cy="486886"/>
          </a:xfrm>
        </p:spPr>
        <p:txBody>
          <a:bodyPr/>
          <a:lstStyle/>
          <a:p>
            <a:r>
              <a:rPr lang="ru-RU" sz="2400" b="1" dirty="0">
                <a:latin typeface="+mn-lt"/>
              </a:rPr>
              <a:t>Организационно-методическое сопровождение в СПО</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653349365"/>
              </p:ext>
            </p:extLst>
          </p:nvPr>
        </p:nvGraphicFramePr>
        <p:xfrm>
          <a:off x="395536" y="980728"/>
          <a:ext cx="5616624" cy="38884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Скругленный прямоугольник 2"/>
          <p:cNvSpPr/>
          <p:nvPr/>
        </p:nvSpPr>
        <p:spPr bwMode="auto">
          <a:xfrm>
            <a:off x="6148716" y="1054212"/>
            <a:ext cx="2779260" cy="1870732"/>
          </a:xfrm>
          <a:prstGeom prst="roundRect">
            <a:avLst/>
          </a:prstGeom>
          <a:ln>
            <a:headEnd type="none" w="med" len="med"/>
            <a:tailEnd type="none" w="med" len="med"/>
          </a:ln>
          <a:extLst/>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ru-RU" dirty="0">
                <a:ln w="18415" cmpd="sng">
                  <a:solidFill>
                    <a:srgbClr val="FFFFFF"/>
                  </a:solidFill>
                  <a:prstDash val="solid"/>
                </a:ln>
                <a:solidFill>
                  <a:srgbClr val="FFFFFF"/>
                </a:solidFill>
                <a:effectLst>
                  <a:outerShdw blurRad="63500" dir="3600000" algn="tl" rotWithShape="0">
                    <a:srgbClr val="000000">
                      <a:alpha val="70000"/>
                    </a:srgbClr>
                  </a:outerShdw>
                </a:effectLst>
              </a:rPr>
              <a:t>Разработка, актуализация и методическое сопровождение ФГОС и примерных программ</a:t>
            </a:r>
          </a:p>
        </p:txBody>
      </p:sp>
      <p:sp>
        <p:nvSpPr>
          <p:cNvPr id="5" name="Скругленный прямоугольник 4"/>
          <p:cNvSpPr/>
          <p:nvPr/>
        </p:nvSpPr>
        <p:spPr bwMode="auto">
          <a:xfrm>
            <a:off x="6154521" y="3053960"/>
            <a:ext cx="2773456" cy="1023112"/>
          </a:xfrm>
          <a:prstGeom prst="roundRect">
            <a:avLst/>
          </a:prstGeom>
          <a:ln>
            <a:headEnd type="none" w="med" len="med"/>
            <a:tailEnd type="none" w="med" len="med"/>
          </a:ln>
          <a:extLst/>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ru-RU" dirty="0">
                <a:ln w="18415" cmpd="sng">
                  <a:solidFill>
                    <a:srgbClr val="FFFFFF"/>
                  </a:solidFill>
                  <a:prstDash val="solid"/>
                </a:ln>
                <a:solidFill>
                  <a:srgbClr val="FFFFFF"/>
                </a:solidFill>
                <a:effectLst>
                  <a:outerShdw blurRad="63500" dir="3600000" algn="tl" rotWithShape="0">
                    <a:srgbClr val="000000">
                      <a:alpha val="70000"/>
                    </a:srgbClr>
                  </a:outerShdw>
                </a:effectLst>
              </a:rPr>
              <a:t>Организация экспертизы ФГОС и примерных программ</a:t>
            </a:r>
          </a:p>
        </p:txBody>
      </p:sp>
      <p:sp>
        <p:nvSpPr>
          <p:cNvPr id="6" name="Скругленный прямоугольник 5"/>
          <p:cNvSpPr/>
          <p:nvPr/>
        </p:nvSpPr>
        <p:spPr>
          <a:xfrm>
            <a:off x="6134584" y="5218327"/>
            <a:ext cx="2793392" cy="1328023"/>
          </a:xfrm>
          <a:prstGeom prst="round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r>
              <a:rPr lang="ru-RU" dirty="0">
                <a:ln w="18415" cmpd="sng">
                  <a:solidFill>
                    <a:srgbClr val="FFFFFF"/>
                  </a:solidFill>
                  <a:prstDash val="solid"/>
                </a:ln>
                <a:solidFill>
                  <a:srgbClr val="FFFFFF"/>
                </a:solidFill>
                <a:effectLst>
                  <a:outerShdw blurRad="63500" dir="3600000" algn="tl" rotWithShape="0">
                    <a:srgbClr val="000000">
                      <a:alpha val="70000"/>
                    </a:srgbClr>
                  </a:outerShdw>
                </a:effectLst>
              </a:rPr>
              <a:t>Участие в разработке ФОС  для оценки компетенций обучающихся</a:t>
            </a:r>
          </a:p>
        </p:txBody>
      </p:sp>
      <p:sp>
        <p:nvSpPr>
          <p:cNvPr id="7" name="Скругленный прямоугольник 6"/>
          <p:cNvSpPr/>
          <p:nvPr/>
        </p:nvSpPr>
        <p:spPr bwMode="auto">
          <a:xfrm>
            <a:off x="3923928" y="5229200"/>
            <a:ext cx="1944216" cy="1317148"/>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ru-RU" dirty="0">
                <a:ln w="18415" cmpd="sng">
                  <a:solidFill>
                    <a:srgbClr val="FFFFFF"/>
                  </a:solidFill>
                  <a:prstDash val="solid"/>
                </a:ln>
                <a:solidFill>
                  <a:srgbClr val="FFFFFF"/>
                </a:solidFill>
                <a:effectLst>
                  <a:outerShdw blurRad="63500" dir="3600000" algn="tl" rotWithShape="0">
                    <a:srgbClr val="000000">
                      <a:alpha val="70000"/>
                    </a:srgbClr>
                  </a:outerShdw>
                </a:effectLst>
              </a:rPr>
              <a:t>Проведение мониторинга реализации ФГОС</a:t>
            </a:r>
          </a:p>
        </p:txBody>
      </p:sp>
      <p:sp>
        <p:nvSpPr>
          <p:cNvPr id="9" name="Скругленный прямоугольник 8"/>
          <p:cNvSpPr/>
          <p:nvPr/>
        </p:nvSpPr>
        <p:spPr bwMode="auto">
          <a:xfrm>
            <a:off x="411312" y="5218329"/>
            <a:ext cx="3168352" cy="1328023"/>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ru-RU" dirty="0">
                <a:ln w="18415" cmpd="sng">
                  <a:solidFill>
                    <a:srgbClr val="FFFFFF"/>
                  </a:solidFill>
                  <a:prstDash val="solid"/>
                </a:ln>
                <a:solidFill>
                  <a:srgbClr val="FFFFFF"/>
                </a:solidFill>
                <a:effectLst>
                  <a:outerShdw blurRad="63500" dir="3600000" algn="tl" rotWithShape="0">
                    <a:srgbClr val="000000">
                      <a:alpha val="70000"/>
                    </a:srgbClr>
                  </a:outerShdw>
                </a:effectLst>
              </a:rPr>
              <a:t>Разработка программ повышения квалификации и профессиональной переподготовки</a:t>
            </a:r>
          </a:p>
        </p:txBody>
      </p:sp>
      <p:sp>
        <p:nvSpPr>
          <p:cNvPr id="11" name="Прямоугольник 10"/>
          <p:cNvSpPr/>
          <p:nvPr/>
        </p:nvSpPr>
        <p:spPr bwMode="auto">
          <a:xfrm>
            <a:off x="323528" y="5013176"/>
            <a:ext cx="8712968" cy="1728192"/>
          </a:xfrm>
          <a:prstGeom prst="rect">
            <a:avLst/>
          </a:prstGeom>
          <a:solidFill>
            <a:schemeClr val="accent1">
              <a:alpha val="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ru-RU">
              <a:solidFill>
                <a:srgbClr val="6D3696"/>
              </a:solidFill>
            </a:endParaRPr>
          </a:p>
        </p:txBody>
      </p:sp>
      <p:sp>
        <p:nvSpPr>
          <p:cNvPr id="13" name="Скругленный прямоугольник 12"/>
          <p:cNvSpPr/>
          <p:nvPr/>
        </p:nvSpPr>
        <p:spPr bwMode="auto">
          <a:xfrm>
            <a:off x="6154521" y="4221088"/>
            <a:ext cx="2773456" cy="720080"/>
          </a:xfrm>
          <a:prstGeom prst="roundRect">
            <a:avLst/>
          </a:prstGeom>
          <a:ln>
            <a:headEnd type="none" w="med" len="med"/>
            <a:tailEnd type="none" w="med" len="med"/>
          </a:ln>
          <a:extLst/>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ru-RU" dirty="0">
                <a:ln w="18415" cmpd="sng">
                  <a:solidFill>
                    <a:srgbClr val="FFFFFF"/>
                  </a:solidFill>
                  <a:prstDash val="solid"/>
                </a:ln>
                <a:solidFill>
                  <a:srgbClr val="FFFFFF"/>
                </a:solidFill>
                <a:effectLst>
                  <a:outerShdw blurRad="63500" dir="3600000" algn="tl" rotWithShape="0">
                    <a:srgbClr val="000000">
                      <a:alpha val="70000"/>
                    </a:srgbClr>
                  </a:outerShdw>
                </a:effectLst>
              </a:rPr>
              <a:t>Разработка Перечней СПО</a:t>
            </a:r>
          </a:p>
        </p:txBody>
      </p:sp>
    </p:spTree>
    <p:extLst>
      <p:ext uri="{BB962C8B-B14F-4D97-AF65-F5344CB8AC3E}">
        <p14:creationId xmlns:p14="http://schemas.microsoft.com/office/powerpoint/2010/main" val="61623992"/>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4" name="Содержимое 2"/>
          <p:cNvSpPr>
            <a:spLocks noGrp="1"/>
          </p:cNvSpPr>
          <p:nvPr>
            <p:ph type="title"/>
          </p:nvPr>
        </p:nvSpPr>
        <p:spPr>
          <a:xfrm>
            <a:off x="144016" y="239942"/>
            <a:ext cx="9144000" cy="554484"/>
          </a:xfrm>
        </p:spPr>
        <p:txBody>
          <a:bodyPr>
            <a:noAutofit/>
          </a:bodyPr>
          <a:lstStyle/>
          <a:p>
            <a:pPr algn="ctr">
              <a:buNone/>
            </a:pPr>
            <a:r>
              <a:rPr lang="ru-RU" sz="2400" b="1" dirty="0">
                <a:ln w="11430"/>
                <a:solidFill>
                  <a:srgbClr val="002060"/>
                </a:solidFill>
                <a:effectLst>
                  <a:outerShdw blurRad="50800" dist="39000" dir="5460000" algn="tl">
                    <a:srgbClr val="000000">
                      <a:alpha val="38000"/>
                    </a:srgbClr>
                  </a:outerShdw>
                </a:effectLst>
                <a:latin typeface="Titillium Web"/>
                <a:ea typeface="+mn-ea"/>
                <a:cs typeface="+mn-cs"/>
              </a:rPr>
              <a:t>Алгоритм  формировании ФГОС и </a:t>
            </a:r>
            <a:br>
              <a:rPr lang="ru-RU" sz="2400" b="1" dirty="0">
                <a:ln w="11430"/>
                <a:solidFill>
                  <a:srgbClr val="002060"/>
                </a:solidFill>
                <a:effectLst>
                  <a:outerShdw blurRad="50800" dist="39000" dir="5460000" algn="tl">
                    <a:srgbClr val="000000">
                      <a:alpha val="38000"/>
                    </a:srgbClr>
                  </a:outerShdw>
                </a:effectLst>
                <a:latin typeface="Titillium Web"/>
                <a:ea typeface="+mn-ea"/>
                <a:cs typeface="+mn-cs"/>
              </a:rPr>
            </a:br>
            <a:r>
              <a:rPr lang="ru-RU" sz="2400" b="1" dirty="0">
                <a:ln w="11430"/>
                <a:solidFill>
                  <a:srgbClr val="002060"/>
                </a:solidFill>
                <a:effectLst>
                  <a:outerShdw blurRad="50800" dist="39000" dir="5460000" algn="tl">
                    <a:srgbClr val="000000">
                      <a:alpha val="38000"/>
                    </a:srgbClr>
                  </a:outerShdw>
                </a:effectLst>
                <a:latin typeface="Titillium Web"/>
                <a:ea typeface="+mn-ea"/>
                <a:cs typeface="+mn-cs"/>
              </a:rPr>
              <a:t>примерных программ СПО с учетом ПС</a:t>
            </a:r>
          </a:p>
        </p:txBody>
      </p:sp>
      <p:graphicFrame>
        <p:nvGraphicFramePr>
          <p:cNvPr id="5" name="Объект 4"/>
          <p:cNvGraphicFramePr>
            <a:graphicFrameLocks noGrp="1"/>
          </p:cNvGraphicFramePr>
          <p:nvPr>
            <p:ph idx="1"/>
            <p:extLst>
              <p:ext uri="{D42A27DB-BD31-4B8C-83A1-F6EECF244321}">
                <p14:modId xmlns:p14="http://schemas.microsoft.com/office/powerpoint/2010/main" val="3171152931"/>
              </p:ext>
            </p:extLst>
          </p:nvPr>
        </p:nvGraphicFramePr>
        <p:xfrm>
          <a:off x="-2124744" y="908720"/>
          <a:ext cx="13393488" cy="576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Стрелка вправо 5"/>
          <p:cNvSpPr/>
          <p:nvPr/>
        </p:nvSpPr>
        <p:spPr>
          <a:xfrm>
            <a:off x="4067944" y="3212976"/>
            <a:ext cx="648072"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eaLnBrk="1" fontAlgn="auto" hangingPunct="1">
              <a:spcBef>
                <a:spcPts val="0"/>
              </a:spcBef>
              <a:spcAft>
                <a:spcPts val="0"/>
              </a:spcAft>
              <a:defRPr/>
            </a:pPr>
            <a:endParaRPr lang="ru-RU">
              <a:solidFill>
                <a:prstClr val="white"/>
              </a:solidFill>
              <a:latin typeface="Calibri" panose="020F0502020204030204"/>
            </a:endParaRPr>
          </a:p>
        </p:txBody>
      </p:sp>
    </p:spTree>
    <p:extLst>
      <p:ext uri="{BB962C8B-B14F-4D97-AF65-F5344CB8AC3E}">
        <p14:creationId xmlns:p14="http://schemas.microsoft.com/office/powerpoint/2010/main" val="2701098039"/>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24C0832-8FE2-41AD-98A1-72151F7BC306}"/>
              </a:ext>
            </a:extLst>
          </p:cNvPr>
          <p:cNvSpPr>
            <a:spLocks noGrp="1"/>
          </p:cNvSpPr>
          <p:nvPr>
            <p:ph idx="1"/>
          </p:nvPr>
        </p:nvSpPr>
        <p:spPr>
          <a:xfrm>
            <a:off x="642584" y="0"/>
            <a:ext cx="8229600" cy="1440160"/>
          </a:xfrm>
        </p:spPr>
        <p:txBody>
          <a:bodyPr/>
          <a:lstStyle/>
          <a:p>
            <a:pPr marL="0" indent="0" algn="ctr">
              <a:buNone/>
            </a:pPr>
            <a:r>
              <a:rPr lang="ru-RU" sz="2000" b="1" dirty="0"/>
              <a:t>Постановление Правительства РФ от 08.01.2018 N 2 «О внесении изменений в Правила разработки, утверждения федеральных государственных образовательных стандартов и внесения в них изменений»</a:t>
            </a:r>
          </a:p>
        </p:txBody>
      </p:sp>
      <p:sp>
        <p:nvSpPr>
          <p:cNvPr id="4" name="Прямоугольник 3">
            <a:extLst>
              <a:ext uri="{FF2B5EF4-FFF2-40B4-BE49-F238E27FC236}">
                <a16:creationId xmlns:a16="http://schemas.microsoft.com/office/drawing/2014/main" id="{C4F59E35-4291-435F-BFCA-737E61C5C225}"/>
              </a:ext>
            </a:extLst>
          </p:cNvPr>
          <p:cNvSpPr/>
          <p:nvPr/>
        </p:nvSpPr>
        <p:spPr>
          <a:xfrm>
            <a:off x="642584" y="1595023"/>
            <a:ext cx="8445624" cy="526297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400" i="0" u="sng" strike="noStrike" kern="1200" cap="none" spc="0" normalizeH="0" baseline="0" noProof="0" dirty="0">
                <a:ln>
                  <a:noFill/>
                </a:ln>
                <a:solidFill>
                  <a:srgbClr val="002060"/>
                </a:solidFill>
                <a:effectLst/>
                <a:uLnTx/>
                <a:uFillTx/>
                <a:latin typeface="Arial"/>
                <a:ea typeface="+mn-ea"/>
                <a:cs typeface="+mn-cs"/>
              </a:rPr>
              <a:t>Разработанный проект в части, касающейся профессионального образования</a:t>
            </a:r>
            <a:r>
              <a:rPr kumimoji="0" lang="ru-RU" sz="2400" i="0" u="none" strike="noStrike" kern="1200" cap="none" spc="0" normalizeH="0" baseline="0" noProof="0" dirty="0">
                <a:ln>
                  <a:noFill/>
                </a:ln>
                <a:solidFill>
                  <a:srgbClr val="002060"/>
                </a:solidFill>
                <a:effectLst/>
                <a:uLnTx/>
                <a:uFillTx/>
                <a:latin typeface="Arial"/>
                <a:ea typeface="+mn-ea"/>
                <a:cs typeface="+mn-cs"/>
              </a:rPr>
              <a:t>, до направления в Министерство образования и науки Российской Федерации </a:t>
            </a:r>
            <a:r>
              <a:rPr kumimoji="0" lang="ru-RU" sz="2400" i="0" u="sng" strike="noStrike" kern="1200" cap="none" spc="0" normalizeH="0" baseline="0" noProof="0" dirty="0">
                <a:ln>
                  <a:noFill/>
                </a:ln>
                <a:solidFill>
                  <a:srgbClr val="002060"/>
                </a:solidFill>
                <a:effectLst/>
                <a:uLnTx/>
                <a:uFillTx/>
                <a:latin typeface="Arial"/>
                <a:ea typeface="+mn-ea"/>
                <a:cs typeface="+mn-cs"/>
              </a:rPr>
              <a:t>направляется разработчиком в совет по профессиональным квалификациям по соответствующему виду профессиональной деятельности (при наличии) </a:t>
            </a:r>
            <a:r>
              <a:rPr kumimoji="0" lang="ru-RU" sz="2400" i="0" u="none" strike="noStrike" kern="1200" cap="none" spc="0" normalizeH="0" baseline="0" noProof="0" dirty="0">
                <a:ln>
                  <a:noFill/>
                </a:ln>
                <a:solidFill>
                  <a:srgbClr val="002060"/>
                </a:solidFill>
                <a:effectLst/>
                <a:uLnTx/>
                <a:uFillTx/>
                <a:latin typeface="Arial"/>
                <a:ea typeface="+mn-ea"/>
                <a:cs typeface="+mn-cs"/>
              </a:rPr>
              <a:t>(далее - совет по профессиональным квалификациям) для проведения экспертизы проекта, оценки соответствия содержащихся в нем требований к результатам освоения основных профессиональных образовательных программ в части, касающейся профессиональной компетенции, положениям соответствующих профессиональных стандартов (при наличии).</a:t>
            </a:r>
          </a:p>
        </p:txBody>
      </p:sp>
    </p:spTree>
    <p:extLst>
      <p:ext uri="{BB962C8B-B14F-4D97-AF65-F5344CB8AC3E}">
        <p14:creationId xmlns:p14="http://schemas.microsoft.com/office/powerpoint/2010/main" val="417090403"/>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9208" y="548682"/>
            <a:ext cx="8469434" cy="557172"/>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3200" b="1" dirty="0">
                <a:ln w="11430"/>
                <a:solidFill>
                  <a:srgbClr val="002060"/>
                </a:solidFill>
                <a:effectLst>
                  <a:outerShdw blurRad="50800" dist="39000" dir="5460000" algn="tl">
                    <a:srgbClr val="000000">
                      <a:alpha val="38000"/>
                    </a:srgbClr>
                  </a:outerShdw>
                </a:effectLst>
                <a:latin typeface="Calibri" panose="020F0502020204030204" pitchFamily="34" charset="0"/>
                <a:cs typeface="Calibri" panose="020F0502020204030204" pitchFamily="34" charset="0"/>
              </a:rPr>
              <a:t>Организация экспертизы ФГОС и ПООП в СПК</a:t>
            </a:r>
          </a:p>
        </p:txBody>
      </p:sp>
      <p:graphicFrame>
        <p:nvGraphicFramePr>
          <p:cNvPr id="4" name="Объект 3"/>
          <p:cNvGraphicFramePr>
            <a:graphicFrameLocks noGrp="1"/>
          </p:cNvGraphicFramePr>
          <p:nvPr>
            <p:ph idx="1"/>
            <p:extLst>
              <p:ext uri="{D42A27DB-BD31-4B8C-83A1-F6EECF244321}">
                <p14:modId xmlns:p14="http://schemas.microsoft.com/office/powerpoint/2010/main" val="4097941115"/>
              </p:ext>
            </p:extLst>
          </p:nvPr>
        </p:nvGraphicFramePr>
        <p:xfrm>
          <a:off x="517803" y="1466793"/>
          <a:ext cx="7875200" cy="53912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Стрелка влево 4"/>
          <p:cNvSpPr/>
          <p:nvPr/>
        </p:nvSpPr>
        <p:spPr>
          <a:xfrm rot="10800000">
            <a:off x="2699793" y="2058732"/>
            <a:ext cx="1308142" cy="576064"/>
          </a:xfrm>
          <a:prstGeom prst="leftArrow">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Правая фигурная скобка 10"/>
          <p:cNvSpPr/>
          <p:nvPr/>
        </p:nvSpPr>
        <p:spPr>
          <a:xfrm>
            <a:off x="7042523" y="2356307"/>
            <a:ext cx="360040" cy="3208239"/>
          </a:xfrm>
          <a:prstGeom prst="rightBrace">
            <a:avLst>
              <a:gd name="adj1" fmla="val 22443"/>
              <a:gd name="adj2" fmla="val 50356"/>
            </a:avLst>
          </a:prstGeom>
          <a:ln w="31750"/>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Скругленный прямоугольник 11"/>
          <p:cNvSpPr/>
          <p:nvPr/>
        </p:nvSpPr>
        <p:spPr>
          <a:xfrm rot="5400000">
            <a:off x="6063628" y="3287001"/>
            <a:ext cx="4358223" cy="1191816"/>
          </a:xfrm>
          <a:prstGeom prst="round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457200" rtl="0" eaLnBrk="1" fontAlgn="auto" latinLnBrk="0" hangingPunct="1">
              <a:lnSpc>
                <a:spcPct val="100000"/>
              </a:lnSpc>
              <a:spcBef>
                <a:spcPct val="20000"/>
              </a:spcBef>
              <a:spcAft>
                <a:spcPts val="0"/>
              </a:spcAft>
              <a:buClrTx/>
              <a:buSzTx/>
              <a:buFontTx/>
              <a:buNone/>
              <a:tabLst/>
              <a:defRPr/>
            </a:pPr>
            <a:r>
              <a:rPr kumimoji="0" lang="ru-RU" sz="2000" b="1" i="0" u="none" strike="noStrike" kern="1200" cap="all" spc="0" normalizeH="0" baseline="0" noProof="0"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uLnTx/>
                <a:uFillTx/>
                <a:latin typeface="Titillium Web"/>
                <a:cs typeface="+mn-cs"/>
              </a:rPr>
              <a:t>оценка соответствия ПС</a:t>
            </a:r>
          </a:p>
          <a:p>
            <a:pPr marL="0" marR="0" lvl="0" indent="0" algn="ctr" defTabSz="457200" rtl="0" eaLnBrk="1" fontAlgn="auto" latinLnBrk="0" hangingPunct="1">
              <a:lnSpc>
                <a:spcPct val="100000"/>
              </a:lnSpc>
              <a:spcBef>
                <a:spcPct val="20000"/>
              </a:spcBef>
              <a:spcAft>
                <a:spcPts val="0"/>
              </a:spcAft>
              <a:buClrTx/>
              <a:buSzTx/>
              <a:buFontTx/>
              <a:buNone/>
              <a:tabLst/>
              <a:defRPr/>
            </a:pPr>
            <a:r>
              <a:rPr kumimoji="0" lang="ru-RU" sz="2000" b="1" i="1" u="none" strike="noStrike" kern="1200" cap="none" spc="0" normalizeH="0" baseline="0" noProof="0"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panose="020F0502020204030204"/>
                <a:cs typeface="+mn-cs"/>
              </a:rPr>
              <a:t>(Указ Президента РФ №676 от 18.12.2016г.)</a:t>
            </a:r>
            <a:r>
              <a:rPr kumimoji="0" lang="ru-RU" sz="2000" b="1" i="0" u="none" strike="noStrike" kern="1200" cap="all" spc="0" normalizeH="0" baseline="0" noProof="0"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uLnTx/>
                <a:uFillTx/>
                <a:latin typeface="Titillium Web"/>
                <a:cs typeface="+mn-cs"/>
              </a:rPr>
              <a:t> </a:t>
            </a:r>
            <a:endParaRPr kumimoji="0" lang="ru-RU" sz="2000" b="1" i="0" u="none" strike="noStrike" kern="1200" cap="all" spc="0" normalizeH="0" baseline="0" noProof="0"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uLnTx/>
              <a:uFillTx/>
              <a:latin typeface="Times New Roman"/>
              <a:ea typeface="Calibri"/>
              <a:cs typeface="+mn-cs"/>
            </a:endParaRPr>
          </a:p>
        </p:txBody>
      </p:sp>
      <p:sp>
        <p:nvSpPr>
          <p:cNvPr id="3" name="Прямоугольник: скругленные углы 2">
            <a:extLst>
              <a:ext uri="{FF2B5EF4-FFF2-40B4-BE49-F238E27FC236}">
                <a16:creationId xmlns:a16="http://schemas.microsoft.com/office/drawing/2014/main" id="{4202F5FE-2344-430B-B42F-BD85A15638FC}"/>
              </a:ext>
            </a:extLst>
          </p:cNvPr>
          <p:cNvSpPr/>
          <p:nvPr/>
        </p:nvSpPr>
        <p:spPr>
          <a:xfrm>
            <a:off x="4455403" y="1703799"/>
            <a:ext cx="2132827" cy="1305017"/>
          </a:xfrm>
          <a:prstGeom prst="roundRect">
            <a:avLst/>
          </a:prstGeom>
          <a:solidFill>
            <a:schemeClr val="accent5">
              <a:lumMod val="75000"/>
            </a:schemeClr>
          </a:solidFill>
          <a:ln/>
        </p:spPr>
        <p:style>
          <a:lnRef idx="0">
            <a:schemeClr val="accent3"/>
          </a:lnRef>
          <a:fillRef idx="3">
            <a:schemeClr val="accent3"/>
          </a:fillRef>
          <a:effectRef idx="3">
            <a:schemeClr val="accent3"/>
          </a:effectRef>
          <a:fontRef idx="minor">
            <a:schemeClr val="lt1"/>
          </a:fontRef>
        </p:style>
        <p:txBody>
          <a:bodyPr spcFirstLastPara="0" vert="horz" wrap="square" lIns="87630" tIns="87630" rIns="87630" bIns="87630" numCol="1" spcCol="1270" anchor="ctr" anchorCtr="0">
            <a:noAutofit/>
          </a:bodyPr>
          <a:lstStyle/>
          <a:p>
            <a:pPr algn="ctr"/>
            <a:r>
              <a:rPr lang="ru-RU" sz="2400" b="1" dirty="0">
                <a:effectLst>
                  <a:outerShdw blurRad="38100" dist="38100" dir="2700000" algn="tl">
                    <a:srgbClr val="000000">
                      <a:alpha val="43137"/>
                    </a:srgbClr>
                  </a:outerShdw>
                </a:effectLst>
              </a:rPr>
              <a:t>Экспертиза в СПК </a:t>
            </a:r>
          </a:p>
          <a:p>
            <a:pPr algn="ctr"/>
            <a:endParaRPr lang="ru-RU"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49298551"/>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extLst>
              <p:ext uri="{D42A27DB-BD31-4B8C-83A1-F6EECF244321}">
                <p14:modId xmlns:p14="http://schemas.microsoft.com/office/powerpoint/2010/main" val="1491187209"/>
              </p:ext>
            </p:extLst>
          </p:nvPr>
        </p:nvGraphicFramePr>
        <p:xfrm>
          <a:off x="179513" y="188640"/>
          <a:ext cx="8640960" cy="6552729"/>
        </p:xfrm>
        <a:graphic>
          <a:graphicData uri="http://schemas.openxmlformats.org/drawingml/2006/table">
            <a:tbl>
              <a:tblPr firstRow="1" firstCol="1" bandRow="1">
                <a:tableStyleId>{8799B23B-EC83-4686-B30A-512413B5E67A}</a:tableStyleId>
              </a:tblPr>
              <a:tblGrid>
                <a:gridCol w="1094341">
                  <a:extLst>
                    <a:ext uri="{9D8B030D-6E8A-4147-A177-3AD203B41FA5}">
                      <a16:colId xmlns:a16="http://schemas.microsoft.com/office/drawing/2014/main" val="20000"/>
                    </a:ext>
                  </a:extLst>
                </a:gridCol>
                <a:gridCol w="5170354">
                  <a:extLst>
                    <a:ext uri="{9D8B030D-6E8A-4147-A177-3AD203B41FA5}">
                      <a16:colId xmlns:a16="http://schemas.microsoft.com/office/drawing/2014/main" val="20001"/>
                    </a:ext>
                  </a:extLst>
                </a:gridCol>
                <a:gridCol w="2376265">
                  <a:extLst>
                    <a:ext uri="{9D8B030D-6E8A-4147-A177-3AD203B41FA5}">
                      <a16:colId xmlns:a16="http://schemas.microsoft.com/office/drawing/2014/main" val="20002"/>
                    </a:ext>
                  </a:extLst>
                </a:gridCol>
              </a:tblGrid>
              <a:tr h="644644">
                <a:tc>
                  <a:txBody>
                    <a:bodyPr/>
                    <a:lstStyle/>
                    <a:p>
                      <a:pPr algn="ctr">
                        <a:spcAft>
                          <a:spcPts val="0"/>
                        </a:spcAft>
                        <a:tabLst>
                          <a:tab pos="457200" algn="l"/>
                        </a:tabLst>
                      </a:pPr>
                      <a:r>
                        <a:rPr lang="ru-RU" sz="1800" b="1" dirty="0">
                          <a:effectLst/>
                        </a:rPr>
                        <a:t>ФГОС СПО</a:t>
                      </a:r>
                      <a:endParaRPr lang="ru-RU" sz="1600" b="1" dirty="0">
                        <a:effectLst/>
                        <a:latin typeface="Times New Roman" panose="02020603050405020304" pitchFamily="18" charset="0"/>
                        <a:ea typeface="Times New Roman" panose="02020603050405020304" pitchFamily="18" charset="0"/>
                      </a:endParaRPr>
                    </a:p>
                  </a:txBody>
                  <a:tcPr marL="38143" marR="38143" marT="0" marB="0"/>
                </a:tc>
                <a:tc>
                  <a:txBody>
                    <a:bodyPr/>
                    <a:lstStyle/>
                    <a:p>
                      <a:pPr algn="ctr">
                        <a:spcAft>
                          <a:spcPts val="0"/>
                        </a:spcAft>
                        <a:tabLst>
                          <a:tab pos="457200" algn="l"/>
                        </a:tabLst>
                      </a:pPr>
                      <a:r>
                        <a:rPr lang="ru-RU" sz="1400" b="1" dirty="0">
                          <a:effectLst/>
                        </a:rPr>
                        <a:t>Профессиональный стандарт</a:t>
                      </a:r>
                      <a:endParaRPr lang="ru-RU" sz="1200" b="1" dirty="0">
                        <a:effectLst/>
                        <a:latin typeface="Times New Roman" panose="02020603050405020304" pitchFamily="18" charset="0"/>
                        <a:ea typeface="Times New Roman" panose="02020603050405020304" pitchFamily="18" charset="0"/>
                      </a:endParaRPr>
                    </a:p>
                  </a:txBody>
                  <a:tcPr marL="38143" marR="38143" marT="0" marB="0"/>
                </a:tc>
                <a:tc>
                  <a:txBody>
                    <a:bodyPr/>
                    <a:lstStyle/>
                    <a:p>
                      <a:pPr algn="ctr">
                        <a:spcAft>
                          <a:spcPts val="0"/>
                        </a:spcAft>
                        <a:tabLst>
                          <a:tab pos="457200" algn="l"/>
                        </a:tabLst>
                      </a:pPr>
                      <a:r>
                        <a:rPr lang="ru-RU" sz="1400" b="1" dirty="0">
                          <a:effectLst/>
                        </a:rPr>
                        <a:t>СПК (при наличии)/ведущие работодатели</a:t>
                      </a:r>
                      <a:endParaRPr lang="ru-RU" sz="1200" b="1" dirty="0">
                        <a:effectLst/>
                        <a:latin typeface="Times New Roman" panose="02020603050405020304" pitchFamily="18" charset="0"/>
                        <a:ea typeface="Times New Roman" panose="02020603050405020304" pitchFamily="18" charset="0"/>
                      </a:endParaRPr>
                    </a:p>
                  </a:txBody>
                  <a:tcPr marL="38143" marR="38143" marT="0" marB="0"/>
                </a:tc>
                <a:extLst>
                  <a:ext uri="{0D108BD9-81ED-4DB2-BD59-A6C34878D82A}">
                    <a16:rowId xmlns:a16="http://schemas.microsoft.com/office/drawing/2014/main" val="10000"/>
                  </a:ext>
                </a:extLst>
              </a:tr>
              <a:tr h="214882">
                <a:tc gridSpan="3">
                  <a:txBody>
                    <a:bodyPr/>
                    <a:lstStyle/>
                    <a:p>
                      <a:pPr algn="ctr">
                        <a:spcAft>
                          <a:spcPts val="0"/>
                        </a:spcAft>
                        <a:tabLst>
                          <a:tab pos="457200" algn="l"/>
                        </a:tabLst>
                      </a:pPr>
                      <a:endParaRPr lang="ru-RU" sz="1200" b="1" dirty="0">
                        <a:effectLst/>
                        <a:latin typeface="Times New Roman" panose="02020603050405020304" pitchFamily="18" charset="0"/>
                        <a:ea typeface="Times New Roman" panose="02020603050405020304" pitchFamily="18" charset="0"/>
                      </a:endParaRPr>
                    </a:p>
                  </a:txBody>
                  <a:tcPr marL="38143" marR="38143" marT="0" marB="0">
                    <a:solidFill>
                      <a:srgbClr val="BE8CB4">
                        <a:alpha val="20000"/>
                      </a:srgbClr>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1"/>
                  </a:ext>
                </a:extLst>
              </a:tr>
              <a:tr h="1041635">
                <a:tc rowSpan="5">
                  <a:txBody>
                    <a:bodyPr/>
                    <a:lstStyle/>
                    <a:p>
                      <a:pPr marL="0" marR="0" indent="0" algn="ctr" defTabSz="914400" rtl="0" eaLnBrk="1" fontAlgn="auto" latinLnBrk="0" hangingPunct="1">
                        <a:lnSpc>
                          <a:spcPct val="100000"/>
                        </a:lnSpc>
                        <a:spcBef>
                          <a:spcPts val="0"/>
                        </a:spcBef>
                        <a:spcAft>
                          <a:spcPts val="0"/>
                        </a:spcAft>
                        <a:buClrTx/>
                        <a:buSzTx/>
                        <a:buFontTx/>
                        <a:buNone/>
                        <a:tabLst>
                          <a:tab pos="460375" algn="l"/>
                        </a:tabLst>
                        <a:defRPr/>
                      </a:pPr>
                      <a:r>
                        <a:rPr lang="ru-RU" sz="2000" b="1" dirty="0">
                          <a:effectLst/>
                        </a:rPr>
                        <a:t>13.01.04  Слесарь</a:t>
                      </a:r>
                    </a:p>
                    <a:p>
                      <a:pPr algn="ctr">
                        <a:spcAft>
                          <a:spcPts val="0"/>
                        </a:spcAft>
                        <a:tabLst>
                          <a:tab pos="460375" algn="l"/>
                        </a:tabLst>
                      </a:pPr>
                      <a:r>
                        <a:rPr lang="ru-RU" sz="2000" b="1" dirty="0">
                          <a:effectLst/>
                        </a:rPr>
                        <a:t> по ремонту оборудования электростанций</a:t>
                      </a:r>
                      <a:endParaRPr lang="ru-RU" sz="1800" b="1" dirty="0">
                        <a:effectLst/>
                        <a:latin typeface="Times New Roman" panose="02020603050405020304" pitchFamily="18" charset="0"/>
                        <a:ea typeface="Times New Roman" panose="02020603050405020304" pitchFamily="18" charset="0"/>
                      </a:endParaRPr>
                    </a:p>
                  </a:txBody>
                  <a:tcPr marL="38143" marR="38143" marT="0" marB="0" vert="vert270">
                    <a:solidFill>
                      <a:srgbClr val="BE8CB4"/>
                    </a:solidFill>
                  </a:tcPr>
                </a:tc>
                <a:tc>
                  <a:txBody>
                    <a:bodyPr/>
                    <a:lstStyle/>
                    <a:p>
                      <a:pPr>
                        <a:spcAft>
                          <a:spcPts val="0"/>
                        </a:spcAft>
                        <a:tabLst>
                          <a:tab pos="460375" algn="l"/>
                        </a:tabLst>
                      </a:pPr>
                      <a:r>
                        <a:rPr lang="ru-RU" sz="1600" b="1" dirty="0">
                          <a:effectLst/>
                        </a:rPr>
                        <a:t>«</a:t>
                      </a:r>
                      <a:r>
                        <a:rPr lang="ru-RU" sz="1400" b="1" kern="1200" dirty="0">
                          <a:solidFill>
                            <a:schemeClr val="tx1"/>
                          </a:solidFill>
                          <a:effectLst/>
                          <a:latin typeface="+mn-lt"/>
                          <a:ea typeface="+mn-ea"/>
                          <a:cs typeface="+mn-cs"/>
                        </a:rPr>
                        <a:t>Слесарь по ремонту оборудования котельных», утвержден приказом Министерства труда и социальной защиты Российской Федерации от 21 декабря 2015 г. № 1042н </a:t>
                      </a:r>
                    </a:p>
                    <a:p>
                      <a:pPr>
                        <a:spcAft>
                          <a:spcPts val="0"/>
                        </a:spcAft>
                        <a:tabLst>
                          <a:tab pos="460375" algn="l"/>
                        </a:tabLst>
                      </a:pPr>
                      <a:endParaRPr lang="ru-RU" sz="1400" b="1" kern="1200" dirty="0">
                        <a:solidFill>
                          <a:schemeClr val="tx1"/>
                        </a:solidFill>
                        <a:effectLst/>
                        <a:latin typeface="+mn-lt"/>
                        <a:ea typeface="+mn-ea"/>
                        <a:cs typeface="+mn-cs"/>
                      </a:endParaRPr>
                    </a:p>
                  </a:txBody>
                  <a:tcPr marL="38143" marR="38143" marT="0" marB="0"/>
                </a:tc>
                <a:tc>
                  <a:txBody>
                    <a:bodyPr/>
                    <a:lstStyle/>
                    <a:p>
                      <a:pPr>
                        <a:spcAft>
                          <a:spcPts val="0"/>
                        </a:spcAft>
                        <a:tabLst>
                          <a:tab pos="460375" algn="l"/>
                        </a:tabLst>
                      </a:pPr>
                      <a:r>
                        <a:rPr lang="ru-RU" sz="1600" b="1" dirty="0">
                          <a:effectLst/>
                        </a:rPr>
                        <a:t>СПК в жилищно-коммунальном хозяйстве</a:t>
                      </a:r>
                      <a:endParaRPr lang="ru-RU" sz="1400" b="1" dirty="0">
                        <a:effectLst/>
                        <a:latin typeface="Times New Roman" panose="02020603050405020304" pitchFamily="18" charset="0"/>
                        <a:ea typeface="Times New Roman" panose="02020603050405020304" pitchFamily="18" charset="0"/>
                      </a:endParaRPr>
                    </a:p>
                  </a:txBody>
                  <a:tcPr marL="38143" marR="38143" marT="0" marB="0"/>
                </a:tc>
                <a:extLst>
                  <a:ext uri="{0D108BD9-81ED-4DB2-BD59-A6C34878D82A}">
                    <a16:rowId xmlns:a16="http://schemas.microsoft.com/office/drawing/2014/main" val="10002"/>
                  </a:ext>
                </a:extLst>
              </a:tr>
              <a:tr h="1379943">
                <a:tc vMerge="1">
                  <a:txBody>
                    <a:bodyPr/>
                    <a:lstStyle/>
                    <a:p>
                      <a:endParaRPr lang="ru-RU"/>
                    </a:p>
                  </a:txBody>
                  <a:tcPr/>
                </a:tc>
                <a:tc>
                  <a:txBody>
                    <a:bodyPr/>
                    <a:lstStyle/>
                    <a:p>
                      <a:pPr>
                        <a:spcAft>
                          <a:spcPts val="0"/>
                        </a:spcAft>
                        <a:tabLst>
                          <a:tab pos="460375" algn="l"/>
                        </a:tabLst>
                      </a:pPr>
                      <a:r>
                        <a:rPr lang="ru-RU" sz="1400" b="1" dirty="0">
                          <a:effectLst/>
                        </a:rPr>
                        <a:t>«Работник по ремонту гидротурбинного и гидромеханического оборудования гидроэлектростанций/гидроаккумулирующих электростанций», утвержден приказом Министерства труда и социальной защиты Российской Федерации от 21 декабря 2015 г. № 1058н </a:t>
                      </a:r>
                      <a:endParaRPr lang="ru-RU" sz="1200" b="1" dirty="0">
                        <a:effectLst/>
                        <a:latin typeface="Times New Roman" panose="02020603050405020304" pitchFamily="18" charset="0"/>
                        <a:ea typeface="Times New Roman" panose="02020603050405020304" pitchFamily="18" charset="0"/>
                      </a:endParaRPr>
                    </a:p>
                  </a:txBody>
                  <a:tcPr marL="38143" marR="38143" marT="0" marB="0">
                    <a:solidFill>
                      <a:srgbClr val="BE8CB4">
                        <a:alpha val="56000"/>
                      </a:srgbClr>
                    </a:solidFill>
                  </a:tcPr>
                </a:tc>
                <a:tc>
                  <a:txBody>
                    <a:bodyPr/>
                    <a:lstStyle/>
                    <a:p>
                      <a:pPr>
                        <a:spcAft>
                          <a:spcPts val="0"/>
                        </a:spcAft>
                        <a:tabLst>
                          <a:tab pos="460375" algn="l"/>
                        </a:tabLst>
                      </a:pPr>
                      <a:r>
                        <a:rPr lang="ru-RU" sz="1600" b="1" dirty="0">
                          <a:effectLst/>
                        </a:rPr>
                        <a:t>СПК в электроэнергетике</a:t>
                      </a:r>
                      <a:endParaRPr lang="ru-RU" sz="1400" b="1" dirty="0">
                        <a:effectLst/>
                        <a:latin typeface="Times New Roman" panose="02020603050405020304" pitchFamily="18" charset="0"/>
                        <a:ea typeface="Times New Roman" panose="02020603050405020304" pitchFamily="18" charset="0"/>
                      </a:endParaRPr>
                    </a:p>
                  </a:txBody>
                  <a:tcPr marL="38143" marR="38143" marT="0" marB="0">
                    <a:solidFill>
                      <a:srgbClr val="BE8CB4">
                        <a:alpha val="56000"/>
                      </a:srgbClr>
                    </a:solidFill>
                  </a:tcPr>
                </a:tc>
                <a:extLst>
                  <a:ext uri="{0D108BD9-81ED-4DB2-BD59-A6C34878D82A}">
                    <a16:rowId xmlns:a16="http://schemas.microsoft.com/office/drawing/2014/main" val="10003"/>
                  </a:ext>
                </a:extLst>
              </a:tr>
              <a:tr h="1025345">
                <a:tc vMerge="1">
                  <a:txBody>
                    <a:bodyPr/>
                    <a:lstStyle/>
                    <a:p>
                      <a:endParaRPr lang="ru-RU"/>
                    </a:p>
                  </a:txBody>
                  <a:tcPr/>
                </a:tc>
                <a:tc>
                  <a:txBody>
                    <a:bodyPr/>
                    <a:lstStyle/>
                    <a:p>
                      <a:pPr>
                        <a:spcAft>
                          <a:spcPts val="0"/>
                        </a:spcAft>
                        <a:tabLst>
                          <a:tab pos="460375" algn="l"/>
                        </a:tabLst>
                      </a:pPr>
                      <a:r>
                        <a:rPr lang="ru-RU" sz="1400" b="1" dirty="0">
                          <a:effectLst/>
                        </a:rPr>
                        <a:t> «Работник по ремонту оборудования, трубопроводов и арматуры тепловых сетей», утвержден приказом Министерства труда и социальной защиты Российской Федерации от 21 декабря 2015 г. № 1069н </a:t>
                      </a:r>
                      <a:endParaRPr lang="ru-RU" sz="1200" b="1" dirty="0">
                        <a:effectLst/>
                        <a:latin typeface="Times New Roman" panose="02020603050405020304" pitchFamily="18" charset="0"/>
                        <a:ea typeface="Times New Roman" panose="02020603050405020304" pitchFamily="18" charset="0"/>
                      </a:endParaRPr>
                    </a:p>
                  </a:txBody>
                  <a:tcPr marL="38143" marR="38143" marT="0" marB="0"/>
                </a:tc>
                <a:tc>
                  <a:txBody>
                    <a:bodyPr/>
                    <a:lstStyle/>
                    <a:p>
                      <a:pPr>
                        <a:spcAft>
                          <a:spcPts val="0"/>
                        </a:spcAft>
                        <a:tabLst>
                          <a:tab pos="460375" algn="l"/>
                        </a:tabLst>
                      </a:pPr>
                      <a:r>
                        <a:rPr lang="ru-RU" sz="1600" b="1" dirty="0">
                          <a:effectLst/>
                        </a:rPr>
                        <a:t>СПК в электроэнергетике</a:t>
                      </a:r>
                      <a:endParaRPr lang="ru-RU" sz="1400" b="1" dirty="0">
                        <a:effectLst/>
                        <a:latin typeface="Times New Roman" panose="02020603050405020304" pitchFamily="18" charset="0"/>
                        <a:ea typeface="Times New Roman" panose="02020603050405020304" pitchFamily="18" charset="0"/>
                      </a:endParaRPr>
                    </a:p>
                  </a:txBody>
                  <a:tcPr marL="38143" marR="38143" marT="0" marB="0"/>
                </a:tc>
                <a:extLst>
                  <a:ext uri="{0D108BD9-81ED-4DB2-BD59-A6C34878D82A}">
                    <a16:rowId xmlns:a16="http://schemas.microsoft.com/office/drawing/2014/main" val="10004"/>
                  </a:ext>
                </a:extLst>
              </a:tr>
              <a:tr h="956989">
                <a:tc vMerge="1">
                  <a:txBody>
                    <a:bodyPr/>
                    <a:lstStyle/>
                    <a:p>
                      <a:endParaRPr lang="ru-RU"/>
                    </a:p>
                  </a:txBody>
                  <a:tcPr/>
                </a:tc>
                <a:tc>
                  <a:txBody>
                    <a:bodyPr/>
                    <a:lstStyle/>
                    <a:p>
                      <a:pPr marL="0" algn="l" defTabSz="914400" rtl="0" eaLnBrk="1" latinLnBrk="0" hangingPunct="1">
                        <a:spcAft>
                          <a:spcPts val="0"/>
                        </a:spcAft>
                        <a:tabLst>
                          <a:tab pos="460375" algn="l"/>
                        </a:tabLst>
                      </a:pPr>
                      <a:r>
                        <a:rPr lang="ru-RU" sz="1400" b="1" kern="1200" dirty="0">
                          <a:solidFill>
                            <a:schemeClr val="tx1"/>
                          </a:solidFill>
                          <a:effectLst/>
                          <a:latin typeface="+mn-lt"/>
                          <a:ea typeface="+mn-ea"/>
                          <a:cs typeface="+mn-cs"/>
                        </a:rPr>
                        <a:t> «Слесарь-ремонтник промышленного оборудования», утвержден приказом Министерства труда и социальной защиты Российской Федерации от 26 декабря 2014 г. № 1164н </a:t>
                      </a:r>
                    </a:p>
                  </a:txBody>
                  <a:tcPr marL="38143" marR="38143" marT="0" marB="0">
                    <a:solidFill>
                      <a:srgbClr val="BE8CB4">
                        <a:alpha val="62000"/>
                      </a:srgbClr>
                    </a:solidFill>
                  </a:tcPr>
                </a:tc>
                <a:tc>
                  <a:txBody>
                    <a:bodyPr/>
                    <a:lstStyle/>
                    <a:p>
                      <a:pPr marL="0" algn="l" defTabSz="914400" rtl="0" eaLnBrk="1" latinLnBrk="0" hangingPunct="1">
                        <a:spcAft>
                          <a:spcPts val="0"/>
                        </a:spcAft>
                        <a:tabLst>
                          <a:tab pos="460375" algn="l"/>
                        </a:tabLst>
                      </a:pPr>
                      <a:r>
                        <a:rPr lang="ru-RU" sz="1600" b="1" kern="1200" dirty="0">
                          <a:solidFill>
                            <a:schemeClr val="tx1"/>
                          </a:solidFill>
                          <a:effectLst/>
                          <a:latin typeface="+mn-lt"/>
                          <a:ea typeface="+mn-ea"/>
                          <a:cs typeface="+mn-cs"/>
                        </a:rPr>
                        <a:t>СПК в машиностроении</a:t>
                      </a:r>
                    </a:p>
                  </a:txBody>
                  <a:tcPr marL="38143" marR="38143" marT="0" marB="0">
                    <a:solidFill>
                      <a:srgbClr val="BE8CB4">
                        <a:alpha val="62000"/>
                      </a:srgbClr>
                    </a:solidFill>
                  </a:tcPr>
                </a:tc>
                <a:extLst>
                  <a:ext uri="{0D108BD9-81ED-4DB2-BD59-A6C34878D82A}">
                    <a16:rowId xmlns:a16="http://schemas.microsoft.com/office/drawing/2014/main" val="10005"/>
                  </a:ext>
                </a:extLst>
              </a:tr>
              <a:tr h="1289291">
                <a:tc vMerge="1">
                  <a:txBody>
                    <a:bodyPr/>
                    <a:lstStyle/>
                    <a:p>
                      <a:endParaRPr lang="ru-RU"/>
                    </a:p>
                  </a:txBody>
                  <a:tcPr/>
                </a:tc>
                <a:tc>
                  <a:txBody>
                    <a:bodyPr/>
                    <a:lstStyle/>
                    <a:p>
                      <a:pPr>
                        <a:spcAft>
                          <a:spcPts val="0"/>
                        </a:spcAft>
                        <a:tabLst>
                          <a:tab pos="460375" algn="l"/>
                        </a:tabLst>
                      </a:pPr>
                      <a:r>
                        <a:rPr lang="ru-RU" sz="1400" b="1" dirty="0">
                          <a:effectLst/>
                        </a:rPr>
                        <a:t> «Работник по эксплуатации, ремонту и обслуживанию подъемных сооружений», утвержден приказом Министерства труда и социальной защиты Российской Федерации от 21 декабря 2015 г. № 1062н </a:t>
                      </a:r>
                      <a:endParaRPr lang="ru-RU" sz="1200" b="1" dirty="0">
                        <a:effectLst/>
                        <a:latin typeface="Times New Roman" panose="02020603050405020304" pitchFamily="18" charset="0"/>
                        <a:ea typeface="Times New Roman" panose="02020603050405020304" pitchFamily="18" charset="0"/>
                      </a:endParaRPr>
                    </a:p>
                  </a:txBody>
                  <a:tcPr marL="38143" marR="38143" marT="0" marB="0"/>
                </a:tc>
                <a:tc>
                  <a:txBody>
                    <a:bodyPr/>
                    <a:lstStyle/>
                    <a:p>
                      <a:pPr>
                        <a:spcAft>
                          <a:spcPts val="0"/>
                        </a:spcAft>
                        <a:tabLst>
                          <a:tab pos="460375" algn="l"/>
                        </a:tabLst>
                      </a:pPr>
                      <a:r>
                        <a:rPr lang="ru-RU" sz="1600" b="1" dirty="0">
                          <a:effectLst/>
                        </a:rPr>
                        <a:t>СПК в лифтовой отрасли, сфере подъемных сооружений и вертикального транспорта</a:t>
                      </a:r>
                      <a:endParaRPr lang="ru-RU" sz="1400" b="1" dirty="0">
                        <a:effectLst/>
                        <a:latin typeface="Times New Roman" panose="02020603050405020304" pitchFamily="18" charset="0"/>
                        <a:ea typeface="Times New Roman" panose="02020603050405020304" pitchFamily="18" charset="0"/>
                      </a:endParaRPr>
                    </a:p>
                  </a:txBody>
                  <a:tcPr marL="38143" marR="38143" marT="0" marB="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68296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82E5A94-6701-4D45-AC30-E77FC2CD0A49}"/>
              </a:ext>
            </a:extLst>
          </p:cNvPr>
          <p:cNvSpPr>
            <a:spLocks noGrp="1"/>
          </p:cNvSpPr>
          <p:nvPr>
            <p:ph idx="4294967295"/>
          </p:nvPr>
        </p:nvSpPr>
        <p:spPr>
          <a:xfrm>
            <a:off x="496670" y="1916832"/>
            <a:ext cx="8352928" cy="4464496"/>
          </a:xfrm>
        </p:spPr>
        <p:txBody>
          <a:bodyPr/>
          <a:lstStyle/>
          <a:p>
            <a:pPr marL="0" indent="0">
              <a:buNone/>
            </a:pPr>
            <a:r>
              <a:rPr lang="ru-RU" sz="2400" b="1" dirty="0">
                <a:solidFill>
                  <a:srgbClr val="002060"/>
                </a:solidFill>
              </a:rPr>
              <a:t>Выделить в 2018 году Минобрнауки России из резервного фонда Правительства Российской Федерации бюджетные ассигнования в размере 1,48 млрд. рублей на предоставление из федерального бюджета грантов в форме субсидий профессиональным образовательным организациям на обновление и модернизацию материально-технической базы, имея в виду создание условий для обеспечения качественной подготовки кадров по наиболее востребованным и перспективным профессиям и специальностям среднего профессионального образования. </a:t>
            </a:r>
          </a:p>
        </p:txBody>
      </p:sp>
      <p:sp>
        <p:nvSpPr>
          <p:cNvPr id="4" name="Прямоугольник 3">
            <a:extLst>
              <a:ext uri="{FF2B5EF4-FFF2-40B4-BE49-F238E27FC236}">
                <a16:creationId xmlns:a16="http://schemas.microsoft.com/office/drawing/2014/main" id="{BA51FD9A-B8B2-4896-A300-90821864E6C1}"/>
              </a:ext>
            </a:extLst>
          </p:cNvPr>
          <p:cNvSpPr/>
          <p:nvPr/>
        </p:nvSpPr>
        <p:spPr>
          <a:xfrm>
            <a:off x="336637" y="188640"/>
            <a:ext cx="8672994" cy="95410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defRPr/>
            </a:pPr>
            <a:r>
              <a:rPr lang="ru-RU" sz="2800" dirty="0">
                <a:solidFill>
                  <a:srgbClr val="002060"/>
                </a:solidFill>
              </a:rPr>
              <a:t>Распоряжение Правительства Российской Федерации от 3 марта 2018 г. № 356-р</a:t>
            </a:r>
            <a:endParaRPr kumimoji="0" lang="ru-RU" sz="2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4240667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244516" y="3789040"/>
            <a:ext cx="8587509" cy="14478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ea typeface="Tw Cen MT" pitchFamily="34" charset="0"/>
                <a:cs typeface="Tw Cen MT" pitchFamily="34" charset="0"/>
                <a:sym typeface="Tw Cen MT" pitchFamily="34" charset="0"/>
              </a:rPr>
              <a:t>Нормативное и методическое</a:t>
            </a:r>
            <a:br>
              <a:rPr lang="ru-RU"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ea typeface="Tw Cen MT" pitchFamily="34" charset="0"/>
                <a:cs typeface="Tw Cen MT" pitchFamily="34" charset="0"/>
                <a:sym typeface="Tw Cen MT" pitchFamily="34" charset="0"/>
              </a:rPr>
            </a:br>
            <a:r>
              <a:rPr lang="ru-RU"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ea typeface="Tw Cen MT" pitchFamily="34" charset="0"/>
                <a:cs typeface="Tw Cen MT" pitchFamily="34" charset="0"/>
                <a:sym typeface="Tw Cen MT" pitchFamily="34" charset="0"/>
              </a:rPr>
              <a:t> </a:t>
            </a:r>
            <a:br>
              <a:rPr lang="ru-RU"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ea typeface="Tw Cen MT" pitchFamily="34" charset="0"/>
                <a:cs typeface="Tw Cen MT" pitchFamily="34" charset="0"/>
                <a:sym typeface="Tw Cen MT" pitchFamily="34" charset="0"/>
              </a:rPr>
            </a:br>
            <a:r>
              <a:rPr lang="ru-RU" sz="4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ea typeface="Tw Cen MT" pitchFamily="34" charset="0"/>
                <a:cs typeface="Tw Cen MT" pitchFamily="34" charset="0"/>
                <a:sym typeface="Tw Cen MT" pitchFamily="34" charset="0"/>
              </a:rPr>
              <a:t>обеспечение внедрения новых и актуализированных ФГОС СПО</a:t>
            </a:r>
            <a:endParaRPr lang="ru-RU"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ea typeface="Tw Cen MT" pitchFamily="34" charset="0"/>
              <a:cs typeface="Tw Cen MT" pitchFamily="34" charset="0"/>
              <a:sym typeface="Tw Cen MT" pitchFamily="34" charset="0"/>
            </a:endParaRPr>
          </a:p>
        </p:txBody>
      </p:sp>
      <p:sp>
        <p:nvSpPr>
          <p:cNvPr id="4" name="Прямоугольник 3">
            <a:extLst>
              <a:ext uri="{FF2B5EF4-FFF2-40B4-BE49-F238E27FC236}">
                <a16:creationId xmlns:a16="http://schemas.microsoft.com/office/drawing/2014/main" id="{35A0DF07-DF08-4819-A0F7-6EB96A7329AA}"/>
              </a:ext>
            </a:extLst>
          </p:cNvPr>
          <p:cNvSpPr/>
          <p:nvPr/>
        </p:nvSpPr>
        <p:spPr>
          <a:xfrm>
            <a:off x="1162085" y="363900"/>
            <a:ext cx="3888419" cy="8433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fontAlgn="base" hangingPunct="0">
              <a:spcBef>
                <a:spcPct val="0"/>
              </a:spcBef>
              <a:spcAft>
                <a:spcPct val="0"/>
              </a:spcAft>
            </a:pPr>
            <a:r>
              <a:rPr lang="ru-RU" b="1" dirty="0">
                <a:solidFill>
                  <a:srgbClr val="002060"/>
                </a:solidFill>
              </a:rPr>
              <a:t>Московский Политехнический университет</a:t>
            </a:r>
          </a:p>
        </p:txBody>
      </p:sp>
      <p:pic>
        <p:nvPicPr>
          <p:cNvPr id="5" name="Picture 2" descr="https://avatars.mds.yandex.net/get-altay/236825/2a0000015dcb6c3e1b7537837b7616440776/XXL">
            <a:extLst>
              <a:ext uri="{FF2B5EF4-FFF2-40B4-BE49-F238E27FC236}">
                <a16:creationId xmlns:a16="http://schemas.microsoft.com/office/drawing/2014/main" id="{FF3AE528-A6E7-4469-8CBB-EECA88114E8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7014" y="478627"/>
            <a:ext cx="555071" cy="5580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a:extLst>
              <a:ext uri="{FF2B5EF4-FFF2-40B4-BE49-F238E27FC236}">
                <a16:creationId xmlns:a16="http://schemas.microsoft.com/office/drawing/2014/main" id="{A3C5B01B-1F46-463F-8444-EC0DC7893C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30475" y="447985"/>
            <a:ext cx="1701550" cy="619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0139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Объект 2"/>
          <p:cNvSpPr>
            <a:spLocks noGrp="1"/>
          </p:cNvSpPr>
          <p:nvPr>
            <p:ph type="title"/>
          </p:nvPr>
        </p:nvSpPr>
        <p:spPr>
          <a:xfrm>
            <a:off x="425194" y="240158"/>
            <a:ext cx="8229600" cy="668562"/>
          </a:xfrm>
          <a:solidFill>
            <a:schemeClr val="lt1"/>
          </a:solidFill>
        </p:spPr>
        <p:txBody>
          <a:bodyPr anchor="t" anchorCtr="0">
            <a:noAutofit/>
          </a:bodyPr>
          <a:lstStyle/>
          <a:p>
            <a:r>
              <a:rPr lang="ru-RU" sz="3600" b="1" spc="50" dirty="0">
                <a:ln w="0"/>
                <a:solidFill>
                  <a:schemeClr val="accent4">
                    <a:lumMod val="25000"/>
                  </a:schemeClr>
                </a:solidFill>
                <a:effectLst>
                  <a:innerShdw blurRad="63500" dist="50800" dir="13500000">
                    <a:srgbClr val="000000">
                      <a:alpha val="50000"/>
                    </a:srgbClr>
                  </a:innerShdw>
                </a:effectLst>
                <a:latin typeface="Calibri"/>
              </a:rPr>
              <a:t>ФГОС – нормативный документ </a:t>
            </a:r>
          </a:p>
        </p:txBody>
      </p:sp>
      <p:sp>
        <p:nvSpPr>
          <p:cNvPr id="3" name="Объект 2"/>
          <p:cNvSpPr>
            <a:spLocks noGrp="1"/>
          </p:cNvSpPr>
          <p:nvPr>
            <p:ph idx="1"/>
          </p:nvPr>
        </p:nvSpPr>
        <p:spPr>
          <a:xfrm>
            <a:off x="569312" y="3562067"/>
            <a:ext cx="8229600" cy="3025357"/>
          </a:xfrm>
        </p:spPr>
        <p:txBody>
          <a:bodyPr>
            <a:normAutofit/>
          </a:bodyPr>
          <a:lstStyle/>
          <a:p>
            <a:pPr lvl="0"/>
            <a:endParaRPr lang="ru-RU" sz="1600" b="1" kern="1200" dirty="0">
              <a:solidFill>
                <a:srgbClr val="000000"/>
              </a:solidFill>
              <a:latin typeface="Calibri"/>
            </a:endParaRPr>
          </a:p>
          <a:p>
            <a:pPr lvl="0"/>
            <a:endParaRPr lang="ru-RU" sz="3200" dirty="0"/>
          </a:p>
          <a:p>
            <a:endParaRPr lang="ru-RU" sz="3200" dirty="0"/>
          </a:p>
        </p:txBody>
      </p:sp>
      <p:sp>
        <p:nvSpPr>
          <p:cNvPr id="7" name="Прямоугольник 6"/>
          <p:cNvSpPr/>
          <p:nvPr/>
        </p:nvSpPr>
        <p:spPr>
          <a:xfrm>
            <a:off x="425194" y="3986704"/>
            <a:ext cx="8653604" cy="2862322"/>
          </a:xfrm>
          <a:prstGeom prst="rect">
            <a:avLst/>
          </a:prstGeom>
        </p:spPr>
        <p:txBody>
          <a:bodyPr wrap="square">
            <a:spAutoFit/>
          </a:bodyPr>
          <a:lstStyle/>
          <a:p>
            <a:r>
              <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Обязательная часть - формирование ОК и ПК, предусмотренных ФГОС СПО 80 % - для программ подготовки квалифицированных рабочих </a:t>
            </a:r>
          </a:p>
          <a:p>
            <a:r>
              <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70 % - программы подготовки специалистов среднего звена</a:t>
            </a:r>
            <a:endPar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imes New Roman" panose="02020603050405020304" pitchFamily="18" charset="0"/>
            </a:endParaRPr>
          </a:p>
          <a:p>
            <a:r>
              <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Часть, формируемая участниками образовательных отношений (вариативная часть) (не менее 20 и 30%) </a:t>
            </a:r>
          </a:p>
          <a:p>
            <a:r>
              <a:rPr lang="ru-RU" b="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дает возможность:</a:t>
            </a:r>
          </a:p>
          <a:p>
            <a:pPr indent="-342900">
              <a:buFont typeface="Wingdings" panose="05000000000000000000" pitchFamily="2" charset="2"/>
              <a:buChar char="§"/>
            </a:pPr>
            <a:r>
              <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расширения видов деятельности определяемых содержанием обязательной части;</a:t>
            </a:r>
          </a:p>
          <a:p>
            <a:pPr indent="-342900">
              <a:buFont typeface="Wingdings" panose="05000000000000000000" pitchFamily="2" charset="2"/>
              <a:buChar char="§"/>
            </a:pPr>
            <a:r>
              <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углубления подготовки для повышения уровня квалификации;</a:t>
            </a:r>
          </a:p>
          <a:p>
            <a:pPr indent="-342900">
              <a:buFont typeface="Wingdings" panose="05000000000000000000" pitchFamily="2" charset="2"/>
              <a:buChar char="§"/>
            </a:pPr>
            <a:r>
              <a:rPr lang="ru-RU"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получения дополнительных компетенций</a:t>
            </a:r>
          </a:p>
        </p:txBody>
      </p:sp>
      <p:pic>
        <p:nvPicPr>
          <p:cNvPr id="10" name="Рисунок 9"/>
          <p:cNvPicPr>
            <a:picLocks noChangeAspect="1"/>
          </p:cNvPicPr>
          <p:nvPr/>
        </p:nvPicPr>
        <p:blipFill>
          <a:blip r:embed="rId2"/>
          <a:stretch>
            <a:fillRect/>
          </a:stretch>
        </p:blipFill>
        <p:spPr>
          <a:xfrm rot="16200000">
            <a:off x="8338091" y="6025358"/>
            <a:ext cx="1200984" cy="407162"/>
          </a:xfrm>
          <a:prstGeom prst="rect">
            <a:avLst/>
          </a:prstGeom>
          <a:effectLst>
            <a:outerShdw blurRad="50800" dist="38100" dir="2700000" algn="tl" rotWithShape="0">
              <a:prstClr val="black">
                <a:alpha val="40000"/>
              </a:prstClr>
            </a:outerShdw>
          </a:effectLst>
        </p:spPr>
      </p:pic>
      <p:sp>
        <p:nvSpPr>
          <p:cNvPr id="13" name="Скругленный прямоугольник 12"/>
          <p:cNvSpPr/>
          <p:nvPr/>
        </p:nvSpPr>
        <p:spPr bwMode="auto">
          <a:xfrm>
            <a:off x="502991" y="980728"/>
            <a:ext cx="2443445" cy="1728192"/>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a:endParaRPr lang="ru-RU"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alibri"/>
            </a:endParaRPr>
          </a:p>
          <a:p>
            <a:pPr algn="ctr"/>
            <a:r>
              <a:rPr lang="ru-RU"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alibri"/>
              </a:rPr>
              <a:t>Учет профессиональных стандартов и стандартов </a:t>
            </a:r>
            <a:r>
              <a:rPr lang="ru-RU" sz="1600" b="1" spc="50" dirty="0" err="1">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alibri"/>
              </a:rPr>
              <a:t>Ворлдскиллс</a:t>
            </a:r>
            <a:r>
              <a:rPr lang="ru-RU"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alibri"/>
              </a:rPr>
              <a:t> в профессиональных компетенциях</a:t>
            </a:r>
          </a:p>
          <a:p>
            <a:pPr algn="ctr"/>
            <a:endParaRPr lang="ru-RU"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alibri"/>
            </a:endParaRPr>
          </a:p>
        </p:txBody>
      </p:sp>
      <p:sp>
        <p:nvSpPr>
          <p:cNvPr id="4" name="Скругленный прямоугольник 3"/>
          <p:cNvSpPr/>
          <p:nvPr/>
        </p:nvSpPr>
        <p:spPr bwMode="auto">
          <a:xfrm>
            <a:off x="3181705" y="1124017"/>
            <a:ext cx="3004814" cy="2693357"/>
          </a:xfrm>
          <a:prstGeom prst="roundRect">
            <a:avLst/>
          </a:prstGeom>
          <a:ln>
            <a:headEnd type="none" w="med" len="med"/>
            <a:tailEnd type="none" w="med" len="med"/>
          </a:ln>
          <a:ex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a:r>
              <a:rPr lang="ru-RU"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alibri"/>
              </a:rPr>
              <a:t>Общие компетенции - </a:t>
            </a:r>
            <a:r>
              <a:rPr lang="en-US" sz="1600" b="1" spc="50" dirty="0" err="1">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alibri"/>
              </a:rPr>
              <a:t>SoftSkills</a:t>
            </a:r>
            <a:r>
              <a:rPr lang="en-US"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alibri"/>
              </a:rPr>
              <a:t> </a:t>
            </a:r>
            <a:r>
              <a:rPr lang="ru-RU"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alibri"/>
              </a:rPr>
              <a:t>современного специалиста:</a:t>
            </a:r>
          </a:p>
          <a:p>
            <a:pPr algn="ctr"/>
            <a:r>
              <a:rPr lang="ru-RU"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alibri"/>
              </a:rPr>
              <a:t>работа в команде</a:t>
            </a:r>
          </a:p>
          <a:p>
            <a:pPr algn="ctr"/>
            <a:r>
              <a:rPr lang="ru-RU"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alibri"/>
              </a:rPr>
              <a:t>профессиональный иностранный язык, </a:t>
            </a:r>
          </a:p>
          <a:p>
            <a:pPr algn="ctr"/>
            <a:r>
              <a:rPr lang="ru-RU"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alibri"/>
              </a:rPr>
              <a:t>финансовая грамотность</a:t>
            </a:r>
          </a:p>
          <a:p>
            <a:pPr algn="ctr"/>
            <a:r>
              <a:rPr lang="ru-RU"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alibri"/>
              </a:rPr>
              <a:t>-     гражданско-     патриотическая позиция </a:t>
            </a:r>
          </a:p>
        </p:txBody>
      </p:sp>
      <p:sp>
        <p:nvSpPr>
          <p:cNvPr id="14" name="Скругленный прямоугольник 13"/>
          <p:cNvSpPr/>
          <p:nvPr/>
        </p:nvSpPr>
        <p:spPr bwMode="auto">
          <a:xfrm>
            <a:off x="501464" y="2775543"/>
            <a:ext cx="2444971" cy="882953"/>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a:r>
              <a:rPr lang="ru-RU"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alibri"/>
              </a:rPr>
              <a:t>Обязательная связка ФГОС-ПООП</a:t>
            </a:r>
          </a:p>
        </p:txBody>
      </p:sp>
      <p:sp>
        <p:nvSpPr>
          <p:cNvPr id="15" name="Скругленный прямоугольник 14"/>
          <p:cNvSpPr/>
          <p:nvPr/>
        </p:nvSpPr>
        <p:spPr bwMode="auto">
          <a:xfrm>
            <a:off x="6397219" y="980729"/>
            <a:ext cx="2624966" cy="1489967"/>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a:r>
              <a:rPr lang="ru-RU"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alibri"/>
              </a:rPr>
              <a:t>Требования к МТБ с учетом современных стандартов и технологий</a:t>
            </a:r>
          </a:p>
        </p:txBody>
      </p:sp>
      <p:sp>
        <p:nvSpPr>
          <p:cNvPr id="17" name="Скругленный прямоугольник 16"/>
          <p:cNvSpPr/>
          <p:nvPr/>
        </p:nvSpPr>
        <p:spPr bwMode="auto">
          <a:xfrm>
            <a:off x="6430809" y="2636914"/>
            <a:ext cx="2624392" cy="882953"/>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a:r>
              <a:rPr lang="ru-RU"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alibri"/>
              </a:rPr>
              <a:t>ГИА+ </a:t>
            </a:r>
          </a:p>
          <a:p>
            <a:pPr algn="ctr"/>
            <a:r>
              <a:rPr lang="ru-RU" sz="1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alibri"/>
              </a:rPr>
              <a:t>демонстрационный экзамен</a:t>
            </a:r>
          </a:p>
        </p:txBody>
      </p:sp>
    </p:spTree>
    <p:extLst>
      <p:ext uri="{BB962C8B-B14F-4D97-AF65-F5344CB8AC3E}">
        <p14:creationId xmlns:p14="http://schemas.microsoft.com/office/powerpoint/2010/main" val="1469528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325583"/>
            <a:ext cx="8568952" cy="1815882"/>
          </a:xfrm>
          <a:prstGeom prst="rect">
            <a:avLst/>
          </a:prstGeom>
          <a:solidFill>
            <a:schemeClr val="tx1"/>
          </a:solidFill>
        </p:spPr>
        <p:txBody>
          <a:bodyPr wrap="square" rtlCol="0">
            <a:spAutoFit/>
          </a:bodyPr>
          <a:lstStyle/>
          <a:p>
            <a:r>
              <a:rPr lang="ru-RU"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a typeface="+mj-ea"/>
                <a:cs typeface="+mj-cs"/>
              </a:rPr>
              <a:t>Структура нового макета ФГОС СПО В соответствии с ч. 3 ст. 11 Федерального закона «Об образовании в Российской Федерации» ФГОС включает в себя: </a:t>
            </a:r>
            <a:endParaRPr lang="ru-RU" sz="32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a typeface="+mj-ea"/>
              <a:cs typeface="+mj-cs"/>
            </a:endParaRPr>
          </a:p>
        </p:txBody>
      </p:sp>
      <p:sp>
        <p:nvSpPr>
          <p:cNvPr id="3" name="TextBox 2"/>
          <p:cNvSpPr txBox="1"/>
          <p:nvPr/>
        </p:nvSpPr>
        <p:spPr>
          <a:xfrm>
            <a:off x="327465" y="2492898"/>
            <a:ext cx="8451832" cy="4093428"/>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p:spPr>
        <p:txBody>
          <a:bodyPr wrap="square" rtlCol="0">
            <a:spAutoFit/>
          </a:bodyPr>
          <a:lstStyle/>
          <a:p>
            <a:pPr>
              <a:spcBef>
                <a:spcPts val="1200"/>
              </a:spcBef>
            </a:pPr>
            <a:r>
              <a:rPr lang="ru-RU"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 требования структуре основных образовательных программ (в том числе соотношению обязательной части основной образовательной программы и части, формируемой участниками образовательных отношений) и их объему;</a:t>
            </a:r>
          </a:p>
          <a:p>
            <a:pPr>
              <a:spcBef>
                <a:spcPts val="1200"/>
              </a:spcBef>
            </a:pPr>
            <a:r>
              <a:rPr lang="ru-RU"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 условиям реализации основных образовательных программ, в том числе кадровым, финансовым, материально-техническим и иным условиям;</a:t>
            </a:r>
          </a:p>
          <a:p>
            <a:pPr>
              <a:spcBef>
                <a:spcPts val="1200"/>
              </a:spcBef>
            </a:pPr>
            <a:r>
              <a:rPr lang="ru-RU"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3) результатам освоения основных образовательных программ.</a:t>
            </a:r>
          </a:p>
        </p:txBody>
      </p:sp>
    </p:spTree>
    <p:extLst>
      <p:ext uri="{BB962C8B-B14F-4D97-AF65-F5344CB8AC3E}">
        <p14:creationId xmlns:p14="http://schemas.microsoft.com/office/powerpoint/2010/main" val="111627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80112" y="6252210"/>
            <a:ext cx="7447841" cy="342900"/>
          </a:xfrm>
        </p:spPr>
        <p:txBody>
          <a:bodyPr anchor="t" anchorCtr="0">
            <a:normAutofit/>
          </a:bodyPr>
          <a:lstStyle/>
          <a:p>
            <a:pPr lvl="0" defTabSz="457200">
              <a:lnSpc>
                <a:spcPct val="100000"/>
              </a:lnSpc>
              <a:spcBef>
                <a:spcPts val="0"/>
              </a:spcBef>
            </a:pPr>
            <a:r>
              <a:rPr lang="ru-RU" sz="1400" b="1" i="1" dirty="0">
                <a:ln w="10541" cmpd="sng">
                  <a:solidFill>
                    <a:schemeClr val="accent1">
                      <a:shade val="88000"/>
                      <a:satMod val="110000"/>
                    </a:schemeClr>
                  </a:solidFill>
                  <a:prstDash val="solid"/>
                </a:ln>
                <a:solidFill>
                  <a:schemeClr val="tx1"/>
                </a:solidFill>
                <a:effectLst/>
                <a:ea typeface="+mn-ea"/>
                <a:cs typeface="+mn-cs"/>
              </a:rPr>
              <a:t>* В соответствии с ФЗ «Об образовании в РФ» от 29.12.2012 г. №273-ФЗ, ст. 11, ч. 3</a:t>
            </a:r>
            <a:endParaRPr lang="ru-RU" sz="1400" b="1" i="1" dirty="0">
              <a:ln w="10541" cmpd="sng">
                <a:solidFill>
                  <a:schemeClr val="accent1">
                    <a:shade val="88000"/>
                    <a:satMod val="110000"/>
                  </a:schemeClr>
                </a:solidFill>
                <a:prstDash val="solid"/>
              </a:ln>
              <a:solidFill>
                <a:schemeClr val="tx1"/>
              </a:solidFill>
              <a:effectLst/>
              <a:latin typeface="Arial" pitchFamily="34" charset="0"/>
              <a:ea typeface="+mn-ea"/>
              <a:cs typeface="Arial" pitchFamily="34" charset="0"/>
            </a:endParaRP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val="1136477699"/>
              </p:ext>
            </p:extLst>
          </p:nvPr>
        </p:nvGraphicFramePr>
        <p:xfrm>
          <a:off x="468632" y="1268760"/>
          <a:ext cx="8510625"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395536" y="247532"/>
            <a:ext cx="8496944" cy="661188"/>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lang="ru-RU" sz="3200" b="1" dirty="0">
                <a:solidFill>
                  <a:srgbClr val="800000"/>
                </a:solidFill>
                <a:effectLst>
                  <a:outerShdw blurRad="63500" dist="38100" dir="5400000" algn="t" rotWithShape="0">
                    <a:prstClr val="black">
                      <a:alpha val="25000"/>
                    </a:prstClr>
                  </a:outerShdw>
                </a:effectLst>
                <a:ea typeface="+mj-ea"/>
                <a:cs typeface="+mj-cs"/>
              </a:rPr>
              <a:t>Структура ФГОС ТОП-50 * :</a:t>
            </a:r>
          </a:p>
        </p:txBody>
      </p:sp>
      <p:pic>
        <p:nvPicPr>
          <p:cNvPr id="7" name="Рисунок 6"/>
          <p:cNvPicPr>
            <a:picLocks noChangeAspect="1"/>
          </p:cNvPicPr>
          <p:nvPr/>
        </p:nvPicPr>
        <p:blipFill>
          <a:blip r:embed="rId7"/>
          <a:stretch>
            <a:fillRect/>
          </a:stretch>
        </p:blipFill>
        <p:spPr>
          <a:xfrm>
            <a:off x="7380312" y="307086"/>
            <a:ext cx="1598944" cy="54208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160520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Прямая соединительная линия 3">
            <a:extLst>
              <a:ext uri="{FF2B5EF4-FFF2-40B4-BE49-F238E27FC236}">
                <a16:creationId xmlns:a16="http://schemas.microsoft.com/office/drawing/2014/main" id="{0A8EB65F-0DCF-467D-B273-85906650519B}"/>
              </a:ext>
            </a:extLst>
          </p:cNvPr>
          <p:cNvCxnSpPr/>
          <p:nvPr/>
        </p:nvCxnSpPr>
        <p:spPr>
          <a:xfrm>
            <a:off x="7789985" y="2205405"/>
            <a:ext cx="0" cy="359019"/>
          </a:xfrm>
          <a:prstGeom prst="line">
            <a:avLst/>
          </a:prstGeom>
          <a:ln w="38100">
            <a:solidFill>
              <a:schemeClr val="accent6">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 name="Прямая соединительная линия 4">
            <a:extLst>
              <a:ext uri="{FF2B5EF4-FFF2-40B4-BE49-F238E27FC236}">
                <a16:creationId xmlns:a16="http://schemas.microsoft.com/office/drawing/2014/main" id="{4B3B2C4E-6010-419C-A4C0-3D2583353F11}"/>
              </a:ext>
            </a:extLst>
          </p:cNvPr>
          <p:cNvCxnSpPr/>
          <p:nvPr/>
        </p:nvCxnSpPr>
        <p:spPr>
          <a:xfrm>
            <a:off x="4784481" y="2220058"/>
            <a:ext cx="0" cy="360485"/>
          </a:xfrm>
          <a:prstGeom prst="line">
            <a:avLst/>
          </a:prstGeom>
          <a:ln w="38100">
            <a:solidFill>
              <a:schemeClr val="accent6">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 name="Прямая соединительная линия 5">
            <a:extLst>
              <a:ext uri="{FF2B5EF4-FFF2-40B4-BE49-F238E27FC236}">
                <a16:creationId xmlns:a16="http://schemas.microsoft.com/office/drawing/2014/main" id="{B659865D-49EB-4614-8FDB-D44E43860BAF}"/>
              </a:ext>
            </a:extLst>
          </p:cNvPr>
          <p:cNvCxnSpPr/>
          <p:nvPr/>
        </p:nvCxnSpPr>
        <p:spPr>
          <a:xfrm>
            <a:off x="1929912" y="2205405"/>
            <a:ext cx="0" cy="359019"/>
          </a:xfrm>
          <a:prstGeom prst="line">
            <a:avLst/>
          </a:prstGeom>
          <a:ln w="38100">
            <a:solidFill>
              <a:schemeClr val="accent6">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 name="Скругленный прямоугольник 6">
            <a:extLst>
              <a:ext uri="{FF2B5EF4-FFF2-40B4-BE49-F238E27FC236}">
                <a16:creationId xmlns:a16="http://schemas.microsoft.com/office/drawing/2014/main" id="{D7FF3234-423C-4022-91F8-E7D162A9DBA1}"/>
              </a:ext>
            </a:extLst>
          </p:cNvPr>
          <p:cNvSpPr/>
          <p:nvPr/>
        </p:nvSpPr>
        <p:spPr>
          <a:xfrm>
            <a:off x="6729046" y="2677257"/>
            <a:ext cx="2121877" cy="1278003"/>
          </a:xfrm>
          <a:prstGeom prst="roundRect">
            <a:avLst/>
          </a:prstGeom>
          <a:ln/>
        </p:spPr>
        <p:style>
          <a:lnRef idx="1">
            <a:schemeClr val="accent2"/>
          </a:lnRef>
          <a:fillRef idx="3">
            <a:schemeClr val="accent2"/>
          </a:fillRef>
          <a:effectRef idx="2">
            <a:schemeClr val="accent2"/>
          </a:effectRef>
          <a:fontRef idx="minor">
            <a:schemeClr val="lt1"/>
          </a:fontRef>
        </p:style>
        <p:txBody>
          <a:bodyPr anchor="ctr"/>
          <a:lstStyle/>
          <a:p>
            <a:pPr marL="99649" indent="-99649">
              <a:buFont typeface="Arial" pitchFamily="34" charset="0"/>
              <a:buChar char="•"/>
            </a:pPr>
            <a:r>
              <a:rPr lang="ru-RU" sz="1292" b="1" dirty="0">
                <a:effectLst>
                  <a:outerShdw blurRad="38100" dist="38100" dir="2700000" algn="tl">
                    <a:srgbClr val="000000">
                      <a:alpha val="43137"/>
                    </a:srgbClr>
                  </a:outerShdw>
                </a:effectLst>
              </a:rPr>
              <a:t>Создание сети , включающей </a:t>
            </a:r>
          </a:p>
          <a:p>
            <a:pPr marL="99649" indent="-99649">
              <a:buFont typeface="Arial" pitchFamily="34" charset="0"/>
              <a:buChar char="•"/>
            </a:pPr>
            <a:r>
              <a:rPr lang="ru-RU" sz="1292" b="1" dirty="0">
                <a:effectLst>
                  <a:outerShdw blurRad="38100" dist="38100" dir="2700000" algn="tl">
                    <a:srgbClr val="000000">
                      <a:alpha val="43137"/>
                    </a:srgbClr>
                  </a:outerShdw>
                </a:effectLst>
              </a:rPr>
              <a:t>ФМЦ,БПОО</a:t>
            </a:r>
          </a:p>
          <a:p>
            <a:r>
              <a:rPr lang="ru-RU" sz="1292" b="1" dirty="0">
                <a:effectLst>
                  <a:outerShdw blurRad="38100" dist="38100" dir="2700000" algn="tl">
                    <a:srgbClr val="000000">
                      <a:alpha val="43137"/>
                    </a:srgbClr>
                  </a:outerShdw>
                </a:effectLst>
              </a:rPr>
              <a:t>по инклюзивному образованию  и РУМЦ</a:t>
            </a:r>
          </a:p>
        </p:txBody>
      </p:sp>
      <p:sp>
        <p:nvSpPr>
          <p:cNvPr id="8" name="Скругленный прямоугольник 7">
            <a:extLst>
              <a:ext uri="{FF2B5EF4-FFF2-40B4-BE49-F238E27FC236}">
                <a16:creationId xmlns:a16="http://schemas.microsoft.com/office/drawing/2014/main" id="{EDE1A2CD-FF9E-463B-A87B-380E9F63EA74}"/>
              </a:ext>
            </a:extLst>
          </p:cNvPr>
          <p:cNvSpPr/>
          <p:nvPr/>
        </p:nvSpPr>
        <p:spPr>
          <a:xfrm>
            <a:off x="3109547" y="4810858"/>
            <a:ext cx="2841381" cy="1652953"/>
          </a:xfrm>
          <a:prstGeom prst="roundRect">
            <a:avLst/>
          </a:prstGeom>
          <a:noFill/>
          <a:ln>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108" b="1" dirty="0">
              <a:solidFill>
                <a:schemeClr val="accent2">
                  <a:lumMod val="50000"/>
                </a:schemeClr>
              </a:solidFill>
              <a:latin typeface="Arial" pitchFamily="34" charset="0"/>
              <a:cs typeface="Arial" pitchFamily="34" charset="0"/>
            </a:endParaRPr>
          </a:p>
          <a:p>
            <a:pPr algn="ctr">
              <a:defRPr/>
            </a:pPr>
            <a:r>
              <a:rPr lang="ru-RU" sz="1108" b="1" dirty="0">
                <a:solidFill>
                  <a:schemeClr val="accent2">
                    <a:lumMod val="50000"/>
                  </a:schemeClr>
                </a:solidFill>
                <a:latin typeface="Arial" pitchFamily="34" charset="0"/>
                <a:cs typeface="Arial" pitchFamily="34" charset="0"/>
              </a:rPr>
              <a:t>СТРАТЕГИЯ  РАЗВИТИЯ СИСТЕМЫ ПОДГОТОВКИ РАБОЧИХ КАДРОВ И ФОРМИРОВАНИЯ ПРИКЛАДНЫХ КВАЛИФИКАЦИЙ В РОССИЙСКОЙ ФЕДЕРАЦИИ НА ПЕРИОД ДО 2020 ГОДА</a:t>
            </a:r>
            <a:endParaRPr lang="ru-RU" sz="1108" dirty="0">
              <a:solidFill>
                <a:schemeClr val="accent2">
                  <a:lumMod val="50000"/>
                </a:schemeClr>
              </a:solidFill>
              <a:latin typeface="Arial" pitchFamily="34" charset="0"/>
              <a:cs typeface="Arial" pitchFamily="34" charset="0"/>
            </a:endParaRPr>
          </a:p>
          <a:p>
            <a:pPr algn="ctr">
              <a:defRPr/>
            </a:pPr>
            <a:r>
              <a:rPr lang="ru-RU" sz="1015" dirty="0">
                <a:solidFill>
                  <a:schemeClr val="accent2">
                    <a:lumMod val="50000"/>
                  </a:schemeClr>
                </a:solidFill>
              </a:rPr>
              <a:t>(одобрена Коллегией </a:t>
            </a:r>
            <a:r>
              <a:rPr lang="ru-RU" sz="1015" dirty="0" err="1">
                <a:solidFill>
                  <a:schemeClr val="accent2">
                    <a:lumMod val="50000"/>
                  </a:schemeClr>
                </a:solidFill>
              </a:rPr>
              <a:t>Минобрнауки</a:t>
            </a:r>
            <a:r>
              <a:rPr lang="ru-RU" sz="1015" dirty="0">
                <a:solidFill>
                  <a:schemeClr val="accent2">
                    <a:lumMod val="50000"/>
                  </a:schemeClr>
                </a:solidFill>
              </a:rPr>
              <a:t> России, протокол от 18 июля 2013 г. № ПК-5вн)</a:t>
            </a:r>
          </a:p>
          <a:p>
            <a:pPr algn="ctr">
              <a:defRPr/>
            </a:pPr>
            <a:endParaRPr lang="ru-RU" sz="1477" dirty="0">
              <a:solidFill>
                <a:schemeClr val="accent2">
                  <a:lumMod val="50000"/>
                </a:schemeClr>
              </a:solidFill>
            </a:endParaRPr>
          </a:p>
        </p:txBody>
      </p:sp>
      <p:sp>
        <p:nvSpPr>
          <p:cNvPr id="9" name="Скругленный прямоугольник 8">
            <a:extLst>
              <a:ext uri="{FF2B5EF4-FFF2-40B4-BE49-F238E27FC236}">
                <a16:creationId xmlns:a16="http://schemas.microsoft.com/office/drawing/2014/main" id="{9497CDF8-A545-4B80-9807-E2218EBD52D2}"/>
              </a:ext>
            </a:extLst>
          </p:cNvPr>
          <p:cNvSpPr/>
          <p:nvPr/>
        </p:nvSpPr>
        <p:spPr>
          <a:xfrm>
            <a:off x="6167804" y="4807927"/>
            <a:ext cx="2754923" cy="1655883"/>
          </a:xfrm>
          <a:prstGeom prst="roundRect">
            <a:avLst/>
          </a:prstGeom>
          <a:noFill/>
          <a:ln>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015" b="1" dirty="0">
              <a:solidFill>
                <a:schemeClr val="accent2">
                  <a:lumMod val="50000"/>
                </a:schemeClr>
              </a:solidFill>
              <a:latin typeface="Arial" pitchFamily="34" charset="0"/>
              <a:cs typeface="Arial" pitchFamily="34" charset="0"/>
            </a:endParaRPr>
          </a:p>
          <a:p>
            <a:pPr algn="ctr">
              <a:defRPr/>
            </a:pPr>
            <a:r>
              <a:rPr lang="ru-RU" sz="1015" b="1" dirty="0">
                <a:solidFill>
                  <a:schemeClr val="accent2">
                    <a:lumMod val="50000"/>
                  </a:schemeClr>
                </a:solidFill>
                <a:latin typeface="Arial" pitchFamily="34" charset="0"/>
                <a:cs typeface="Arial" pitchFamily="34" charset="0"/>
              </a:rPr>
              <a:t>КОМПЛЕКС МЕР, НАПРАВЛЕННЫХ </a:t>
            </a:r>
          </a:p>
          <a:p>
            <a:pPr algn="ctr">
              <a:defRPr/>
            </a:pPr>
            <a:r>
              <a:rPr lang="ru-RU" sz="1015" b="1" dirty="0">
                <a:solidFill>
                  <a:schemeClr val="accent2">
                    <a:lumMod val="50000"/>
                  </a:schemeClr>
                </a:solidFill>
                <a:latin typeface="Arial" pitchFamily="34" charset="0"/>
                <a:cs typeface="Arial" pitchFamily="34" charset="0"/>
              </a:rPr>
              <a:t>НА СОВЕРШЕНСТВОВАНИЕ СИСТЕМЫ СРЕДНЕГО ПРОФЕССИОНАЛЬНОГО ОБРАЗОВАНИЯ, НА 2015 - 2020 ГОДЫ  </a:t>
            </a:r>
            <a:endParaRPr lang="ru-RU" sz="1015" dirty="0">
              <a:solidFill>
                <a:schemeClr val="accent2">
                  <a:lumMod val="50000"/>
                </a:schemeClr>
              </a:solidFill>
              <a:latin typeface="Arial" pitchFamily="34" charset="0"/>
              <a:cs typeface="Arial" pitchFamily="34" charset="0"/>
            </a:endParaRPr>
          </a:p>
          <a:p>
            <a:pPr algn="ctr">
              <a:defRPr/>
            </a:pPr>
            <a:r>
              <a:rPr lang="ru-RU" sz="969" dirty="0">
                <a:solidFill>
                  <a:schemeClr val="accent2">
                    <a:lumMod val="50000"/>
                  </a:schemeClr>
                </a:solidFill>
              </a:rPr>
              <a:t>(утвержден распоряжением Правительства Российской Федерации от 3 марта 2015 г. № 349-р</a:t>
            </a:r>
            <a:r>
              <a:rPr lang="ru-RU" sz="1015" dirty="0">
                <a:solidFill>
                  <a:schemeClr val="accent2">
                    <a:lumMod val="50000"/>
                  </a:schemeClr>
                </a:solidFill>
              </a:rPr>
              <a:t>)</a:t>
            </a:r>
          </a:p>
          <a:p>
            <a:pPr algn="ctr">
              <a:defRPr/>
            </a:pPr>
            <a:endParaRPr lang="ru-RU" sz="1477" dirty="0">
              <a:solidFill>
                <a:schemeClr val="accent2">
                  <a:lumMod val="50000"/>
                </a:schemeClr>
              </a:solidFill>
            </a:endParaRPr>
          </a:p>
        </p:txBody>
      </p:sp>
      <p:sp>
        <p:nvSpPr>
          <p:cNvPr id="10" name="Скругленный прямоугольник 9">
            <a:extLst>
              <a:ext uri="{FF2B5EF4-FFF2-40B4-BE49-F238E27FC236}">
                <a16:creationId xmlns:a16="http://schemas.microsoft.com/office/drawing/2014/main" id="{1185B66E-B52F-4915-BDC3-7995CE477363}"/>
              </a:ext>
            </a:extLst>
          </p:cNvPr>
          <p:cNvSpPr/>
          <p:nvPr/>
        </p:nvSpPr>
        <p:spPr>
          <a:xfrm>
            <a:off x="754673" y="2687515"/>
            <a:ext cx="2403231" cy="1246699"/>
          </a:xfrm>
          <a:prstGeom prst="roundRect">
            <a:avLst/>
          </a:prstGeom>
          <a:ln/>
        </p:spPr>
        <p:style>
          <a:lnRef idx="1">
            <a:schemeClr val="accent2"/>
          </a:lnRef>
          <a:fillRef idx="3">
            <a:schemeClr val="accent2"/>
          </a:fillRef>
          <a:effectRef idx="2">
            <a:schemeClr val="accent2"/>
          </a:effectRef>
          <a:fontRef idx="minor">
            <a:schemeClr val="lt1"/>
          </a:fontRef>
        </p:style>
        <p:txBody>
          <a:bodyPr anchor="ctr"/>
          <a:lstStyle/>
          <a:p>
            <a:pPr marL="99649" indent="-99649">
              <a:buFont typeface="Arial" pitchFamily="34" charset="0"/>
              <a:buChar char="•"/>
            </a:pPr>
            <a:r>
              <a:rPr lang="ru-RU" sz="1292" b="1" dirty="0">
                <a:effectLst>
                  <a:outerShdw blurRad="38100" dist="38100" dir="2700000" algn="tl">
                    <a:srgbClr val="000000">
                      <a:alpha val="43137"/>
                    </a:srgbClr>
                  </a:outerShdw>
                </a:effectLst>
              </a:rPr>
              <a:t>Подготовка кадров </a:t>
            </a:r>
          </a:p>
          <a:p>
            <a:pPr marL="99649" indent="-99649">
              <a:buFont typeface="Arial" pitchFamily="34" charset="0"/>
              <a:buChar char="•"/>
            </a:pPr>
            <a:r>
              <a:rPr lang="ru-RU" sz="1292" b="1" dirty="0">
                <a:effectLst>
                  <a:outerShdw blurRad="38100" dist="38100" dir="2700000" algn="tl">
                    <a:srgbClr val="000000">
                      <a:alpha val="43137"/>
                    </a:srgbClr>
                  </a:outerShdw>
                </a:effectLst>
              </a:rPr>
              <a:t>по ТОП-50</a:t>
            </a:r>
          </a:p>
        </p:txBody>
      </p:sp>
      <p:sp>
        <p:nvSpPr>
          <p:cNvPr id="11" name="Скругленный прямоугольник 10">
            <a:extLst>
              <a:ext uri="{FF2B5EF4-FFF2-40B4-BE49-F238E27FC236}">
                <a16:creationId xmlns:a16="http://schemas.microsoft.com/office/drawing/2014/main" id="{A4E9F7A3-5E74-4852-8CE4-FFE279DE0DAF}"/>
              </a:ext>
            </a:extLst>
          </p:cNvPr>
          <p:cNvSpPr/>
          <p:nvPr/>
        </p:nvSpPr>
        <p:spPr>
          <a:xfrm>
            <a:off x="3248759" y="2687515"/>
            <a:ext cx="3373315" cy="1246700"/>
          </a:xfrm>
          <a:prstGeom prst="roundRect">
            <a:avLst/>
          </a:prstGeom>
          <a:ln/>
        </p:spPr>
        <p:style>
          <a:lnRef idx="1">
            <a:schemeClr val="accent2"/>
          </a:lnRef>
          <a:fillRef idx="3">
            <a:schemeClr val="accent2"/>
          </a:fillRef>
          <a:effectRef idx="2">
            <a:schemeClr val="accent2"/>
          </a:effectRef>
          <a:fontRef idx="minor">
            <a:schemeClr val="lt1"/>
          </a:fontRef>
        </p:style>
        <p:txBody>
          <a:bodyPr anchor="ctr"/>
          <a:lstStyle/>
          <a:p>
            <a:pPr marL="99649" indent="-99649">
              <a:buFont typeface="Arial" pitchFamily="34" charset="0"/>
              <a:buChar char="•"/>
              <a:defRPr/>
            </a:pPr>
            <a:r>
              <a:rPr lang="ru-RU" sz="1292" b="1" dirty="0">
                <a:effectLst>
                  <a:outerShdw blurRad="38100" dist="38100" dir="2700000" algn="tl">
                    <a:srgbClr val="000000">
                      <a:alpha val="43137"/>
                    </a:srgbClr>
                  </a:outerShdw>
                </a:effectLst>
              </a:rPr>
              <a:t>Система чемпионатов «Молодые профессионалы»               (</a:t>
            </a:r>
            <a:r>
              <a:rPr lang="en-US" sz="1292" b="1" dirty="0" err="1">
                <a:effectLst>
                  <a:outerShdw blurRad="38100" dist="38100" dir="2700000" algn="tl">
                    <a:srgbClr val="000000">
                      <a:alpha val="43137"/>
                    </a:srgbClr>
                  </a:outerShdw>
                </a:effectLst>
              </a:rPr>
              <a:t>WorldSkills</a:t>
            </a:r>
            <a:r>
              <a:rPr lang="en-US" sz="1292" b="1" dirty="0">
                <a:effectLst>
                  <a:outerShdw blurRad="38100" dist="38100" dir="2700000" algn="tl">
                    <a:srgbClr val="000000">
                      <a:alpha val="43137"/>
                    </a:srgbClr>
                  </a:outerShdw>
                </a:effectLst>
              </a:rPr>
              <a:t> Russia)</a:t>
            </a:r>
            <a:endParaRPr lang="ru-RU" sz="1292" b="1" dirty="0">
              <a:effectLst>
                <a:outerShdw blurRad="38100" dist="38100" dir="2700000" algn="tl">
                  <a:srgbClr val="000000">
                    <a:alpha val="43137"/>
                  </a:srgbClr>
                </a:outerShdw>
              </a:effectLst>
            </a:endParaRPr>
          </a:p>
          <a:p>
            <a:pPr marL="99649" indent="-99649">
              <a:buFont typeface="Arial" pitchFamily="34" charset="0"/>
              <a:buChar char="•"/>
              <a:defRPr/>
            </a:pPr>
            <a:r>
              <a:rPr lang="ru-RU" sz="1292" b="1" dirty="0">
                <a:effectLst>
                  <a:outerShdw blurRad="38100" dist="38100" dir="2700000" algn="tl">
                    <a:srgbClr val="000000">
                      <a:alpha val="43137"/>
                    </a:srgbClr>
                  </a:outerShdw>
                </a:effectLst>
              </a:rPr>
              <a:t>Мониторинг качества подготовки кадров</a:t>
            </a:r>
          </a:p>
          <a:p>
            <a:pPr marL="99649" indent="-99649">
              <a:buFont typeface="Arial" pitchFamily="34" charset="0"/>
              <a:buChar char="•"/>
              <a:defRPr/>
            </a:pPr>
            <a:r>
              <a:rPr lang="ru-RU" sz="1292" b="1" dirty="0">
                <a:effectLst>
                  <a:outerShdw blurRad="38100" dist="38100" dir="2700000" algn="tl">
                    <a:srgbClr val="000000">
                      <a:alpha val="43137"/>
                    </a:srgbClr>
                  </a:outerShdw>
                </a:effectLst>
              </a:rPr>
              <a:t>Демонстрационный  экзамен</a:t>
            </a:r>
          </a:p>
        </p:txBody>
      </p:sp>
      <p:sp>
        <p:nvSpPr>
          <p:cNvPr id="12" name="Скругленный прямоугольник 11">
            <a:extLst>
              <a:ext uri="{FF2B5EF4-FFF2-40B4-BE49-F238E27FC236}">
                <a16:creationId xmlns:a16="http://schemas.microsoft.com/office/drawing/2014/main" id="{62316C14-E7CE-47F1-9667-FD2F3EED7E2F}"/>
              </a:ext>
            </a:extLst>
          </p:cNvPr>
          <p:cNvSpPr/>
          <p:nvPr/>
        </p:nvSpPr>
        <p:spPr>
          <a:xfrm>
            <a:off x="719505" y="4825512"/>
            <a:ext cx="2324100" cy="1630972"/>
          </a:xfrm>
          <a:prstGeom prst="roundRect">
            <a:avLst/>
          </a:prstGeom>
          <a:noFill/>
          <a:ln>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108" b="1" dirty="0">
                <a:solidFill>
                  <a:schemeClr val="accent2">
                    <a:lumMod val="50000"/>
                  </a:schemeClr>
                </a:solidFill>
                <a:latin typeface="Arial" pitchFamily="34" charset="0"/>
                <a:cs typeface="Arial" pitchFamily="34" charset="0"/>
              </a:rPr>
              <a:t>УКАЗЫ И ПОРУЧЕНИЯ ПРЕЗИДЕНТА РОССИЙСКОЙ ФЕДЕРАЦИИ, ПОРУЧЕНИЯ ПРАВИТЕЛЬСТВА РОССИЙСКОЙ ФЕДЕРАЦИИ</a:t>
            </a:r>
          </a:p>
          <a:p>
            <a:pPr algn="ctr">
              <a:defRPr/>
            </a:pPr>
            <a:endParaRPr lang="ru-RU" sz="1108" b="1" dirty="0">
              <a:solidFill>
                <a:schemeClr val="accent2">
                  <a:lumMod val="50000"/>
                </a:schemeClr>
              </a:solidFill>
              <a:latin typeface="Arial" pitchFamily="34" charset="0"/>
              <a:cs typeface="Arial" pitchFamily="34" charset="0"/>
            </a:endParaRPr>
          </a:p>
        </p:txBody>
      </p:sp>
      <p:sp>
        <p:nvSpPr>
          <p:cNvPr id="13" name="Овал 12">
            <a:extLst>
              <a:ext uri="{FF2B5EF4-FFF2-40B4-BE49-F238E27FC236}">
                <a16:creationId xmlns:a16="http://schemas.microsoft.com/office/drawing/2014/main" id="{AF17C02F-7C7B-4CB7-9515-FA3CE9ADFF50}"/>
              </a:ext>
            </a:extLst>
          </p:cNvPr>
          <p:cNvSpPr/>
          <p:nvPr/>
        </p:nvSpPr>
        <p:spPr>
          <a:xfrm>
            <a:off x="8212016" y="2878016"/>
            <a:ext cx="594946" cy="577362"/>
          </a:xfrm>
          <a:prstGeom prst="ellipse">
            <a:avLst/>
          </a:prstGeom>
          <a:blipFill dpi="0" rotWithShape="1">
            <a:blip r:embed="rId3" cstate="print">
              <a:lum bright="70000" contrast="-70000"/>
              <a:extLst>
                <a:ext uri="{28A0092B-C50C-407E-A947-70E740481C1C}">
                  <a14:useLocalDpi xmlns:a14="http://schemas.microsoft.com/office/drawing/2010/main" val="0"/>
                </a:ext>
              </a:extLst>
            </a:blip>
            <a:srcRect/>
            <a:stretch>
              <a:fillRect/>
            </a:stretch>
          </a:blip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015"/>
          </a:p>
        </p:txBody>
      </p:sp>
      <p:pic>
        <p:nvPicPr>
          <p:cNvPr id="3084" name="Picture 3" descr="C:\Users\Sokolova\Desktop\лого ключ 3.png">
            <a:extLst>
              <a:ext uri="{FF2B5EF4-FFF2-40B4-BE49-F238E27FC236}">
                <a16:creationId xmlns:a16="http://schemas.microsoft.com/office/drawing/2014/main" id="{EE9DBD94-122C-4EEB-BC66-873DB1DF9045}"/>
              </a:ext>
            </a:extLst>
          </p:cNvPr>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2567354" y="2935166"/>
            <a:ext cx="539262" cy="53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2">
            <a:extLst>
              <a:ext uri="{FF2B5EF4-FFF2-40B4-BE49-F238E27FC236}">
                <a16:creationId xmlns:a16="http://schemas.microsoft.com/office/drawing/2014/main" id="{6496A2C8-13A9-4BAA-A33F-7045B44986D7}"/>
              </a:ext>
            </a:extLst>
          </p:cNvPr>
          <p:cNvSpPr txBox="1">
            <a:spLocks noChangeArrowheads="1"/>
          </p:cNvSpPr>
          <p:nvPr/>
        </p:nvSpPr>
        <p:spPr bwMode="auto">
          <a:xfrm rot="16200000">
            <a:off x="-277599" y="1754891"/>
            <a:ext cx="1460989" cy="319639"/>
          </a:xfrm>
          <a:prstGeom prst="rect">
            <a:avLst/>
          </a:prstGeom>
          <a:solidFill>
            <a:schemeClr val="bg1"/>
          </a:solid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ru-RU" sz="1477" b="1" dirty="0">
                <a:latin typeface="+mn-lt"/>
                <a:cs typeface="+mn-cs"/>
              </a:rPr>
              <a:t>Приоритеты</a:t>
            </a:r>
          </a:p>
        </p:txBody>
      </p:sp>
      <p:sp>
        <p:nvSpPr>
          <p:cNvPr id="17" name="Скругленный прямоугольник 16">
            <a:extLst>
              <a:ext uri="{FF2B5EF4-FFF2-40B4-BE49-F238E27FC236}">
                <a16:creationId xmlns:a16="http://schemas.microsoft.com/office/drawing/2014/main" id="{39F036C9-3D61-4F65-B170-037083A1DC56}"/>
              </a:ext>
            </a:extLst>
          </p:cNvPr>
          <p:cNvSpPr/>
          <p:nvPr/>
        </p:nvSpPr>
        <p:spPr>
          <a:xfrm>
            <a:off x="6715859" y="1279282"/>
            <a:ext cx="2135065" cy="940777"/>
          </a:xfrm>
          <a:prstGeom prst="round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77" b="1" dirty="0">
                <a:solidFill>
                  <a:schemeClr val="accent2">
                    <a:lumMod val="50000"/>
                  </a:schemeClr>
                </a:solidFill>
              </a:rPr>
              <a:t>Доступность СПО, </a:t>
            </a:r>
          </a:p>
          <a:p>
            <a:pPr>
              <a:defRPr/>
            </a:pPr>
            <a:r>
              <a:rPr lang="ru-RU" sz="1477" b="1" dirty="0">
                <a:solidFill>
                  <a:schemeClr val="accent2">
                    <a:lumMod val="50000"/>
                  </a:schemeClr>
                </a:solidFill>
              </a:rPr>
              <a:t>в том числе </a:t>
            </a:r>
          </a:p>
          <a:p>
            <a:pPr>
              <a:defRPr/>
            </a:pPr>
            <a:r>
              <a:rPr lang="ru-RU" sz="1477" b="1" dirty="0">
                <a:solidFill>
                  <a:schemeClr val="accent2">
                    <a:lumMod val="50000"/>
                  </a:schemeClr>
                </a:solidFill>
              </a:rPr>
              <a:t>для инвалидов </a:t>
            </a:r>
          </a:p>
          <a:p>
            <a:pPr>
              <a:defRPr/>
            </a:pPr>
            <a:r>
              <a:rPr lang="ru-RU" sz="1477" b="1" dirty="0">
                <a:solidFill>
                  <a:schemeClr val="accent2">
                    <a:lumMod val="50000"/>
                  </a:schemeClr>
                </a:solidFill>
              </a:rPr>
              <a:t>и лиц с ОВЗ</a:t>
            </a:r>
          </a:p>
        </p:txBody>
      </p:sp>
      <p:sp>
        <p:nvSpPr>
          <p:cNvPr id="18" name="Скругленный прямоугольник 17">
            <a:extLst>
              <a:ext uri="{FF2B5EF4-FFF2-40B4-BE49-F238E27FC236}">
                <a16:creationId xmlns:a16="http://schemas.microsoft.com/office/drawing/2014/main" id="{B620ED90-B66C-44F6-87E7-9B68C2C3BD35}"/>
              </a:ext>
            </a:extLst>
          </p:cNvPr>
          <p:cNvSpPr/>
          <p:nvPr/>
        </p:nvSpPr>
        <p:spPr>
          <a:xfrm>
            <a:off x="740020" y="1279282"/>
            <a:ext cx="2403231" cy="940777"/>
          </a:xfrm>
          <a:prstGeom prst="round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77" b="1" dirty="0">
                <a:solidFill>
                  <a:schemeClr val="accent2">
                    <a:lumMod val="50000"/>
                  </a:schemeClr>
                </a:solidFill>
              </a:rPr>
              <a:t>Обновление содержания </a:t>
            </a:r>
          </a:p>
          <a:p>
            <a:pPr>
              <a:defRPr/>
            </a:pPr>
            <a:r>
              <a:rPr lang="ru-RU" sz="1477" b="1" dirty="0">
                <a:solidFill>
                  <a:schemeClr val="accent2">
                    <a:lumMod val="50000"/>
                  </a:schemeClr>
                </a:solidFill>
              </a:rPr>
              <a:t>и образовательных технологий</a:t>
            </a:r>
          </a:p>
        </p:txBody>
      </p:sp>
      <p:sp>
        <p:nvSpPr>
          <p:cNvPr id="19" name="Скругленный прямоугольник 18">
            <a:extLst>
              <a:ext uri="{FF2B5EF4-FFF2-40B4-BE49-F238E27FC236}">
                <a16:creationId xmlns:a16="http://schemas.microsoft.com/office/drawing/2014/main" id="{774AE0D6-5460-4417-9C62-8424E0EEFB28}"/>
              </a:ext>
            </a:extLst>
          </p:cNvPr>
          <p:cNvSpPr/>
          <p:nvPr/>
        </p:nvSpPr>
        <p:spPr>
          <a:xfrm>
            <a:off x="3248758" y="1270490"/>
            <a:ext cx="3358662" cy="946638"/>
          </a:xfrm>
          <a:prstGeom prst="round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sz="1477" b="1" dirty="0">
                <a:solidFill>
                  <a:schemeClr val="accent2">
                    <a:lumMod val="50000"/>
                  </a:schemeClr>
                </a:solidFill>
              </a:rPr>
              <a:t>Соответствие качества подготовки кадров международным стандартам и передовым технологиям</a:t>
            </a:r>
          </a:p>
        </p:txBody>
      </p:sp>
      <p:sp>
        <p:nvSpPr>
          <p:cNvPr id="20" name="TextBox 19">
            <a:extLst>
              <a:ext uri="{FF2B5EF4-FFF2-40B4-BE49-F238E27FC236}">
                <a16:creationId xmlns:a16="http://schemas.microsoft.com/office/drawing/2014/main" id="{BD6B2695-51B6-43F5-ACA1-B1555FB78C79}"/>
              </a:ext>
            </a:extLst>
          </p:cNvPr>
          <p:cNvSpPr txBox="1"/>
          <p:nvPr/>
        </p:nvSpPr>
        <p:spPr>
          <a:xfrm rot="16200000">
            <a:off x="-504183" y="3459041"/>
            <a:ext cx="1862692" cy="319639"/>
          </a:xfrm>
          <a:prstGeom prst="rect">
            <a:avLst/>
          </a:prstGeom>
          <a:noFill/>
        </p:spPr>
        <p:txBody>
          <a:bodyPr wrap="square">
            <a:spAutoFit/>
          </a:bodyPr>
          <a:lstStyle/>
          <a:p>
            <a:pPr algn="r">
              <a:defRPr/>
            </a:pPr>
            <a:r>
              <a:rPr lang="ru-RU" sz="1477" b="1" dirty="0">
                <a:solidFill>
                  <a:schemeClr val="accent2">
                    <a:lumMod val="50000"/>
                  </a:schemeClr>
                </a:solidFill>
              </a:rPr>
              <a:t>Зоны внимания </a:t>
            </a:r>
          </a:p>
        </p:txBody>
      </p:sp>
      <p:sp>
        <p:nvSpPr>
          <p:cNvPr id="21" name="TextBox 20">
            <a:extLst>
              <a:ext uri="{FF2B5EF4-FFF2-40B4-BE49-F238E27FC236}">
                <a16:creationId xmlns:a16="http://schemas.microsoft.com/office/drawing/2014/main" id="{9A8996FB-CE57-41B6-B1C0-F54BFDA6CD20}"/>
              </a:ext>
            </a:extLst>
          </p:cNvPr>
          <p:cNvSpPr txBox="1"/>
          <p:nvPr/>
        </p:nvSpPr>
        <p:spPr>
          <a:xfrm>
            <a:off x="665285" y="4230567"/>
            <a:ext cx="8226669" cy="319639"/>
          </a:xfrm>
          <a:prstGeom prst="rect">
            <a:avLst/>
          </a:prstGeom>
          <a:pattFill prst="ltUpDiag">
            <a:fgClr>
              <a:schemeClr val="bg1">
                <a:lumMod val="65000"/>
              </a:schemeClr>
            </a:fgClr>
            <a:bgClr>
              <a:schemeClr val="bg1"/>
            </a:bgClr>
          </a:pattFill>
          <a:effectLst>
            <a:outerShdw blurRad="50800" dist="38100" dir="2700000" algn="tl" rotWithShape="0">
              <a:prstClr val="black">
                <a:alpha val="40000"/>
              </a:prstClr>
            </a:outerShdw>
          </a:effectLst>
        </p:spPr>
        <p:txBody>
          <a:bodyPr>
            <a:spAutoFit/>
          </a:bodyPr>
          <a:lstStyle/>
          <a:p>
            <a:pPr algn="ctr">
              <a:defRPr/>
            </a:pPr>
            <a:r>
              <a:rPr lang="ru-RU" sz="1477" b="1" dirty="0">
                <a:latin typeface="Arial" pitchFamily="34" charset="0"/>
              </a:rPr>
              <a:t>Мониторинг качества подготовки кадров</a:t>
            </a:r>
          </a:p>
        </p:txBody>
      </p:sp>
      <p:cxnSp>
        <p:nvCxnSpPr>
          <p:cNvPr id="22" name="Прямая соединительная линия 21">
            <a:extLst>
              <a:ext uri="{FF2B5EF4-FFF2-40B4-BE49-F238E27FC236}">
                <a16:creationId xmlns:a16="http://schemas.microsoft.com/office/drawing/2014/main" id="{C77449A7-85BF-42AD-B395-853796F4F4E7}"/>
              </a:ext>
            </a:extLst>
          </p:cNvPr>
          <p:cNvCxnSpPr>
            <a:cxnSpLocks/>
            <a:stCxn id="23" idx="2"/>
          </p:cNvCxnSpPr>
          <p:nvPr/>
        </p:nvCxnSpPr>
        <p:spPr>
          <a:xfrm flipH="1">
            <a:off x="4794738" y="4047582"/>
            <a:ext cx="1466" cy="246526"/>
          </a:xfrm>
          <a:prstGeom prst="line">
            <a:avLst/>
          </a:prstGeom>
          <a:ln w="38100">
            <a:solidFill>
              <a:schemeClr val="accent6">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Скругленный прямоугольник 22">
            <a:extLst>
              <a:ext uri="{FF2B5EF4-FFF2-40B4-BE49-F238E27FC236}">
                <a16:creationId xmlns:a16="http://schemas.microsoft.com/office/drawing/2014/main" id="{A67241BB-3A68-409B-9B42-D3C590F97D89}"/>
              </a:ext>
            </a:extLst>
          </p:cNvPr>
          <p:cNvSpPr/>
          <p:nvPr/>
        </p:nvSpPr>
        <p:spPr>
          <a:xfrm>
            <a:off x="669681" y="2527445"/>
            <a:ext cx="8253046" cy="1520137"/>
          </a:xfrm>
          <a:prstGeom prst="round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662"/>
          </a:p>
        </p:txBody>
      </p:sp>
      <p:sp>
        <p:nvSpPr>
          <p:cNvPr id="24" name="TextBox 36">
            <a:extLst>
              <a:ext uri="{FF2B5EF4-FFF2-40B4-BE49-F238E27FC236}">
                <a16:creationId xmlns:a16="http://schemas.microsoft.com/office/drawing/2014/main" id="{5F55513B-62D5-4FFD-BB0E-28C204D31CDC}"/>
              </a:ext>
            </a:extLst>
          </p:cNvPr>
          <p:cNvSpPr txBox="1">
            <a:spLocks noChangeArrowheads="1"/>
          </p:cNvSpPr>
          <p:nvPr/>
        </p:nvSpPr>
        <p:spPr bwMode="auto">
          <a:xfrm rot="16200000">
            <a:off x="-227288" y="5410633"/>
            <a:ext cx="1553308" cy="274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80000"/>
              </a:lnSpc>
              <a:defRPr/>
            </a:pPr>
            <a:r>
              <a:rPr lang="ru-RU" sz="1477" b="1" dirty="0">
                <a:solidFill>
                  <a:schemeClr val="accent2">
                    <a:lumMod val="50000"/>
                  </a:schemeClr>
                </a:solidFill>
                <a:latin typeface="+mn-lt"/>
                <a:cs typeface="+mn-cs"/>
              </a:rPr>
              <a:t>НПА</a:t>
            </a:r>
          </a:p>
        </p:txBody>
      </p:sp>
      <p:sp>
        <p:nvSpPr>
          <p:cNvPr id="30" name="Прямоугольник 29">
            <a:extLst>
              <a:ext uri="{FF2B5EF4-FFF2-40B4-BE49-F238E27FC236}">
                <a16:creationId xmlns:a16="http://schemas.microsoft.com/office/drawing/2014/main" id="{DB405ED5-75DF-4081-BC02-797B0B6A6FCF}"/>
              </a:ext>
            </a:extLst>
          </p:cNvPr>
          <p:cNvSpPr/>
          <p:nvPr/>
        </p:nvSpPr>
        <p:spPr>
          <a:xfrm>
            <a:off x="438653" y="171890"/>
            <a:ext cx="5627195" cy="863482"/>
          </a:xfrm>
          <a:prstGeom prst="rect">
            <a:avLst/>
          </a:prstGeom>
        </p:spPr>
        <p:txBody>
          <a:bodyPr wrap="square" lIns="95227" tIns="47613" rIns="95227" bIns="47613">
            <a:spAutoFit/>
          </a:bodyPr>
          <a:lstStyle/>
          <a:p>
            <a:pPr>
              <a:defRPr/>
            </a:pPr>
            <a:r>
              <a:rPr lang="ru-RU" sz="1662" b="1" dirty="0">
                <a:solidFill>
                  <a:schemeClr val="accent2">
                    <a:lumMod val="50000"/>
                  </a:schemeClr>
                </a:solidFill>
              </a:rPr>
              <a:t>ОСНОВНЫЕ НАПРАВЛЕНИЯ СОВЕРШЕНСТВОВАНИЯ СИСТЕМЫ СРЕДНЕГО ПРОФЕССИОНАЛЬНОГО ОБРАЗОВАНИЯ</a:t>
            </a:r>
          </a:p>
        </p:txBody>
      </p:sp>
      <p:grpSp>
        <p:nvGrpSpPr>
          <p:cNvPr id="3095" name="Группа 30">
            <a:extLst>
              <a:ext uri="{FF2B5EF4-FFF2-40B4-BE49-F238E27FC236}">
                <a16:creationId xmlns:a16="http://schemas.microsoft.com/office/drawing/2014/main" id="{FB0A8E80-8700-4388-8940-82684354812A}"/>
              </a:ext>
            </a:extLst>
          </p:cNvPr>
          <p:cNvGrpSpPr>
            <a:grpSpLocks/>
          </p:cNvGrpSpPr>
          <p:nvPr/>
        </p:nvGrpSpPr>
        <p:grpSpPr bwMode="auto">
          <a:xfrm>
            <a:off x="6022731" y="422031"/>
            <a:ext cx="3122735" cy="565638"/>
            <a:chOff x="5529064" y="116632"/>
            <a:chExt cx="4379193" cy="1018548"/>
          </a:xfrm>
        </p:grpSpPr>
        <p:sp>
          <p:nvSpPr>
            <p:cNvPr id="32" name="Параллелограмм 31">
              <a:extLst>
                <a:ext uri="{FF2B5EF4-FFF2-40B4-BE49-F238E27FC236}">
                  <a16:creationId xmlns:a16="http://schemas.microsoft.com/office/drawing/2014/main" id="{7903922C-4C86-4BD6-81E8-22AB520DE722}"/>
                </a:ext>
              </a:extLst>
            </p:cNvPr>
            <p:cNvSpPr/>
            <p:nvPr/>
          </p:nvSpPr>
          <p:spPr>
            <a:xfrm rot="10800000">
              <a:off x="5529064" y="116632"/>
              <a:ext cx="4333983" cy="1018548"/>
            </a:xfrm>
            <a:prstGeom prst="parallelogram">
              <a:avLst>
                <a:gd name="adj" fmla="val 56507"/>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662"/>
            </a:p>
          </p:txBody>
        </p:sp>
        <p:sp>
          <p:nvSpPr>
            <p:cNvPr id="33" name="Прямоугольник 32">
              <a:extLst>
                <a:ext uri="{FF2B5EF4-FFF2-40B4-BE49-F238E27FC236}">
                  <a16:creationId xmlns:a16="http://schemas.microsoft.com/office/drawing/2014/main" id="{61478ED3-3800-40A1-A765-BD0C9DF58785}"/>
                </a:ext>
              </a:extLst>
            </p:cNvPr>
            <p:cNvSpPr/>
            <p:nvPr/>
          </p:nvSpPr>
          <p:spPr>
            <a:xfrm>
              <a:off x="7793667" y="116632"/>
              <a:ext cx="2114590" cy="1018548"/>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662"/>
            </a:p>
          </p:txBody>
        </p:sp>
        <p:sp>
          <p:nvSpPr>
            <p:cNvPr id="3102" name="TextBox 33">
              <a:extLst>
                <a:ext uri="{FF2B5EF4-FFF2-40B4-BE49-F238E27FC236}">
                  <a16:creationId xmlns:a16="http://schemas.microsoft.com/office/drawing/2014/main" id="{C36DE10B-EECC-439C-93B2-3263B4D4451B}"/>
                </a:ext>
              </a:extLst>
            </p:cNvPr>
            <p:cNvSpPr txBox="1">
              <a:spLocks noChangeArrowheads="1"/>
            </p:cNvSpPr>
            <p:nvPr/>
          </p:nvSpPr>
          <p:spPr bwMode="auto">
            <a:xfrm>
              <a:off x="6826993" y="344859"/>
              <a:ext cx="2917955" cy="575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ru-RU" altLang="ru-RU" sz="1477" b="1" dirty="0" err="1"/>
                <a:t>Минобрнауки</a:t>
              </a:r>
              <a:r>
                <a:rPr lang="ru-RU" altLang="ru-RU" sz="1477" b="1" dirty="0"/>
                <a:t> России</a:t>
              </a:r>
            </a:p>
          </p:txBody>
        </p:sp>
      </p:grpSp>
      <p:pic>
        <p:nvPicPr>
          <p:cNvPr id="35" name="Рисунок 34">
            <a:extLst>
              <a:ext uri="{FF2B5EF4-FFF2-40B4-BE49-F238E27FC236}">
                <a16:creationId xmlns:a16="http://schemas.microsoft.com/office/drawing/2014/main" id="{9D2075ED-61B9-481D-A887-E4C219F1C287}"/>
              </a:ext>
            </a:extLst>
          </p:cNvPr>
          <p:cNvPicPr>
            <a:picLocks noChangeAspect="1"/>
          </p:cNvPicPr>
          <p:nvPr/>
        </p:nvPicPr>
        <p:blipFill>
          <a:blip r:embed="rId5"/>
          <a:stretch>
            <a:fillRect/>
          </a:stretch>
        </p:blipFill>
        <p:spPr>
          <a:xfrm>
            <a:off x="6421315" y="471854"/>
            <a:ext cx="404446" cy="465992"/>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9129088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Заголовок 2"/>
          <p:cNvSpPr>
            <a:spLocks noGrp="1"/>
          </p:cNvSpPr>
          <p:nvPr>
            <p:ph type="title"/>
          </p:nvPr>
        </p:nvSpPr>
        <p:spPr>
          <a:xfrm>
            <a:off x="413284" y="273436"/>
            <a:ext cx="8507288" cy="72008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l"/>
            <a:r>
              <a:rPr lang="ru-RU" sz="24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Раздел 1.Общие положения включают:</a:t>
            </a:r>
          </a:p>
        </p:txBody>
      </p:sp>
      <p:sp>
        <p:nvSpPr>
          <p:cNvPr id="3" name="Объект 2"/>
          <p:cNvSpPr>
            <a:spLocks noGrp="1"/>
          </p:cNvSpPr>
          <p:nvPr>
            <p:ph sz="quarter" idx="1"/>
          </p:nvPr>
        </p:nvSpPr>
        <p:spPr>
          <a:xfrm>
            <a:off x="539552" y="3949809"/>
            <a:ext cx="3888432" cy="2626010"/>
          </a:xfrm>
          <a:ln/>
        </p:spPr>
        <p:style>
          <a:lnRef idx="1">
            <a:schemeClr val="accent1"/>
          </a:lnRef>
          <a:fillRef idx="3">
            <a:schemeClr val="accent1"/>
          </a:fillRef>
          <a:effectRef idx="2">
            <a:schemeClr val="accent1"/>
          </a:effectRef>
          <a:fontRef idx="minor">
            <a:schemeClr val="lt1"/>
          </a:fontRef>
        </p:style>
        <p:txBody>
          <a:bodyPr anchor="ctr">
            <a:noAutofit/>
          </a:bodyPr>
          <a:lstStyle/>
          <a:p>
            <a:pPr marL="0" indent="0" algn="ctr">
              <a:buNone/>
            </a:pPr>
            <a:r>
              <a:rPr lang="ru-RU" sz="2000" u="sng" dirty="0">
                <a:ln w="18415" cmpd="sng">
                  <a:solidFill>
                    <a:srgbClr val="FFFFFF"/>
                  </a:solidFill>
                  <a:prstDash val="solid"/>
                </a:ln>
                <a:solidFill>
                  <a:srgbClr val="FFFFFF"/>
                </a:solidFill>
                <a:effectLst>
                  <a:outerShdw blurRad="63500" dir="3600000" algn="tl" rotWithShape="0">
                    <a:srgbClr val="000000">
                      <a:alpha val="70000"/>
                    </a:srgbClr>
                  </a:outerShdw>
                </a:effectLst>
              </a:rPr>
              <a:t>Приложение 1</a:t>
            </a:r>
          </a:p>
          <a:p>
            <a:pPr marL="0" indent="0" algn="ctr">
              <a:buNone/>
            </a:pPr>
            <a:r>
              <a:rPr lang="ru-RU" sz="1800" dirty="0">
                <a:ln w="18415" cmpd="sng">
                  <a:solidFill>
                    <a:srgbClr val="FFFFFF"/>
                  </a:solidFill>
                  <a:prstDash val="solid"/>
                </a:ln>
                <a:solidFill>
                  <a:srgbClr val="FFFFFF"/>
                </a:solidFill>
                <a:effectLst>
                  <a:outerShdw blurRad="63500" dir="3600000" algn="tl" rotWithShape="0">
                    <a:srgbClr val="000000">
                      <a:alpha val="70000"/>
                    </a:srgbClr>
                  </a:outerShdw>
                </a:effectLst>
              </a:rPr>
              <a:t>Перечень профессиональных стандартов, соответствующих профессиональной деятельности выпускников образовательной программы </a:t>
            </a:r>
          </a:p>
        </p:txBody>
      </p:sp>
      <p:sp>
        <p:nvSpPr>
          <p:cNvPr id="8" name="Прямоугольник 7"/>
          <p:cNvSpPr/>
          <p:nvPr/>
        </p:nvSpPr>
        <p:spPr>
          <a:xfrm>
            <a:off x="413282" y="1628800"/>
            <a:ext cx="4014702" cy="2044778"/>
          </a:xfrm>
          <a:prstGeom prst="rect">
            <a:avLst/>
          </a:prstGeom>
          <a:ln/>
        </p:spPr>
        <p:style>
          <a:lnRef idx="1">
            <a:schemeClr val="accent2"/>
          </a:lnRef>
          <a:fillRef idx="3">
            <a:schemeClr val="accent2"/>
          </a:fillRef>
          <a:effectRef idx="2">
            <a:schemeClr val="accent2"/>
          </a:effectRef>
          <a:fontRef idx="minor">
            <a:schemeClr val="lt1"/>
          </a:fontRef>
        </p:style>
        <p:txBody>
          <a:bodyPr vert="horz" lIns="91440" tIns="45720" rIns="91440" bIns="45720" rtlCol="0" anchor="ctr">
            <a:noAutofit/>
          </a:bodyPr>
          <a:lstStyle/>
          <a:p>
            <a:pPr algn="ctr">
              <a:spcBef>
                <a:spcPct val="20000"/>
              </a:spcBef>
              <a:buFont typeface="Arial" panose="020B0604020202020204" pitchFamily="34" charset="0"/>
              <a:buNone/>
            </a:pPr>
            <a:r>
              <a:rPr lang="ru-RU" sz="2000" u="sng"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cs typeface="Arial" panose="020B0604020202020204" pitchFamily="34" charset="0"/>
              </a:rPr>
              <a:t>В разделе </a:t>
            </a:r>
            <a:r>
              <a:rPr lang="en-US" sz="2000" u="sng"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cs typeface="Arial" panose="020B0604020202020204" pitchFamily="34" charset="0"/>
              </a:rPr>
              <a:t>I</a:t>
            </a:r>
            <a:endParaRPr lang="ru-RU" sz="2000" u="sng"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cs typeface="Arial" panose="020B0604020202020204" pitchFamily="34" charset="0"/>
            </a:endParaRPr>
          </a:p>
          <a:p>
            <a:pPr algn="ctr">
              <a:spcBef>
                <a:spcPct val="20000"/>
              </a:spcBef>
              <a:buFont typeface="Arial" panose="020B0604020202020204" pitchFamily="34" charset="0"/>
              <a:buNone/>
            </a:pPr>
            <a:r>
              <a:rPr lang="ru-RU"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cs typeface="Arial" panose="020B0604020202020204" pitchFamily="34" charset="0"/>
              </a:rPr>
              <a:t>«Общие положения»    - ссылка на перечень профессиональных стандартов</a:t>
            </a:r>
          </a:p>
        </p:txBody>
      </p:sp>
      <p:sp>
        <p:nvSpPr>
          <p:cNvPr id="9" name="Штриховая стрелка вправо 8"/>
          <p:cNvSpPr/>
          <p:nvPr/>
        </p:nvSpPr>
        <p:spPr>
          <a:xfrm>
            <a:off x="4537132" y="5072578"/>
            <a:ext cx="936104" cy="648072"/>
          </a:xfrm>
          <a:prstGeom prst="stripedRightArrow">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
        <p:nvSpPr>
          <p:cNvPr id="11" name="Штриховая стрелка вправо 10"/>
          <p:cNvSpPr/>
          <p:nvPr/>
        </p:nvSpPr>
        <p:spPr>
          <a:xfrm>
            <a:off x="4537132" y="2564904"/>
            <a:ext cx="936104" cy="648072"/>
          </a:xfrm>
          <a:prstGeom prst="stripedRightArrow">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grpSp>
        <p:nvGrpSpPr>
          <p:cNvPr id="12" name="Группа 11"/>
          <p:cNvGrpSpPr/>
          <p:nvPr/>
        </p:nvGrpSpPr>
        <p:grpSpPr>
          <a:xfrm>
            <a:off x="5582384" y="1412776"/>
            <a:ext cx="3248240" cy="2486558"/>
            <a:chOff x="1332050" y="422176"/>
            <a:chExt cx="1733143" cy="1733143"/>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grpSpPr>
        <p:sp>
          <p:nvSpPr>
            <p:cNvPr id="13" name="Скругленный прямоугольник 12"/>
            <p:cNvSpPr/>
            <p:nvPr/>
          </p:nvSpPr>
          <p:spPr>
            <a:xfrm>
              <a:off x="1332050" y="422176"/>
              <a:ext cx="1733143" cy="1733143"/>
            </a:xfrm>
            <a:prstGeom prst="roundRect">
              <a:avLst/>
            </a:prstGeom>
            <a:grpFill/>
          </p:spPr>
          <p:style>
            <a:lnRef idx="0">
              <a:schemeClr val="accent6"/>
            </a:lnRef>
            <a:fillRef idx="3">
              <a:schemeClr val="accent6"/>
            </a:fillRef>
            <a:effectRef idx="3">
              <a:schemeClr val="accent6"/>
            </a:effectRef>
            <a:fontRef idx="minor">
              <a:schemeClr val="lt1"/>
            </a:fontRef>
          </p:style>
        </p:sp>
        <p:sp>
          <p:nvSpPr>
            <p:cNvPr id="14" name="Скругленный прямоугольник 4"/>
            <p:cNvSpPr/>
            <p:nvPr/>
          </p:nvSpPr>
          <p:spPr>
            <a:xfrm>
              <a:off x="1409616" y="651222"/>
              <a:ext cx="1573807" cy="127505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ru-RU" sz="1600" b="1" kern="12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Область профессиональной деятельности установлена в соответствии с Приказом Минтруда РФ от 29 сентября 2014 г. № 667н  «О реестре профессиональных стандартов (перечне видов профессиональной деятельности)» </a:t>
              </a:r>
            </a:p>
          </p:txBody>
        </p:sp>
      </p:grpSp>
      <p:grpSp>
        <p:nvGrpSpPr>
          <p:cNvPr id="15" name="Группа 14"/>
          <p:cNvGrpSpPr/>
          <p:nvPr/>
        </p:nvGrpSpPr>
        <p:grpSpPr>
          <a:xfrm>
            <a:off x="5499307" y="4149082"/>
            <a:ext cx="3287659" cy="2551283"/>
            <a:chOff x="1332050" y="422176"/>
            <a:chExt cx="1733143" cy="1733143"/>
          </a:xfr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p:grpSpPr>
        <p:sp>
          <p:nvSpPr>
            <p:cNvPr id="16" name="Скругленный прямоугольник 15"/>
            <p:cNvSpPr/>
            <p:nvPr/>
          </p:nvSpPr>
          <p:spPr>
            <a:xfrm>
              <a:off x="1332050" y="422176"/>
              <a:ext cx="1733143" cy="1733143"/>
            </a:xfrm>
            <a:prstGeom prst="roundRect">
              <a:avLst/>
            </a:prstGeom>
            <a:grpFill/>
          </p:spPr>
          <p:style>
            <a:lnRef idx="0">
              <a:schemeClr val="accent6"/>
            </a:lnRef>
            <a:fillRef idx="3">
              <a:schemeClr val="accent6"/>
            </a:fillRef>
            <a:effectRef idx="3">
              <a:schemeClr val="accent6"/>
            </a:effectRef>
            <a:fontRef idx="minor">
              <a:schemeClr val="lt1"/>
            </a:fontRef>
          </p:style>
        </p:sp>
        <p:sp>
          <p:nvSpPr>
            <p:cNvPr id="17" name="Скругленный прямоугольник 4"/>
            <p:cNvSpPr/>
            <p:nvPr/>
          </p:nvSpPr>
          <p:spPr>
            <a:xfrm>
              <a:off x="1416655" y="506781"/>
              <a:ext cx="1563933" cy="1563933"/>
            </a:xfrm>
            <a:prstGeom prst="rect">
              <a:avLst/>
            </a:prstGeom>
            <a:grpFill/>
            <a:ln>
              <a:solidFill>
                <a:schemeClr val="accent3">
                  <a:shade val="95000"/>
                  <a:satMod val="105000"/>
                </a:schemeClr>
              </a:solidFill>
            </a:ln>
          </p:spPr>
          <p:style>
            <a:lnRef idx="0">
              <a:schemeClr val="accent6"/>
            </a:lnRef>
            <a:fillRef idx="3">
              <a:schemeClr val="accent6"/>
            </a:fillRef>
            <a:effectRef idx="3">
              <a:schemeClr val="accent6"/>
            </a:effectRef>
            <a:fontRef idx="minor">
              <a:schemeClr val="lt1"/>
            </a:fontRef>
          </p:style>
          <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ru-RU"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При разработке ФГОС по ТОП-50 были учтены требования 57-ти профессиональных стандартов</a:t>
              </a:r>
            </a:p>
          </p:txBody>
        </p:sp>
      </p:grpSp>
      <p:sp>
        <p:nvSpPr>
          <p:cNvPr id="21" name="Штриховая стрелка вправо 10">
            <a:extLst>
              <a:ext uri="{FF2B5EF4-FFF2-40B4-BE49-F238E27FC236}">
                <a16:creationId xmlns:a16="http://schemas.microsoft.com/office/drawing/2014/main" id="{867F8ABD-8CB8-4FCC-9DB8-32317C4BA42D}"/>
              </a:ext>
            </a:extLst>
          </p:cNvPr>
          <p:cNvSpPr/>
          <p:nvPr/>
        </p:nvSpPr>
        <p:spPr>
          <a:xfrm rot="5400000">
            <a:off x="2188028" y="3691097"/>
            <a:ext cx="591480" cy="648072"/>
          </a:xfrm>
          <a:prstGeom prst="stripedRightArrow">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val="6768878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9032090-879D-4CDA-B1DD-97BF173E5EF4}"/>
              </a:ext>
            </a:extLst>
          </p:cNvPr>
          <p:cNvSpPr>
            <a:spLocks noGrp="1"/>
          </p:cNvSpPr>
          <p:nvPr>
            <p:ph type="title"/>
          </p:nvPr>
        </p:nvSpPr>
        <p:spPr>
          <a:xfrm>
            <a:off x="360322" y="588819"/>
            <a:ext cx="8423356" cy="759691"/>
          </a:xfrm>
        </p:spPr>
        <p:txBody>
          <a:bodyPr/>
          <a:lstStyle/>
          <a:p>
            <a:r>
              <a:rPr lang="ru-RU" sz="2400" b="1" i="1" dirty="0">
                <a:solidFill>
                  <a:srgbClr val="6F3505"/>
                </a:solidFill>
                <a:latin typeface="Arial" panose="020B0604020202020204" pitchFamily="34" charset="0"/>
                <a:cs typeface="Arial" panose="020B0604020202020204" pitchFamily="34" charset="0"/>
              </a:rPr>
              <a:t>п.1.6.  Области  профессиональной  деятельности</a:t>
            </a:r>
          </a:p>
        </p:txBody>
      </p:sp>
      <p:sp>
        <p:nvSpPr>
          <p:cNvPr id="3" name="Объект 2">
            <a:extLst>
              <a:ext uri="{FF2B5EF4-FFF2-40B4-BE49-F238E27FC236}">
                <a16:creationId xmlns:a16="http://schemas.microsoft.com/office/drawing/2014/main" id="{6F6498D5-581B-4107-AF17-132BF4283A85}"/>
              </a:ext>
            </a:extLst>
          </p:cNvPr>
          <p:cNvSpPr>
            <a:spLocks noGrp="1"/>
          </p:cNvSpPr>
          <p:nvPr>
            <p:ph idx="1"/>
          </p:nvPr>
        </p:nvSpPr>
        <p:spPr>
          <a:xfrm>
            <a:off x="353529" y="1556792"/>
            <a:ext cx="8693311" cy="4814217"/>
          </a:xfrm>
        </p:spPr>
        <p:style>
          <a:lnRef idx="2">
            <a:schemeClr val="accent1"/>
          </a:lnRef>
          <a:fillRef idx="1">
            <a:schemeClr val="lt1"/>
          </a:fillRef>
          <a:effectRef idx="0">
            <a:schemeClr val="accent1"/>
          </a:effectRef>
          <a:fontRef idx="minor">
            <a:schemeClr val="dk1"/>
          </a:fontRef>
        </p:style>
        <p:txBody>
          <a:bodyPr/>
          <a:lstStyle/>
          <a:p>
            <a:pPr marL="0" indent="0">
              <a:buNone/>
            </a:pPr>
            <a:r>
              <a:rPr lang="ru-RU" sz="2400" b="1" u="sng" dirty="0">
                <a:solidFill>
                  <a:srgbClr val="C00000"/>
                </a:solidFill>
              </a:rPr>
              <a:t>Пример:</a:t>
            </a:r>
          </a:p>
          <a:p>
            <a:pPr marL="0" indent="0">
              <a:buNone/>
            </a:pPr>
            <a:r>
              <a:rPr lang="ru-RU" sz="2400" b="1" i="1" dirty="0">
                <a:solidFill>
                  <a:schemeClr val="accent2">
                    <a:lumMod val="75000"/>
                  </a:schemeClr>
                </a:solidFill>
              </a:rPr>
              <a:t>ФГОС 13.02.11 Техническая эксплуатация и обслуживание электрического и электромеханического оборудования (по отраслям)" </a:t>
            </a:r>
            <a:r>
              <a:rPr lang="ru-RU" sz="1800" i="1" dirty="0">
                <a:solidFill>
                  <a:srgbClr val="002060"/>
                </a:solidFill>
              </a:rPr>
              <a:t>(Приказ Минобрнауки России от 07.12.2017 N 1196, зарегистрировано в Минюсте России 21.12.2017 N 49356)</a:t>
            </a:r>
          </a:p>
          <a:p>
            <a:r>
              <a:rPr lang="ru-RU" sz="2400" b="1" dirty="0"/>
              <a:t>1.6.  Области  профессиональной  деятельности,  в   которых   выпускники,   освоившие   образовательную программу, могут  осуществлять  профессиональную  деятельность: </a:t>
            </a:r>
          </a:p>
          <a:p>
            <a:r>
              <a:rPr lang="ru-RU" sz="2400" b="1" dirty="0">
                <a:solidFill>
                  <a:srgbClr val="0070C0"/>
                </a:solidFill>
              </a:rPr>
              <a:t>20  Электроэнергетика, 16 Строительство и ЖКХ, 17 Транспорт, 40 Сквозные виды профессиональной деятельности в промышленности  </a:t>
            </a:r>
          </a:p>
        </p:txBody>
      </p:sp>
      <p:sp>
        <p:nvSpPr>
          <p:cNvPr id="4" name="Заголовок 2">
            <a:extLst>
              <a:ext uri="{FF2B5EF4-FFF2-40B4-BE49-F238E27FC236}">
                <a16:creationId xmlns:a16="http://schemas.microsoft.com/office/drawing/2014/main" id="{00609E93-EED9-4745-A664-F6F258CAD1AB}"/>
              </a:ext>
            </a:extLst>
          </p:cNvPr>
          <p:cNvSpPr txBox="1">
            <a:spLocks/>
          </p:cNvSpPr>
          <p:nvPr/>
        </p:nvSpPr>
        <p:spPr bwMode="auto">
          <a:xfrm>
            <a:off x="360322" y="194201"/>
            <a:ext cx="8686518"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kern="12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ru-RU" sz="2400" b="1" i="1" u="none" strike="noStrike" kern="1200" cap="none" spc="0" normalizeH="0" baseline="0" noProof="0" dirty="0">
                <a:ln>
                  <a:noFill/>
                </a:ln>
                <a:solidFill>
                  <a:srgbClr val="6F3505"/>
                </a:solidFill>
                <a:effectLst/>
                <a:uLnTx/>
                <a:uFillTx/>
                <a:latin typeface="Arial" panose="020B0604020202020204" pitchFamily="34" charset="0"/>
                <a:ea typeface="+mj-ea"/>
                <a:cs typeface="Arial" panose="020B0604020202020204" pitchFamily="34" charset="0"/>
              </a:rPr>
              <a:t>Раздел 1.Общие положения</a:t>
            </a:r>
          </a:p>
        </p:txBody>
      </p:sp>
    </p:spTree>
    <p:extLst>
      <p:ext uri="{BB962C8B-B14F-4D97-AF65-F5344CB8AC3E}">
        <p14:creationId xmlns:p14="http://schemas.microsoft.com/office/powerpoint/2010/main" val="2952364950"/>
      </p:ext>
    </p:extLst>
  </p:cSld>
  <p:clrMapOvr>
    <a:overrideClrMapping bg1="dk2" tx1="lt1" bg2="dk1"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B0BBE2-3196-4995-AB05-BB4A484AAB9E}"/>
              </a:ext>
            </a:extLst>
          </p:cNvPr>
          <p:cNvSpPr>
            <a:spLocks noGrp="1"/>
          </p:cNvSpPr>
          <p:nvPr>
            <p:ph type="title"/>
          </p:nvPr>
        </p:nvSpPr>
        <p:spPr/>
        <p:txBody>
          <a:bodyPr/>
          <a:lstStyle/>
          <a:p>
            <a:r>
              <a:rPr lang="ru-RU" sz="2400" b="1" i="1" dirty="0">
                <a:solidFill>
                  <a:srgbClr val="6F3505"/>
                </a:solidFill>
                <a:latin typeface="Arial" panose="020B0604020202020204" pitchFamily="34" charset="0"/>
                <a:cs typeface="Arial" panose="020B0604020202020204" pitchFamily="34" charset="0"/>
              </a:rPr>
              <a:t>п. 1.8.Реализация образовательной программы в сетевой форме</a:t>
            </a:r>
          </a:p>
        </p:txBody>
      </p:sp>
      <p:sp>
        <p:nvSpPr>
          <p:cNvPr id="3" name="Объект 2">
            <a:extLst>
              <a:ext uri="{FF2B5EF4-FFF2-40B4-BE49-F238E27FC236}">
                <a16:creationId xmlns:a16="http://schemas.microsoft.com/office/drawing/2014/main" id="{03FA310D-68C3-4299-BA1A-FBC9AECFB9C0}"/>
              </a:ext>
            </a:extLst>
          </p:cNvPr>
          <p:cNvSpPr>
            <a:spLocks noGrp="1"/>
          </p:cNvSpPr>
          <p:nvPr>
            <p:ph sz="quarter" idx="1"/>
          </p:nvPr>
        </p:nvSpPr>
        <p:spPr>
          <a:xfrm>
            <a:off x="620471" y="1988844"/>
            <a:ext cx="3777675" cy="4689763"/>
          </a:xfrm>
        </p:spPr>
        <p:style>
          <a:lnRef idx="2">
            <a:schemeClr val="accent1"/>
          </a:lnRef>
          <a:fillRef idx="1">
            <a:schemeClr val="lt1"/>
          </a:fillRef>
          <a:effectRef idx="0">
            <a:schemeClr val="accent1"/>
          </a:effectRef>
          <a:fontRef idx="minor">
            <a:schemeClr val="dk1"/>
          </a:fontRef>
        </p:style>
        <p:txBody>
          <a:bodyPr/>
          <a:lstStyle/>
          <a:p>
            <a:pPr marL="0" indent="0">
              <a:buNone/>
            </a:pPr>
            <a:r>
              <a:rPr lang="ru-RU" b="1" dirty="0">
                <a:solidFill>
                  <a:schemeClr val="accent6">
                    <a:lumMod val="75000"/>
                  </a:schemeClr>
                </a:solidFill>
              </a:rPr>
              <a:t>1.8.   Реализация   образовательной   программы   осуществляется   образовательной   организацией    как самостоятельно, так и посредством сетевой формы</a:t>
            </a:r>
          </a:p>
        </p:txBody>
      </p:sp>
      <p:sp>
        <p:nvSpPr>
          <p:cNvPr id="4" name="Объект 2">
            <a:extLst>
              <a:ext uri="{FF2B5EF4-FFF2-40B4-BE49-F238E27FC236}">
                <a16:creationId xmlns:a16="http://schemas.microsoft.com/office/drawing/2014/main" id="{A9CA2423-D934-46C0-890C-1894E9CDA493}"/>
              </a:ext>
            </a:extLst>
          </p:cNvPr>
          <p:cNvSpPr txBox="1">
            <a:spLocks/>
          </p:cNvSpPr>
          <p:nvPr/>
        </p:nvSpPr>
        <p:spPr bwMode="auto">
          <a:xfrm>
            <a:off x="5508106" y="2230159"/>
            <a:ext cx="3401960" cy="3907725"/>
          </a:xfrm>
          <a:prstGeom prst="rect">
            <a:avLst/>
          </a:prstGeo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anchor="t" anchorCtr="0" compatLnSpc="1">
            <a:prstTxWarp prst="textNoShape">
              <a:avLst/>
            </a:prstTxWarp>
          </a:bodyPr>
          <a:lst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E7BC29"/>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D092A7"/>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lstStyle>
          <a:p>
            <a:pPr marL="0" indent="0" algn="ctr">
              <a:buNone/>
            </a:pPr>
            <a:r>
              <a:rPr lang="ru-RU" sz="2800" dirty="0"/>
              <a:t>Адрес вписан в лицензию или наличие лицензии на образовательную деятельность у сетевой организации</a:t>
            </a:r>
          </a:p>
        </p:txBody>
      </p:sp>
      <p:sp>
        <p:nvSpPr>
          <p:cNvPr id="5" name="Стрелка: вправо 4">
            <a:extLst>
              <a:ext uri="{FF2B5EF4-FFF2-40B4-BE49-F238E27FC236}">
                <a16:creationId xmlns:a16="http://schemas.microsoft.com/office/drawing/2014/main" id="{7A864ACE-537A-491B-A8A3-CA7BE43CF03C}"/>
              </a:ext>
            </a:extLst>
          </p:cNvPr>
          <p:cNvSpPr/>
          <p:nvPr/>
        </p:nvSpPr>
        <p:spPr>
          <a:xfrm>
            <a:off x="4427985" y="3786912"/>
            <a:ext cx="1080120" cy="794219"/>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953839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570589-B761-4925-A682-D872D9DCEA09}"/>
              </a:ext>
            </a:extLst>
          </p:cNvPr>
          <p:cNvSpPr>
            <a:spLocks noGrp="1"/>
          </p:cNvSpPr>
          <p:nvPr>
            <p:ph type="title"/>
          </p:nvPr>
        </p:nvSpPr>
        <p:spPr/>
        <p:txBody>
          <a:bodyPr/>
          <a:lstStyle/>
          <a:p>
            <a:r>
              <a:rPr lang="ru-RU" sz="2400" b="1" i="1" dirty="0">
                <a:solidFill>
                  <a:srgbClr val="6F3505"/>
                </a:solidFill>
                <a:latin typeface="Arial" panose="020B0604020202020204" pitchFamily="34" charset="0"/>
                <a:cs typeface="Arial" panose="020B0604020202020204" pitchFamily="34" charset="0"/>
              </a:rPr>
              <a:t>п.1.9 ФГОС СПО Обучение по индивидуальному учебному плану</a:t>
            </a:r>
          </a:p>
        </p:txBody>
      </p:sp>
      <p:sp>
        <p:nvSpPr>
          <p:cNvPr id="3" name="Объект 2">
            <a:extLst>
              <a:ext uri="{FF2B5EF4-FFF2-40B4-BE49-F238E27FC236}">
                <a16:creationId xmlns:a16="http://schemas.microsoft.com/office/drawing/2014/main" id="{1C1FE076-F4A2-4AEA-B239-D87BF4E0BDC3}"/>
              </a:ext>
            </a:extLst>
          </p:cNvPr>
          <p:cNvSpPr>
            <a:spLocks noGrp="1"/>
          </p:cNvSpPr>
          <p:nvPr>
            <p:ph sz="quarter" idx="1"/>
          </p:nvPr>
        </p:nvSpPr>
        <p:spPr>
          <a:xfrm>
            <a:off x="251520" y="1812500"/>
            <a:ext cx="8640961" cy="4816900"/>
          </a:xfrm>
        </p:spPr>
        <p:style>
          <a:lnRef idx="2">
            <a:schemeClr val="accent1"/>
          </a:lnRef>
          <a:fillRef idx="1">
            <a:schemeClr val="lt1"/>
          </a:fillRef>
          <a:effectRef idx="0">
            <a:schemeClr val="accent1"/>
          </a:effectRef>
          <a:fontRef idx="minor">
            <a:schemeClr val="dk1"/>
          </a:fontRef>
        </p:style>
        <p:txBody>
          <a:bodyPr/>
          <a:lstStyle/>
          <a:p>
            <a:pPr indent="0" algn="just">
              <a:spcAft>
                <a:spcPts val="0"/>
              </a:spcAft>
              <a:buNone/>
            </a:pPr>
            <a:r>
              <a:rPr lang="ru-RU" sz="2400" b="1" dirty="0">
                <a:ea typeface="Times New Roman" panose="02020603050405020304" pitchFamily="18" charset="0"/>
              </a:rPr>
              <a:t>П. 1.9. При обучении  по  ИУП  срок  получения  образования  по  образовательной программе,  вне  зависимости  от   формы   обучения,   составляет   не   более   срока   получения   образования, установленного для соответствующей  формы  обучения.  При  обучении  по  индивидуальному  учебному  плану обучающихся инвалидов и лиц с ограниченными возможностями здоровья  срок  получения  образования  может быть увеличен не более чем на 1 год по  сравнению  со  сроком  получения  образования  для  соответствующей формы обучения.</a:t>
            </a:r>
          </a:p>
          <a:p>
            <a:pPr indent="0" algn="just">
              <a:spcAft>
                <a:spcPts val="0"/>
              </a:spcAft>
              <a:buNone/>
            </a:pPr>
            <a:endParaRPr lang="ru-RU" sz="2400" b="1" dirty="0">
              <a:ea typeface="Times New Roman" panose="02020603050405020304" pitchFamily="18" charset="0"/>
            </a:endParaRPr>
          </a:p>
          <a:p>
            <a:endParaRPr lang="ru-RU" sz="2400" b="1" dirty="0"/>
          </a:p>
        </p:txBody>
      </p:sp>
    </p:spTree>
    <p:extLst>
      <p:ext uri="{BB962C8B-B14F-4D97-AF65-F5344CB8AC3E}">
        <p14:creationId xmlns:p14="http://schemas.microsoft.com/office/powerpoint/2010/main" val="22313216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D58A13-C5F2-4CCB-8A0E-BABE5C92A4B2}"/>
              </a:ext>
            </a:extLst>
          </p:cNvPr>
          <p:cNvSpPr>
            <a:spLocks noGrp="1"/>
          </p:cNvSpPr>
          <p:nvPr>
            <p:ph type="title"/>
          </p:nvPr>
        </p:nvSpPr>
        <p:spPr>
          <a:xfrm>
            <a:off x="323528" y="260648"/>
            <a:ext cx="8388564" cy="1305915"/>
          </a:xfrm>
          <a:noFill/>
          <a:ln>
            <a:noFill/>
          </a:ln>
        </p:spPr>
        <p:style>
          <a:lnRef idx="2">
            <a:schemeClr val="accent2"/>
          </a:lnRef>
          <a:fillRef idx="1">
            <a:schemeClr val="lt1"/>
          </a:fillRef>
          <a:effectRef idx="0">
            <a:schemeClr val="accent2"/>
          </a:effectRef>
          <a:fontRef idx="minor">
            <a:schemeClr val="dk1"/>
          </a:fontRef>
        </p:style>
        <p:txBody>
          <a:bodyPr>
            <a:scene3d>
              <a:camera prst="orthographicFront"/>
              <a:lightRig rig="harsh" dir="t"/>
            </a:scene3d>
            <a:sp3d extrusionH="57150" prstMaterial="matte">
              <a:bevelT w="63500" h="12700" prst="angle"/>
              <a:contourClr>
                <a:schemeClr val="bg1">
                  <a:lumMod val="65000"/>
                </a:schemeClr>
              </a:contourClr>
            </a:sp3d>
          </a:bodyPr>
          <a:lstStyle/>
          <a:p>
            <a:r>
              <a:rPr lang="ru-RU" sz="2200" b="1" dirty="0">
                <a:ln/>
                <a:solidFill>
                  <a:schemeClr val="accent4">
                    <a:lumMod val="50000"/>
                  </a:schemeClr>
                </a:solidFill>
              </a:rPr>
              <a:t>Порядок организации и осуществления образовательной деятельности по образовательным программам СПО (утв. Приказом </a:t>
            </a:r>
            <a:r>
              <a:rPr lang="ru-RU" sz="2200" b="1" dirty="0" err="1">
                <a:ln/>
                <a:solidFill>
                  <a:schemeClr val="accent4">
                    <a:lumMod val="50000"/>
                  </a:schemeClr>
                </a:solidFill>
              </a:rPr>
              <a:t>Минорнауки</a:t>
            </a:r>
            <a:r>
              <a:rPr lang="ru-RU" sz="2200" b="1" dirty="0">
                <a:ln/>
                <a:solidFill>
                  <a:schemeClr val="accent4">
                    <a:lumMod val="50000"/>
                  </a:schemeClr>
                </a:solidFill>
              </a:rPr>
              <a:t> России от 14 июня 2013 г. N 464)</a:t>
            </a:r>
          </a:p>
        </p:txBody>
      </p:sp>
      <p:sp>
        <p:nvSpPr>
          <p:cNvPr id="3" name="Объект 2">
            <a:extLst>
              <a:ext uri="{FF2B5EF4-FFF2-40B4-BE49-F238E27FC236}">
                <a16:creationId xmlns:a16="http://schemas.microsoft.com/office/drawing/2014/main" id="{FFC0971C-7A93-45A3-8642-C37381DBC33B}"/>
              </a:ext>
            </a:extLst>
          </p:cNvPr>
          <p:cNvSpPr>
            <a:spLocks noGrp="1"/>
          </p:cNvSpPr>
          <p:nvPr>
            <p:ph sz="quarter" idx="1"/>
          </p:nvPr>
        </p:nvSpPr>
        <p:spPr>
          <a:xfrm>
            <a:off x="337127" y="1868054"/>
            <a:ext cx="8562109" cy="4495800"/>
          </a:xfrm>
        </p:spPr>
        <p:style>
          <a:lnRef idx="2">
            <a:schemeClr val="accent2"/>
          </a:lnRef>
          <a:fillRef idx="1">
            <a:schemeClr val="lt1"/>
          </a:fillRef>
          <a:effectRef idx="0">
            <a:schemeClr val="accent2"/>
          </a:effectRef>
          <a:fontRef idx="minor">
            <a:schemeClr val="dk1"/>
          </a:fontRef>
        </p:style>
        <p:txBody>
          <a:bodyPr/>
          <a:lstStyle/>
          <a:p>
            <a:r>
              <a:rPr lang="ru-RU" sz="3200" b="1" dirty="0"/>
              <a:t>Обучение по индивидуальному учебному плану, в том числе ускоренное обучение, в пределах осваиваемой образовательной программы, осуществляется в порядке, установленном локальными нормативными актами образовательной организации</a:t>
            </a:r>
          </a:p>
        </p:txBody>
      </p:sp>
    </p:spTree>
    <p:extLst>
      <p:ext uri="{BB962C8B-B14F-4D97-AF65-F5344CB8AC3E}">
        <p14:creationId xmlns:p14="http://schemas.microsoft.com/office/powerpoint/2010/main" val="30843027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3DB494-FC44-439C-92EE-87ADCBED9A9F}"/>
              </a:ext>
            </a:extLst>
          </p:cNvPr>
          <p:cNvSpPr>
            <a:spLocks noGrp="1"/>
          </p:cNvSpPr>
          <p:nvPr>
            <p:ph type="title"/>
          </p:nvPr>
        </p:nvSpPr>
        <p:spPr>
          <a:xfrm>
            <a:off x="467544" y="188640"/>
            <a:ext cx="8229600" cy="1139825"/>
          </a:xfrm>
        </p:spPr>
        <p:txBody>
          <a:bodyPr/>
          <a:lstStyle/>
          <a:p>
            <a:r>
              <a:rPr lang="ru-RU" sz="3200" b="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Примерный перечень документов для ИУП</a:t>
            </a:r>
            <a:endParaRPr lang="ru-RU"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Объект 2">
            <a:extLst>
              <a:ext uri="{FF2B5EF4-FFF2-40B4-BE49-F238E27FC236}">
                <a16:creationId xmlns:a16="http://schemas.microsoft.com/office/drawing/2014/main" id="{0C6637F9-5BB1-4783-B0AE-23D508C16F7E}"/>
              </a:ext>
            </a:extLst>
          </p:cNvPr>
          <p:cNvSpPr>
            <a:spLocks noGrp="1"/>
          </p:cNvSpPr>
          <p:nvPr>
            <p:ph sz="quarter" idx="1"/>
          </p:nvPr>
        </p:nvSpPr>
        <p:spPr>
          <a:xfrm>
            <a:off x="364836" y="1754909"/>
            <a:ext cx="8686800" cy="4964545"/>
          </a:xfrm>
        </p:spPr>
        <p:style>
          <a:lnRef idx="2">
            <a:schemeClr val="accent1"/>
          </a:lnRef>
          <a:fillRef idx="1">
            <a:schemeClr val="lt1"/>
          </a:fillRef>
          <a:effectRef idx="0">
            <a:schemeClr val="accent1"/>
          </a:effectRef>
          <a:fontRef idx="minor">
            <a:schemeClr val="dk1"/>
          </a:fontRef>
        </p:style>
        <p:txBody>
          <a:bodyPr/>
          <a:lstStyle/>
          <a:p>
            <a:r>
              <a:rPr lang="ru-RU" sz="2100" b="1" dirty="0"/>
              <a:t>Порядок признания результатов обучения, полученного ранее и формирования индивидуальных маршрутов обучения</a:t>
            </a:r>
            <a:endParaRPr lang="ru-RU" sz="2100" dirty="0"/>
          </a:p>
          <a:p>
            <a:pPr lvl="0"/>
            <a:r>
              <a:rPr lang="ru-RU" sz="2100" b="1" dirty="0"/>
              <a:t>Положение об итоговой и промежуточной аттестации обучающихся в рамках ИУП</a:t>
            </a:r>
            <a:endParaRPr lang="ru-RU" sz="2100" dirty="0"/>
          </a:p>
          <a:p>
            <a:pPr lvl="0"/>
            <a:r>
              <a:rPr lang="ru-RU" sz="2100" b="1" dirty="0"/>
              <a:t>Положение о работе  аттестационной комиссии</a:t>
            </a:r>
            <a:endParaRPr lang="ru-RU" sz="2100" dirty="0"/>
          </a:p>
          <a:p>
            <a:pPr lvl="0"/>
            <a:r>
              <a:rPr lang="ru-RU" sz="2100" b="1" dirty="0"/>
              <a:t>Порядок организации практического обучения в рамках реализации программ</a:t>
            </a:r>
            <a:endParaRPr lang="ru-RU" sz="2100" dirty="0"/>
          </a:p>
          <a:p>
            <a:pPr lvl="0"/>
            <a:r>
              <a:rPr lang="ru-RU" sz="2100" b="1" dirty="0"/>
              <a:t>Положение о разработке фонда оценочных средств и согласования контрольно-оценочных материалов</a:t>
            </a:r>
            <a:endParaRPr lang="ru-RU" sz="2100" dirty="0"/>
          </a:p>
          <a:p>
            <a:pPr lvl="0"/>
            <a:r>
              <a:rPr lang="ru-RU" sz="2100" b="1" dirty="0"/>
              <a:t>Порядок выдачи документов по итогам освоения программ профессионального обучения и ДПО, заполнении и хранении соответствующих бланков</a:t>
            </a:r>
            <a:endParaRPr lang="ru-RU" sz="2100" dirty="0"/>
          </a:p>
          <a:p>
            <a:pPr lvl="0"/>
            <a:r>
              <a:rPr lang="ru-RU" sz="2100" b="1" dirty="0"/>
              <a:t>Порядок организации практического обучения</a:t>
            </a:r>
            <a:endParaRPr lang="ru-RU" sz="2100" dirty="0"/>
          </a:p>
        </p:txBody>
      </p:sp>
    </p:spTree>
    <p:extLst>
      <p:ext uri="{BB962C8B-B14F-4D97-AF65-F5344CB8AC3E}">
        <p14:creationId xmlns:p14="http://schemas.microsoft.com/office/powerpoint/2010/main" val="2699694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C4136F-78CC-4C99-90EB-D1C435A42BA2}"/>
              </a:ext>
            </a:extLst>
          </p:cNvPr>
          <p:cNvSpPr>
            <a:spLocks noGrp="1"/>
          </p:cNvSpPr>
          <p:nvPr>
            <p:ph type="title"/>
          </p:nvPr>
        </p:nvSpPr>
        <p:spPr>
          <a:xfrm>
            <a:off x="492104" y="544949"/>
            <a:ext cx="8153400" cy="443345"/>
          </a:xfrm>
        </p:spPr>
        <p:txBody>
          <a:bodyPr/>
          <a:lstStyle/>
          <a:p>
            <a:r>
              <a:rPr lang="ru-RU" sz="3200" b="1" i="1" dirty="0">
                <a:solidFill>
                  <a:schemeClr val="accent6">
                    <a:lumMod val="75000"/>
                  </a:schemeClr>
                </a:solidFill>
                <a:latin typeface="Arial" panose="020B0604020202020204" pitchFamily="34" charset="0"/>
                <a:cs typeface="Arial" panose="020B0604020202020204" pitchFamily="34" charset="0"/>
              </a:rPr>
              <a:t>Общие положения: п. 1.12 </a:t>
            </a:r>
          </a:p>
        </p:txBody>
      </p:sp>
      <p:sp>
        <p:nvSpPr>
          <p:cNvPr id="3" name="Объект 2">
            <a:extLst>
              <a:ext uri="{FF2B5EF4-FFF2-40B4-BE49-F238E27FC236}">
                <a16:creationId xmlns:a16="http://schemas.microsoft.com/office/drawing/2014/main" id="{07CC8F3F-CA33-4A99-BAC9-335AF37AA387}"/>
              </a:ext>
            </a:extLst>
          </p:cNvPr>
          <p:cNvSpPr>
            <a:spLocks noGrp="1"/>
          </p:cNvSpPr>
          <p:nvPr>
            <p:ph sz="quarter" idx="1"/>
          </p:nvPr>
        </p:nvSpPr>
        <p:spPr>
          <a:xfrm>
            <a:off x="667907" y="2770594"/>
            <a:ext cx="3432879" cy="2057400"/>
          </a:xfrm>
        </p:spPr>
        <p:style>
          <a:lnRef idx="1">
            <a:schemeClr val="accent2"/>
          </a:lnRef>
          <a:fillRef idx="2">
            <a:schemeClr val="accent2"/>
          </a:fillRef>
          <a:effectRef idx="1">
            <a:schemeClr val="accent2"/>
          </a:effectRef>
          <a:fontRef idx="minor">
            <a:schemeClr val="dk1"/>
          </a:fontRef>
        </p:style>
        <p:txBody>
          <a:bodyPr/>
          <a:lstStyle/>
          <a:p>
            <a:pPr marL="0" lvl="0" indent="0" algn="ctr">
              <a:spcBef>
                <a:spcPts val="0"/>
              </a:spcBef>
              <a:buNone/>
            </a:pPr>
            <a:r>
              <a:rPr lang="ru-RU" dirty="0">
                <a:effectLst>
                  <a:outerShdw blurRad="38100" dist="38100" dir="2700000" algn="tl">
                    <a:srgbClr val="000000">
                      <a:alpha val="43137"/>
                    </a:srgbClr>
                  </a:outerShdw>
                </a:effectLst>
              </a:rPr>
              <a:t>Перечень </a:t>
            </a:r>
          </a:p>
          <a:p>
            <a:pPr marL="0" lvl="0" indent="0" algn="ctr">
              <a:spcBef>
                <a:spcPts val="0"/>
              </a:spcBef>
              <a:buNone/>
            </a:pPr>
            <a:r>
              <a:rPr lang="ru-RU" dirty="0">
                <a:effectLst>
                  <a:outerShdw blurRad="38100" dist="38100" dir="2700000" algn="tl">
                    <a:srgbClr val="000000">
                      <a:alpha val="43137"/>
                    </a:srgbClr>
                  </a:outerShdw>
                </a:effectLst>
              </a:rPr>
              <a:t>возможных сочетаний квалификаций</a:t>
            </a:r>
          </a:p>
          <a:p>
            <a:pPr lvl="0"/>
            <a:endParaRPr lang="ru-RU" dirty="0">
              <a:effectLst>
                <a:outerShdw blurRad="38100" dist="38100" dir="2700000" algn="tl">
                  <a:srgbClr val="000000">
                    <a:alpha val="43137"/>
                  </a:srgbClr>
                </a:outerShdw>
              </a:effectLst>
            </a:endParaRPr>
          </a:p>
          <a:p>
            <a:pPr lvl="0"/>
            <a:endParaRPr lang="ru-RU" dirty="0">
              <a:solidFill>
                <a:schemeClr val="accent2">
                  <a:lumMod val="75000"/>
                </a:schemeClr>
              </a:solidFill>
              <a:effectLst>
                <a:outerShdw blurRad="38100" dist="38100" dir="2700000" algn="tl">
                  <a:srgbClr val="000000">
                    <a:alpha val="43137"/>
                  </a:srgbClr>
                </a:outerShdw>
              </a:effectLst>
              <a:cs typeface="Times New Roman" panose="02020603050405020304" pitchFamily="18" charset="0"/>
            </a:endParaRPr>
          </a:p>
          <a:p>
            <a:endParaRPr lang="ru-RU" dirty="0">
              <a:effectLst>
                <a:outerShdw blurRad="38100" dist="38100" dir="2700000" algn="tl">
                  <a:srgbClr val="000000">
                    <a:alpha val="43137"/>
                  </a:srgbClr>
                </a:outerShdw>
              </a:effectLst>
            </a:endParaRPr>
          </a:p>
        </p:txBody>
      </p:sp>
      <p:sp>
        <p:nvSpPr>
          <p:cNvPr id="4" name="Прямоугольник 3">
            <a:extLst>
              <a:ext uri="{FF2B5EF4-FFF2-40B4-BE49-F238E27FC236}">
                <a16:creationId xmlns:a16="http://schemas.microsoft.com/office/drawing/2014/main" id="{5123BFC8-7833-4515-8F88-0F6751E095AE}"/>
              </a:ext>
            </a:extLst>
          </p:cNvPr>
          <p:cNvSpPr/>
          <p:nvPr/>
        </p:nvSpPr>
        <p:spPr>
          <a:xfrm>
            <a:off x="5301674" y="2780598"/>
            <a:ext cx="3673185" cy="20574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900" dirty="0">
                <a:solidFill>
                  <a:srgbClr val="002060"/>
                </a:solidFill>
                <a:effectLst>
                  <a:outerShdw blurRad="38100" dist="38100" dir="2700000" algn="tl">
                    <a:srgbClr val="000000">
                      <a:alpha val="43137"/>
                    </a:srgbClr>
                  </a:outerShdw>
                </a:effectLst>
              </a:rPr>
              <a:t>Перечень присваиваемых  квалификаций</a:t>
            </a:r>
          </a:p>
        </p:txBody>
      </p:sp>
      <p:sp>
        <p:nvSpPr>
          <p:cNvPr id="5" name="Прямоугольник 4">
            <a:extLst>
              <a:ext uri="{FF2B5EF4-FFF2-40B4-BE49-F238E27FC236}">
                <a16:creationId xmlns:a16="http://schemas.microsoft.com/office/drawing/2014/main" id="{7A0D864B-C0B9-4931-9243-C2938D85F954}"/>
              </a:ext>
            </a:extLst>
          </p:cNvPr>
          <p:cNvSpPr/>
          <p:nvPr/>
        </p:nvSpPr>
        <p:spPr>
          <a:xfrm>
            <a:off x="533109" y="1511576"/>
            <a:ext cx="3370282" cy="1077218"/>
          </a:xfrm>
          <a:prstGeom prst="rect">
            <a:avLst/>
          </a:prstGeom>
        </p:spPr>
        <p:txBody>
          <a:bodyPr wrap="none">
            <a:spAutoFit/>
          </a:bodyPr>
          <a:lstStyle/>
          <a:p>
            <a:pPr algn="ctr"/>
            <a:r>
              <a:rPr lang="ru-RU" sz="3200" b="1" dirty="0">
                <a:ln w="0"/>
                <a:solidFill>
                  <a:srgbClr val="002060"/>
                </a:solidFill>
                <a:effectLst>
                  <a:reflection blurRad="6350" stA="53000" endA="300" endPos="35500" dir="5400000" sy="-90000" algn="bl" rotWithShape="0"/>
                </a:effectLst>
              </a:rPr>
              <a:t>ФГОС </a:t>
            </a:r>
          </a:p>
          <a:p>
            <a:pPr algn="ctr"/>
            <a:r>
              <a:rPr lang="ru-RU" sz="3200" b="1" dirty="0">
                <a:ln w="0"/>
                <a:solidFill>
                  <a:srgbClr val="002060"/>
                </a:solidFill>
                <a:effectLst>
                  <a:reflection blurRad="6350" stA="53000" endA="300" endPos="35500" dir="5400000" sy="-90000" algn="bl" rotWithShape="0"/>
                </a:effectLst>
              </a:rPr>
              <a:t>по профессиям</a:t>
            </a:r>
          </a:p>
        </p:txBody>
      </p:sp>
      <p:sp>
        <p:nvSpPr>
          <p:cNvPr id="6" name="Прямоугольник 5">
            <a:extLst>
              <a:ext uri="{FF2B5EF4-FFF2-40B4-BE49-F238E27FC236}">
                <a16:creationId xmlns:a16="http://schemas.microsoft.com/office/drawing/2014/main" id="{AADFD213-8031-487F-9626-DC58C57E76A9}"/>
              </a:ext>
            </a:extLst>
          </p:cNvPr>
          <p:cNvSpPr/>
          <p:nvPr/>
        </p:nvSpPr>
        <p:spPr>
          <a:xfrm>
            <a:off x="4818674" y="1511576"/>
            <a:ext cx="4207627" cy="1077218"/>
          </a:xfrm>
          <a:prstGeom prst="rect">
            <a:avLst/>
          </a:prstGeom>
        </p:spPr>
        <p:txBody>
          <a:bodyPr wrap="none">
            <a:spAutoFit/>
          </a:bodyPr>
          <a:lstStyle/>
          <a:p>
            <a:pPr algn="ctr"/>
            <a:r>
              <a:rPr lang="ru-RU" sz="3200" b="1" dirty="0">
                <a:ln w="0"/>
                <a:solidFill>
                  <a:srgbClr val="002060"/>
                </a:solidFill>
                <a:effectLst>
                  <a:reflection blurRad="6350" stA="53000" endA="300" endPos="35500" dir="5400000" sy="-90000" algn="bl" rotWithShape="0"/>
                </a:effectLst>
              </a:rPr>
              <a:t>ФГОС </a:t>
            </a:r>
          </a:p>
          <a:p>
            <a:pPr algn="ctr"/>
            <a:r>
              <a:rPr lang="ru-RU" sz="3200" b="1" dirty="0">
                <a:ln w="0"/>
                <a:solidFill>
                  <a:srgbClr val="002060"/>
                </a:solidFill>
                <a:effectLst>
                  <a:reflection blurRad="6350" stA="53000" endA="300" endPos="35500" dir="5400000" sy="-90000" algn="bl" rotWithShape="0"/>
                </a:effectLst>
              </a:rPr>
              <a:t>по специальностям</a:t>
            </a:r>
          </a:p>
        </p:txBody>
      </p:sp>
      <p:sp>
        <p:nvSpPr>
          <p:cNvPr id="7" name="Прямоугольник 6">
            <a:extLst>
              <a:ext uri="{FF2B5EF4-FFF2-40B4-BE49-F238E27FC236}">
                <a16:creationId xmlns:a16="http://schemas.microsoft.com/office/drawing/2014/main" id="{52D4F1B9-EA85-4439-AA5B-19E7A64C51DB}"/>
              </a:ext>
            </a:extLst>
          </p:cNvPr>
          <p:cNvSpPr/>
          <p:nvPr/>
        </p:nvSpPr>
        <p:spPr>
          <a:xfrm>
            <a:off x="163286" y="5072162"/>
            <a:ext cx="8811573" cy="2074414"/>
          </a:xfrm>
          <a:prstGeom prst="rect">
            <a:avLst/>
          </a:prstGeom>
        </p:spPr>
        <p:txBody>
          <a:bodyPr wrap="square">
            <a:spAutoFit/>
          </a:bodyPr>
          <a:lstStyle/>
          <a:p>
            <a:pPr algn="just" fontAlgn="base">
              <a:lnSpc>
                <a:spcPct val="115000"/>
              </a:lnSpc>
              <a:spcAft>
                <a:spcPts val="0"/>
              </a:spcAft>
            </a:pPr>
            <a:r>
              <a:rPr lang="ru-RU" sz="1600" b="1" dirty="0">
                <a:solidFill>
                  <a:srgbClr val="0059AA"/>
                </a:solidFill>
                <a:latin typeface="Trebuchet MS" panose="020B0603020202020204" pitchFamily="34" charset="0"/>
                <a:ea typeface="Times New Roman" panose="02020603050405020304" pitchFamily="18" charset="0"/>
                <a:cs typeface="Times New Roman" panose="02020603050405020304" pitchFamily="18" charset="0"/>
              </a:rPr>
              <a:t>Приказ Министерства образования и науки Российской Федерации</a:t>
            </a:r>
            <a:br>
              <a:rPr lang="ru-RU" sz="1600" b="1" dirty="0">
                <a:solidFill>
                  <a:srgbClr val="0059AA"/>
                </a:solidFill>
                <a:latin typeface="Trebuchet MS" panose="020B0603020202020204" pitchFamily="34" charset="0"/>
                <a:ea typeface="Times New Roman" panose="02020603050405020304" pitchFamily="18" charset="0"/>
                <a:cs typeface="Times New Roman" panose="02020603050405020304" pitchFamily="18" charset="0"/>
              </a:rPr>
            </a:br>
            <a:r>
              <a:rPr lang="ru-RU" sz="1600" b="1" dirty="0">
                <a:solidFill>
                  <a:srgbClr val="0059AA"/>
                </a:solidFill>
                <a:latin typeface="Trebuchet MS" panose="020B0603020202020204" pitchFamily="34" charset="0"/>
                <a:ea typeface="Times New Roman" panose="02020603050405020304" pitchFamily="18" charset="0"/>
                <a:cs typeface="Times New Roman" panose="02020603050405020304" pitchFamily="18" charset="0"/>
              </a:rPr>
              <a:t> от 29 </a:t>
            </a:r>
            <a:r>
              <a:rPr lang="ru-RU" sz="1600" b="1" dirty="0">
                <a:solidFill>
                  <a:srgbClr val="0059AA"/>
                </a:solidFill>
                <a:latin typeface="Trebuchet MS" panose="020B0603020202020204" pitchFamily="34" charset="0"/>
                <a:cs typeface="Times New Roman" panose="02020603050405020304" pitchFamily="18" charset="0"/>
              </a:rPr>
              <a:t>октября 2013 г. № 1199</a:t>
            </a:r>
          </a:p>
          <a:p>
            <a:pPr algn="just" fontAlgn="base">
              <a:lnSpc>
                <a:spcPct val="115000"/>
              </a:lnSpc>
            </a:pPr>
            <a:r>
              <a:rPr lang="ru-RU" sz="1600" b="1" dirty="0">
                <a:solidFill>
                  <a:srgbClr val="0059AA"/>
                </a:solidFill>
                <a:latin typeface="Trebuchet MS" panose="020B0603020202020204" pitchFamily="34" charset="0"/>
                <a:cs typeface="Times New Roman" panose="02020603050405020304" pitchFamily="18" charset="0"/>
              </a:rPr>
              <a:t>Приказ Министерства образования и науки Российской Федерации</a:t>
            </a:r>
            <a:br>
              <a:rPr lang="ru-RU" sz="1600" b="1" dirty="0">
                <a:solidFill>
                  <a:srgbClr val="0059AA"/>
                </a:solidFill>
                <a:latin typeface="Trebuchet MS" panose="020B0603020202020204" pitchFamily="34" charset="0"/>
                <a:cs typeface="Times New Roman" panose="02020603050405020304" pitchFamily="18" charset="0"/>
              </a:rPr>
            </a:br>
            <a:r>
              <a:rPr lang="ru-RU" sz="1600" b="1" dirty="0">
                <a:solidFill>
                  <a:srgbClr val="0059AA"/>
                </a:solidFill>
                <a:latin typeface="Trebuchet MS" panose="020B0603020202020204" pitchFamily="34" charset="0"/>
                <a:cs typeface="Times New Roman" panose="02020603050405020304" pitchFamily="18" charset="0"/>
              </a:rPr>
              <a:t>от 25 ноября 2016 г. № 1477 "О внесении изменений в некоторые приказы Министерства образования и науки Российской Федерации, касающиеся профессий и специальностей среднего профессионального образования"</a:t>
            </a:r>
          </a:p>
          <a:p>
            <a:pPr algn="just" fontAlgn="base">
              <a:lnSpc>
                <a:spcPct val="115000"/>
              </a:lnSpc>
              <a:spcAft>
                <a:spcPts val="0"/>
              </a:spcAft>
            </a:pPr>
            <a:endParaRPr lang="ru-RU" sz="16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11537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6715148"/>
            <a:ext cx="9144000" cy="142852"/>
          </a:xfrm>
          <a:prstGeom prst="rect">
            <a:avLst/>
          </a:prstGeom>
          <a:solidFill>
            <a:srgbClr val="4DB8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8" name="Заголовок 2">
            <a:extLst>
              <a:ext uri="{FF2B5EF4-FFF2-40B4-BE49-F238E27FC236}">
                <a16:creationId xmlns:a16="http://schemas.microsoft.com/office/drawing/2014/main" id="{94BBE4F3-20C0-4C4C-9862-3FFF220ED756}"/>
              </a:ext>
            </a:extLst>
          </p:cNvPr>
          <p:cNvSpPr>
            <a:spLocks noGrp="1"/>
          </p:cNvSpPr>
          <p:nvPr>
            <p:ph type="title"/>
          </p:nvPr>
        </p:nvSpPr>
        <p:spPr>
          <a:xfrm>
            <a:off x="429193" y="323510"/>
            <a:ext cx="8507288" cy="720080"/>
          </a:xfrm>
        </p:spPr>
        <p:txBody>
          <a:bodyPr/>
          <a:lstStyle/>
          <a:p>
            <a:pPr algn="l"/>
            <a:r>
              <a:rPr lang="ru-RU" sz="2400" b="1" i="1" dirty="0">
                <a:solidFill>
                  <a:srgbClr val="6F3505"/>
                </a:solidFill>
                <a:latin typeface="Arial" panose="020B0604020202020204" pitchFamily="34" charset="0"/>
                <a:cs typeface="Arial" panose="020B0604020202020204" pitchFamily="34" charset="0"/>
              </a:rPr>
              <a:t>Раздел 2.Требования к структуре образовательных программ:</a:t>
            </a:r>
          </a:p>
        </p:txBody>
      </p:sp>
      <p:sp>
        <p:nvSpPr>
          <p:cNvPr id="6" name="Объект 2">
            <a:extLst>
              <a:ext uri="{FF2B5EF4-FFF2-40B4-BE49-F238E27FC236}">
                <a16:creationId xmlns:a16="http://schemas.microsoft.com/office/drawing/2014/main" id="{FC979A39-1A1D-4085-8AA6-0281DD302FBF}"/>
              </a:ext>
            </a:extLst>
          </p:cNvPr>
          <p:cNvSpPr>
            <a:spLocks noGrp="1"/>
          </p:cNvSpPr>
          <p:nvPr>
            <p:ph sz="quarter" idx="1"/>
          </p:nvPr>
        </p:nvSpPr>
        <p:spPr>
          <a:xfrm>
            <a:off x="281341" y="1486743"/>
            <a:ext cx="8581321" cy="4495800"/>
          </a:xfrm>
        </p:spPr>
        <p:txBody>
          <a:bodyPr/>
          <a:lstStyle/>
          <a:p>
            <a:r>
              <a:rPr lang="ru-RU" dirty="0">
                <a:solidFill>
                  <a:schemeClr val="accent6">
                    <a:lumMod val="75000"/>
                  </a:schemeClr>
                </a:solidFill>
              </a:rPr>
              <a:t>2.4. В общем гуманитарном и социально-экономическом,  математическом  и  общем  естественнонаучном, общепрофессиональном и профессиональном  циклах  (далее  -  учебные  циклы)  образовательной  программы выделяется </a:t>
            </a:r>
            <a:r>
              <a:rPr lang="ru-RU" b="1" u="sng" dirty="0">
                <a:solidFill>
                  <a:schemeClr val="accent6">
                    <a:lumMod val="75000"/>
                  </a:schemeClr>
                </a:solidFill>
              </a:rPr>
              <a:t>объем работы обучающихся во взаимодействии с преподавателем по видам учебных занятий </a:t>
            </a:r>
            <a:r>
              <a:rPr lang="ru-RU" dirty="0">
                <a:solidFill>
                  <a:schemeClr val="accent6">
                    <a:lumMod val="75000"/>
                  </a:schemeClr>
                </a:solidFill>
              </a:rPr>
              <a:t>(урок, практическое занятие, лабораторное занятие, консультация, лекция,  семинар),  практики  (в  профессиональном цикле) </a:t>
            </a:r>
            <a:r>
              <a:rPr lang="ru-RU" b="1" u="sng" dirty="0">
                <a:solidFill>
                  <a:schemeClr val="accent6">
                    <a:lumMod val="75000"/>
                  </a:schemeClr>
                </a:solidFill>
              </a:rPr>
              <a:t>и самостоятельной работы обучающихся</a:t>
            </a:r>
            <a:r>
              <a:rPr lang="ru-RU" u="sng" dirty="0">
                <a:solidFill>
                  <a:schemeClr val="accent6">
                    <a:lumMod val="75000"/>
                  </a:schemeClr>
                </a:solidFill>
              </a:rPr>
              <a:t>.</a:t>
            </a:r>
          </a:p>
        </p:txBody>
      </p:sp>
      <p:sp>
        <p:nvSpPr>
          <p:cNvPr id="2" name="Стрелка: вправо 1">
            <a:extLst>
              <a:ext uri="{FF2B5EF4-FFF2-40B4-BE49-F238E27FC236}">
                <a16:creationId xmlns:a16="http://schemas.microsoft.com/office/drawing/2014/main" id="{5747FB33-DE72-4AA7-A078-7452ED936B2C}"/>
              </a:ext>
            </a:extLst>
          </p:cNvPr>
          <p:cNvSpPr/>
          <p:nvPr/>
        </p:nvSpPr>
        <p:spPr>
          <a:xfrm>
            <a:off x="7633558" y="6197759"/>
            <a:ext cx="1325717" cy="5360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5006209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BE268C9-8802-4898-97E4-2900C4DE18EE}"/>
              </a:ext>
            </a:extLst>
          </p:cNvPr>
          <p:cNvSpPr>
            <a:spLocks noGrp="1"/>
          </p:cNvSpPr>
          <p:nvPr>
            <p:ph sz="quarter" idx="1"/>
          </p:nvPr>
        </p:nvSpPr>
        <p:spPr>
          <a:xfrm>
            <a:off x="755576" y="1268760"/>
            <a:ext cx="8208912" cy="4865254"/>
          </a:xfrm>
        </p:spPr>
        <p:txBody>
          <a:bodyPr/>
          <a:lstStyle/>
          <a:p>
            <a:pPr marL="0" indent="0">
              <a:buNone/>
            </a:pPr>
            <a:r>
              <a:rPr lang="ru-RU" sz="3200" b="1" dirty="0">
                <a:solidFill>
                  <a:schemeClr val="accent6">
                    <a:lumMod val="75000"/>
                  </a:schemeClr>
                </a:solidFill>
              </a:rPr>
              <a:t>В учебные циклы включается </a:t>
            </a:r>
            <a:r>
              <a:rPr lang="ru-RU" sz="3200" b="1" u="sng" dirty="0">
                <a:solidFill>
                  <a:schemeClr val="accent6">
                    <a:lumMod val="75000"/>
                  </a:schemeClr>
                </a:solidFill>
              </a:rPr>
              <a:t>промежуточная аттестация обучающихся</a:t>
            </a:r>
            <a:r>
              <a:rPr lang="ru-RU" sz="3200" b="1" dirty="0">
                <a:solidFill>
                  <a:schemeClr val="accent6">
                    <a:lumMod val="75000"/>
                  </a:schemeClr>
                </a:solidFill>
              </a:rPr>
              <a:t>, которая осуществляется  в  рамках освоения  указанных  циклов  в   соответствии   с   разработанными   образовательной   организацией  фондами оценочных   средств,   позволяющими   оценить   достижения   запланированных   по   отдельным   дисциплинам (модулям) и практикам результатов обучения</a:t>
            </a:r>
          </a:p>
        </p:txBody>
      </p:sp>
      <p:sp>
        <p:nvSpPr>
          <p:cNvPr id="2" name="Стрелка вниз 1"/>
          <p:cNvSpPr/>
          <p:nvPr/>
        </p:nvSpPr>
        <p:spPr bwMode="auto">
          <a:xfrm>
            <a:off x="2987826" y="188640"/>
            <a:ext cx="3384376" cy="576064"/>
          </a:xfrm>
          <a:prstGeom prst="dow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1081286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550720" y="1965339"/>
            <a:ext cx="1393406" cy="685244"/>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7598D9">
                    <a:lumMod val="50000"/>
                  </a:srgbClr>
                </a:solidFill>
                <a:effectLst/>
                <a:uLnTx/>
                <a:uFillTx/>
                <a:latin typeface="Arial"/>
                <a:ea typeface="+mn-ea"/>
                <a:cs typeface="+mn-cs"/>
              </a:rPr>
              <a:t>MAX </a:t>
            </a:r>
            <a:endParaRPr kumimoji="0" lang="ru-RU" sz="1600" b="1" i="0" u="none" strike="noStrike" kern="1200" cap="none" spc="0" normalizeH="0" baseline="0" noProof="0" dirty="0">
              <a:ln>
                <a:noFill/>
              </a:ln>
              <a:solidFill>
                <a:srgbClr val="7598D9">
                  <a:lumMod val="50000"/>
                </a:srgbClr>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600" b="1" i="0" u="none" strike="noStrike" kern="1200" cap="none" spc="0" normalizeH="0" baseline="0" noProof="0" dirty="0">
                <a:ln>
                  <a:noFill/>
                </a:ln>
                <a:solidFill>
                  <a:srgbClr val="7598D9">
                    <a:lumMod val="50000"/>
                  </a:srgbClr>
                </a:solidFill>
                <a:effectLst/>
                <a:uLnTx/>
                <a:uFillTx/>
                <a:latin typeface="Arial"/>
                <a:ea typeface="+mn-ea"/>
                <a:cs typeface="+mn-cs"/>
              </a:rPr>
              <a:t>уч. нагрузка</a:t>
            </a:r>
          </a:p>
        </p:txBody>
      </p:sp>
      <p:sp>
        <p:nvSpPr>
          <p:cNvPr id="8" name="Прямоугольник 7"/>
          <p:cNvSpPr/>
          <p:nvPr/>
        </p:nvSpPr>
        <p:spPr>
          <a:xfrm>
            <a:off x="1550716" y="2984371"/>
            <a:ext cx="1393405" cy="3659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800" b="0" i="0" u="none" strike="noStrike" kern="1200" cap="none" spc="0" normalizeH="0" baseline="0" noProof="0" dirty="0">
                <a:ln>
                  <a:noFill/>
                </a:ln>
                <a:solidFill>
                  <a:prstClr val="black"/>
                </a:solidFill>
                <a:effectLst/>
                <a:uLnTx/>
                <a:uFillTx/>
                <a:latin typeface="Arial"/>
                <a:ea typeface="+mn-ea"/>
                <a:cs typeface="+mn-cs"/>
              </a:rPr>
              <a:t>ГОСУДАРСТВЕННАЯ УСЛУГА</a:t>
            </a:r>
          </a:p>
        </p:txBody>
      </p:sp>
      <p:sp>
        <p:nvSpPr>
          <p:cNvPr id="7" name="Прямоугольник 6"/>
          <p:cNvSpPr/>
          <p:nvPr/>
        </p:nvSpPr>
        <p:spPr>
          <a:xfrm>
            <a:off x="4173190" y="2984371"/>
            <a:ext cx="664689" cy="3587794"/>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Arial"/>
                <a:ea typeface="+mn-ea"/>
                <a:cs typeface="+mn-cs"/>
              </a:rPr>
              <a:t>Трудовой кодекс</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noFill/>
                </a:ln>
                <a:solidFill>
                  <a:prstClr val="black"/>
                </a:solidFill>
                <a:effectLst/>
                <a:uLnTx/>
                <a:uFillTx/>
                <a:latin typeface="Arial"/>
                <a:ea typeface="+mn-ea"/>
                <a:cs typeface="+mn-cs"/>
              </a:rPr>
              <a:t> Российской Федерации </a:t>
            </a:r>
          </a:p>
        </p:txBody>
      </p:sp>
      <p:sp>
        <p:nvSpPr>
          <p:cNvPr id="10" name="Прямоугольник 9"/>
          <p:cNvSpPr/>
          <p:nvPr/>
        </p:nvSpPr>
        <p:spPr>
          <a:xfrm>
            <a:off x="6100790" y="2851175"/>
            <a:ext cx="1129972" cy="3720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800" b="0" i="0" u="none" strike="noStrike" kern="1200" cap="none" spc="0" normalizeH="0" baseline="0" noProof="0" dirty="0">
                <a:ln>
                  <a:noFill/>
                </a:ln>
                <a:solidFill>
                  <a:prstClr val="black"/>
                </a:solidFill>
                <a:effectLst/>
                <a:uLnTx/>
                <a:uFillTx/>
                <a:latin typeface="Arial"/>
                <a:ea typeface="+mn-ea"/>
                <a:cs typeface="+mn-cs"/>
              </a:rPr>
              <a:t>ГОСУДАРСТВЕННАЯ УСЛУГА</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9" name="Левая фигурная скобка 8"/>
          <p:cNvSpPr/>
          <p:nvPr/>
        </p:nvSpPr>
        <p:spPr>
          <a:xfrm>
            <a:off x="5490977" y="2988392"/>
            <a:ext cx="465282" cy="3606559"/>
          </a:xfrm>
          <a:prstGeom prst="leftBrace">
            <a:avLst>
              <a:gd name="adj1" fmla="val 51418"/>
              <a:gd name="adj2" fmla="val 50000"/>
            </a:avLst>
          </a:prstGeom>
          <a:ln w="41275"/>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black"/>
              </a:solidFill>
              <a:effectLst/>
              <a:uLnTx/>
              <a:uFillTx/>
              <a:latin typeface="Arial"/>
              <a:ea typeface="+mn-ea"/>
              <a:cs typeface="+mn-cs"/>
            </a:endParaRPr>
          </a:p>
        </p:txBody>
      </p:sp>
      <p:sp>
        <p:nvSpPr>
          <p:cNvPr id="13" name="Левая фигурная скобка 12"/>
          <p:cNvSpPr/>
          <p:nvPr/>
        </p:nvSpPr>
        <p:spPr>
          <a:xfrm rot="10800000">
            <a:off x="3043220" y="2999193"/>
            <a:ext cx="465282" cy="3647830"/>
          </a:xfrm>
          <a:prstGeom prst="leftBrace">
            <a:avLst>
              <a:gd name="adj1" fmla="val 51418"/>
              <a:gd name="adj2" fmla="val 50000"/>
            </a:avLst>
          </a:prstGeom>
          <a:ln w="41275"/>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black"/>
              </a:solidFill>
              <a:effectLst/>
              <a:uLnTx/>
              <a:uFillTx/>
              <a:latin typeface="Arial"/>
              <a:ea typeface="+mn-ea"/>
              <a:cs typeface="+mn-cs"/>
            </a:endParaRPr>
          </a:p>
        </p:txBody>
      </p:sp>
      <p:sp>
        <p:nvSpPr>
          <p:cNvPr id="12" name="Прямоугольник 11"/>
          <p:cNvSpPr/>
          <p:nvPr/>
        </p:nvSpPr>
        <p:spPr>
          <a:xfrm>
            <a:off x="3508505" y="4483492"/>
            <a:ext cx="598221" cy="394632"/>
          </a:xfrm>
          <a:prstGeom prst="rect">
            <a:avLst/>
          </a:prstGeom>
          <a:solidFill>
            <a:schemeClr val="accent1">
              <a:alpha val="0"/>
            </a:scheme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600" b="1" i="0" u="none" strike="noStrike" kern="1200" cap="none" spc="0" normalizeH="0" baseline="0" noProof="0" dirty="0">
                <a:ln>
                  <a:noFill/>
                </a:ln>
                <a:solidFill>
                  <a:prstClr val="black"/>
                </a:solidFill>
                <a:effectLst/>
                <a:uLnTx/>
                <a:uFillTx/>
                <a:latin typeface="Arial"/>
                <a:ea typeface="+mn-ea"/>
                <a:cs typeface="+mn-cs"/>
              </a:rPr>
              <a:t>36 час.</a:t>
            </a:r>
          </a:p>
        </p:txBody>
      </p:sp>
      <p:sp>
        <p:nvSpPr>
          <p:cNvPr id="15" name="Левая фигурная скобка 14"/>
          <p:cNvSpPr/>
          <p:nvPr/>
        </p:nvSpPr>
        <p:spPr>
          <a:xfrm>
            <a:off x="1033281" y="1965346"/>
            <a:ext cx="465282" cy="4629605"/>
          </a:xfrm>
          <a:prstGeom prst="leftBrace">
            <a:avLst>
              <a:gd name="adj1" fmla="val 51418"/>
              <a:gd name="adj2" fmla="val 59012"/>
            </a:avLst>
          </a:prstGeom>
          <a:ln w="41275"/>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black"/>
              </a:solidFill>
              <a:effectLst/>
              <a:uLnTx/>
              <a:uFillTx/>
              <a:latin typeface="Arial"/>
              <a:ea typeface="+mn-ea"/>
              <a:cs typeface="+mn-cs"/>
            </a:endParaRPr>
          </a:p>
        </p:txBody>
      </p:sp>
      <p:sp>
        <p:nvSpPr>
          <p:cNvPr id="16" name="Прямоугольник 15"/>
          <p:cNvSpPr/>
          <p:nvPr/>
        </p:nvSpPr>
        <p:spPr>
          <a:xfrm>
            <a:off x="4892763" y="4513940"/>
            <a:ext cx="598221" cy="394632"/>
          </a:xfrm>
          <a:prstGeom prst="rect">
            <a:avLst/>
          </a:prstGeom>
          <a:solidFill>
            <a:schemeClr val="accent1">
              <a:alpha val="0"/>
            </a:scheme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600" b="1" i="0" u="none" strike="noStrike" kern="1200" cap="none" spc="0" normalizeH="0" baseline="0" noProof="0" dirty="0">
                <a:ln>
                  <a:noFill/>
                </a:ln>
                <a:solidFill>
                  <a:prstClr val="black"/>
                </a:solidFill>
                <a:effectLst/>
                <a:uLnTx/>
                <a:uFillTx/>
                <a:latin typeface="Arial"/>
                <a:ea typeface="+mn-ea"/>
                <a:cs typeface="+mn-cs"/>
              </a:rPr>
              <a:t>36 час.</a:t>
            </a:r>
          </a:p>
        </p:txBody>
      </p:sp>
      <p:sp>
        <p:nvSpPr>
          <p:cNvPr id="17" name="Прямоугольник 16"/>
          <p:cNvSpPr/>
          <p:nvPr/>
        </p:nvSpPr>
        <p:spPr>
          <a:xfrm>
            <a:off x="321647" y="4242387"/>
            <a:ext cx="725115" cy="646567"/>
          </a:xfrm>
          <a:prstGeom prst="rect">
            <a:avLst/>
          </a:prstGeom>
          <a:solidFill>
            <a:schemeClr val="accent1">
              <a:alpha val="0"/>
            </a:schemeClr>
          </a:solid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a:ln>
                  <a:noFill/>
                </a:ln>
                <a:solidFill>
                  <a:prstClr val="black"/>
                </a:solidFill>
                <a:effectLst/>
                <a:uLnTx/>
                <a:uFillTx/>
                <a:latin typeface="Arial"/>
                <a:ea typeface="+mn-ea"/>
                <a:cs typeface="+mn-cs"/>
              </a:rPr>
              <a:t>54 час.</a:t>
            </a:r>
          </a:p>
        </p:txBody>
      </p:sp>
      <p:sp>
        <p:nvSpPr>
          <p:cNvPr id="14" name="Прямоугольник 13"/>
          <p:cNvSpPr/>
          <p:nvPr/>
        </p:nvSpPr>
        <p:spPr>
          <a:xfrm>
            <a:off x="6271547" y="997832"/>
            <a:ext cx="1422044" cy="100755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a:ln>
                  <a:noFill/>
                </a:ln>
                <a:solidFill>
                  <a:prstClr val="black"/>
                </a:solidFill>
                <a:effectLst/>
                <a:uLnTx/>
                <a:uFillTx/>
                <a:latin typeface="Arial"/>
                <a:ea typeface="+mn-ea"/>
                <a:cs typeface="+mn-cs"/>
              </a:rPr>
              <a:t>ФГОС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a:ln>
                  <a:noFill/>
                </a:ln>
                <a:solidFill>
                  <a:prstClr val="black"/>
                </a:solidFill>
                <a:effectLst/>
                <a:uLnTx/>
                <a:uFillTx/>
                <a:latin typeface="Arial"/>
                <a:ea typeface="+mn-ea"/>
                <a:cs typeface="+mn-cs"/>
              </a:rPr>
              <a:t>по ТОП-50</a:t>
            </a:r>
          </a:p>
        </p:txBody>
      </p:sp>
      <p:sp>
        <p:nvSpPr>
          <p:cNvPr id="19" name="Прямоугольник 18"/>
          <p:cNvSpPr/>
          <p:nvPr/>
        </p:nvSpPr>
        <p:spPr>
          <a:xfrm>
            <a:off x="1450409" y="980728"/>
            <a:ext cx="1592813" cy="80047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a:ln>
                  <a:noFill/>
                </a:ln>
                <a:solidFill>
                  <a:prstClr val="black"/>
                </a:solidFill>
                <a:effectLst/>
                <a:uLnTx/>
                <a:uFillTx/>
                <a:latin typeface="Arial"/>
                <a:ea typeface="+mn-ea"/>
                <a:cs typeface="+mn-cs"/>
              </a:rPr>
              <a:t>ФГОС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a:ln>
                  <a:noFill/>
                </a:ln>
                <a:solidFill>
                  <a:prstClr val="black"/>
                </a:solidFill>
                <a:effectLst/>
                <a:uLnTx/>
                <a:uFillTx/>
                <a:latin typeface="Arial"/>
                <a:ea typeface="+mn-ea"/>
                <a:cs typeface="+mn-cs"/>
              </a:rPr>
              <a:t>3-е поколение</a:t>
            </a:r>
          </a:p>
        </p:txBody>
      </p:sp>
      <p:sp>
        <p:nvSpPr>
          <p:cNvPr id="18" name="Прямоугольник 17"/>
          <p:cNvSpPr/>
          <p:nvPr/>
        </p:nvSpPr>
        <p:spPr>
          <a:xfrm>
            <a:off x="7546348" y="3963779"/>
            <a:ext cx="641542" cy="26340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a:ln>
                  <a:noFill/>
                </a:ln>
                <a:solidFill>
                  <a:srgbClr val="00B050"/>
                </a:solidFill>
                <a:effectLst/>
                <a:uLnTx/>
                <a:uFillTx/>
                <a:latin typeface="Arial"/>
                <a:ea typeface="+mn-ea"/>
                <a:cs typeface="+mn-cs"/>
              </a:rPr>
              <a:t>БАЗОВАЯ ЧАСТЬ </a:t>
            </a:r>
          </a:p>
        </p:txBody>
      </p:sp>
      <p:sp>
        <p:nvSpPr>
          <p:cNvPr id="21" name="Прямоугольник 20"/>
          <p:cNvSpPr/>
          <p:nvPr/>
        </p:nvSpPr>
        <p:spPr>
          <a:xfrm>
            <a:off x="7546348" y="2851183"/>
            <a:ext cx="607644" cy="10505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200" b="1" i="0" u="none" strike="noStrike" kern="1200" cap="none" spc="0" normalizeH="0" baseline="0" noProof="0" dirty="0">
                <a:ln>
                  <a:noFill/>
                </a:ln>
                <a:solidFill>
                  <a:srgbClr val="00B050"/>
                </a:solidFill>
                <a:effectLst/>
                <a:uLnTx/>
                <a:uFillTx/>
                <a:latin typeface="Arial"/>
                <a:ea typeface="+mn-ea"/>
                <a:cs typeface="+mn-cs"/>
              </a:rPr>
              <a:t>СТИМУЛ. КОМПЕТНС. ЧАСТЬ </a:t>
            </a:r>
          </a:p>
        </p:txBody>
      </p:sp>
      <p:sp>
        <p:nvSpPr>
          <p:cNvPr id="23" name="Заголовок 22"/>
          <p:cNvSpPr>
            <a:spLocks noGrp="1"/>
          </p:cNvSpPr>
          <p:nvPr>
            <p:ph type="title"/>
          </p:nvPr>
        </p:nvSpPr>
        <p:spPr>
          <a:xfrm>
            <a:off x="863957" y="201046"/>
            <a:ext cx="7393351" cy="647973"/>
          </a:xfrm>
          <a:prstGeom prst="rect">
            <a:avLst/>
          </a:prstGeom>
          <a:ln/>
        </p:spPr>
        <p:style>
          <a:lnRef idx="2">
            <a:schemeClr val="accent3"/>
          </a:lnRef>
          <a:fillRef idx="1">
            <a:schemeClr val="lt1"/>
          </a:fillRef>
          <a:effectRef idx="0">
            <a:schemeClr val="accent3"/>
          </a:effectRef>
          <a:fontRef idx="minor">
            <a:schemeClr val="dk1"/>
          </a:fontRef>
        </p:style>
        <p:txBody>
          <a:bodyPr vert="horz" rtlCol="0" anchor="ctr">
            <a:normAutofit fontScale="90000"/>
          </a:bodyPr>
          <a:lstStyle/>
          <a:p>
            <a:pPr marL="91440" algn="ctr">
              <a:spcBef>
                <a:spcPts val="335"/>
              </a:spcBef>
            </a:pPr>
            <a:r>
              <a:rPr lang="ru-RU" sz="24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latin typeface="Times New Roman"/>
                <a:cs typeface="Times New Roman"/>
              </a:rPr>
              <a:t>Общий объем образовательной программы в часах</a:t>
            </a:r>
            <a:endParaRPr lang="ru-RU" sz="32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endParaRPr>
          </a:p>
        </p:txBody>
      </p:sp>
      <p:sp>
        <p:nvSpPr>
          <p:cNvPr id="22" name="Прямоугольник 21"/>
          <p:cNvSpPr/>
          <p:nvPr/>
        </p:nvSpPr>
        <p:spPr>
          <a:xfrm>
            <a:off x="3729344" y="959713"/>
            <a:ext cx="2048947" cy="1046565"/>
          </a:xfrm>
          <a:prstGeom prst="rect">
            <a:avLst/>
          </a:prstGeom>
        </p:spPr>
        <p:style>
          <a:lnRef idx="2">
            <a:schemeClr val="accent3"/>
          </a:lnRef>
          <a:fillRef idx="1">
            <a:schemeClr val="lt1"/>
          </a:fillRef>
          <a:effectRef idx="0">
            <a:schemeClr val="accent3"/>
          </a:effectRef>
          <a:fontRef idx="minor">
            <a:schemeClr val="dk1"/>
          </a:fontRef>
        </p:style>
        <p:txBody>
          <a:bodyPr rtlCol="0" anchor="ct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000" b="1" i="0" u="none" strike="noStrike" kern="1200" cap="none" spc="0" normalizeH="0" baseline="0" noProof="0" dirty="0">
                <a:ln/>
                <a:solidFill>
                  <a:srgbClr val="B32C16"/>
                </a:solidFill>
                <a:effectLst/>
                <a:uLnTx/>
                <a:uFillTx/>
                <a:latin typeface="Arial"/>
                <a:ea typeface="+mn-ea"/>
                <a:cs typeface="+mn-cs"/>
              </a:rPr>
              <a:t>ОСНОВНЫЕ ИЗМЕНЕНИЯ </a:t>
            </a:r>
          </a:p>
        </p:txBody>
      </p:sp>
      <p:sp>
        <p:nvSpPr>
          <p:cNvPr id="11" name="Прямоугольник 10"/>
          <p:cNvSpPr/>
          <p:nvPr/>
        </p:nvSpPr>
        <p:spPr>
          <a:xfrm>
            <a:off x="6100790" y="3901717"/>
            <a:ext cx="1129972" cy="2671497"/>
          </a:xfrm>
          <a:prstGeom prst="rect">
            <a:avLst/>
          </a:prstGeom>
          <a:solidFill>
            <a:schemeClr val="accent1">
              <a:lumMod val="50000"/>
              <a:alpha val="55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3200" b="0" i="0" u="none" strike="noStrike" kern="1200" cap="none" spc="0" normalizeH="0" baseline="0" noProof="0" dirty="0">
              <a:ln>
                <a:noFill/>
              </a:ln>
              <a:solidFill>
                <a:prstClr val="black"/>
              </a:solidFill>
              <a:effectLst/>
              <a:uLnTx/>
              <a:uFillTx/>
              <a:latin typeface="Arial"/>
              <a:ea typeface="+mn-ea"/>
              <a:cs typeface="+mn-cs"/>
            </a:endParaRPr>
          </a:p>
        </p:txBody>
      </p:sp>
      <p:pic>
        <p:nvPicPr>
          <p:cNvPr id="20" name="Рисунок 19" descr="Московский политех_лого.jpg"/>
          <p:cNvPicPr>
            <a:picLocks noChangeAspect="1"/>
          </p:cNvPicPr>
          <p:nvPr/>
        </p:nvPicPr>
        <p:blipFill>
          <a:blip r:embed="rId2"/>
          <a:stretch>
            <a:fillRect/>
          </a:stretch>
        </p:blipFill>
        <p:spPr>
          <a:xfrm rot="16200000">
            <a:off x="8344881" y="5826901"/>
            <a:ext cx="1170990" cy="365109"/>
          </a:xfrm>
          <a:prstGeom prst="rect">
            <a:avLst/>
          </a:prstGeom>
        </p:spPr>
      </p:pic>
      <p:cxnSp>
        <p:nvCxnSpPr>
          <p:cNvPr id="3" name="Прямая соединительная линия 2"/>
          <p:cNvCxnSpPr/>
          <p:nvPr/>
        </p:nvCxnSpPr>
        <p:spPr bwMode="auto">
          <a:xfrm>
            <a:off x="593087" y="2780342"/>
            <a:ext cx="8179817" cy="0"/>
          </a:xfrm>
          <a:prstGeom prst="line">
            <a:avLst/>
          </a:prstGeom>
          <a:solidFill>
            <a:schemeClr val="accent1"/>
          </a:solidFill>
          <a:ln w="25400" cap="flat" cmpd="sng" algn="ctr">
            <a:solidFill>
              <a:schemeClr val="tx1"/>
            </a:solidFill>
            <a:prstDash val="lg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693207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580112" y="835777"/>
            <a:ext cx="2978032" cy="641785"/>
          </a:xfrm>
        </p:spPr>
        <p:txBody>
          <a:bodyPr/>
          <a:lstStyle/>
          <a:p>
            <a:pPr algn="ctr"/>
            <a:r>
              <a:rPr lang="ru-RU" sz="2000" b="1" dirty="0">
                <a:ln w="1905"/>
                <a:solidFill>
                  <a:srgbClr val="0070C0"/>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Основные</a:t>
            </a:r>
            <a:br>
              <a:rPr lang="ru-RU" sz="2000" b="1" dirty="0">
                <a:ln w="1905"/>
                <a:solidFill>
                  <a:srgbClr val="0070C0"/>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br>
            <a:r>
              <a:rPr lang="ru-RU" sz="2000" b="1" dirty="0">
                <a:ln w="1905"/>
                <a:solidFill>
                  <a:srgbClr val="0070C0"/>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 тенденции</a:t>
            </a:r>
          </a:p>
        </p:txBody>
      </p:sp>
      <p:graphicFrame>
        <p:nvGraphicFramePr>
          <p:cNvPr id="5" name="Схема 4"/>
          <p:cNvGraphicFramePr/>
          <p:nvPr>
            <p:extLst>
              <p:ext uri="{D42A27DB-BD31-4B8C-83A1-F6EECF244321}">
                <p14:modId xmlns:p14="http://schemas.microsoft.com/office/powerpoint/2010/main" val="3662727303"/>
              </p:ext>
            </p:extLst>
          </p:nvPr>
        </p:nvGraphicFramePr>
        <p:xfrm>
          <a:off x="17884" y="1423516"/>
          <a:ext cx="9126116" cy="52458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Заголовок 3"/>
          <p:cNvSpPr txBox="1">
            <a:spLocks/>
          </p:cNvSpPr>
          <p:nvPr/>
        </p:nvSpPr>
        <p:spPr bwMode="auto">
          <a:xfrm>
            <a:off x="1069091" y="858840"/>
            <a:ext cx="2880320" cy="609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defRPr>
            </a:lvl2pPr>
            <a:lvl3pPr algn="l" rtl="0" eaLnBrk="1" fontAlgn="base" hangingPunct="1">
              <a:spcBef>
                <a:spcPct val="0"/>
              </a:spcBef>
              <a:spcAft>
                <a:spcPct val="0"/>
              </a:spcAft>
              <a:defRPr sz="4400">
                <a:solidFill>
                  <a:schemeClr val="tx2"/>
                </a:solidFill>
                <a:latin typeface="Times New Roman" pitchFamily="18" charset="0"/>
              </a:defRPr>
            </a:lvl3pPr>
            <a:lvl4pPr algn="l" rtl="0" eaLnBrk="1" fontAlgn="base" hangingPunct="1">
              <a:spcBef>
                <a:spcPct val="0"/>
              </a:spcBef>
              <a:spcAft>
                <a:spcPct val="0"/>
              </a:spcAft>
              <a:defRPr sz="4400">
                <a:solidFill>
                  <a:schemeClr val="tx2"/>
                </a:solidFill>
                <a:latin typeface="Times New Roman" pitchFamily="18" charset="0"/>
              </a:defRPr>
            </a:lvl4pPr>
            <a:lvl5pPr algn="l" rtl="0" eaLnBrk="1" fontAlgn="base" hangingPunct="1">
              <a:spcBef>
                <a:spcPct val="0"/>
              </a:spcBef>
              <a:spcAft>
                <a:spcPct val="0"/>
              </a:spcAft>
              <a:defRPr sz="4400">
                <a:solidFill>
                  <a:schemeClr val="tx2"/>
                </a:solidFill>
                <a:latin typeface="Times New Roman" pitchFamily="18"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a:lstStyle>
          <a:p>
            <a:pPr algn="ctr"/>
            <a:r>
              <a:rPr lang="ru-RU" sz="2000" b="1" dirty="0">
                <a:ln w="1905"/>
                <a:solidFill>
                  <a:srgbClr val="0070C0"/>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Основные</a:t>
            </a:r>
          </a:p>
          <a:p>
            <a:pPr algn="ctr"/>
            <a:r>
              <a:rPr lang="ru-RU" sz="2000" b="1" dirty="0">
                <a:ln w="1905"/>
                <a:solidFill>
                  <a:srgbClr val="0070C0"/>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 вызовы</a:t>
            </a:r>
          </a:p>
        </p:txBody>
      </p:sp>
      <p:sp>
        <p:nvSpPr>
          <p:cNvPr id="22" name="Двойная стрелка влево/вправо 21"/>
          <p:cNvSpPr/>
          <p:nvPr/>
        </p:nvSpPr>
        <p:spPr bwMode="auto">
          <a:xfrm>
            <a:off x="4074011" y="933518"/>
            <a:ext cx="1115657" cy="271500"/>
          </a:xfrm>
          <a:prstGeom prst="lef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ru-RU">
              <a:solidFill>
                <a:srgbClr val="000000"/>
              </a:solidFill>
            </a:endParaRPr>
          </a:p>
        </p:txBody>
      </p:sp>
      <p:cxnSp>
        <p:nvCxnSpPr>
          <p:cNvPr id="26" name="Прямая соединительная линия 25"/>
          <p:cNvCxnSpPr/>
          <p:nvPr/>
        </p:nvCxnSpPr>
        <p:spPr bwMode="auto">
          <a:xfrm>
            <a:off x="4669532" y="1628800"/>
            <a:ext cx="0" cy="5229200"/>
          </a:xfrm>
          <a:prstGeom prst="line">
            <a:avLst/>
          </a:prstGeom>
          <a:solidFill>
            <a:schemeClr val="accent1"/>
          </a:solidFill>
          <a:ln w="22225" cap="flat" cmpd="sng" algn="ctr">
            <a:solidFill>
              <a:srgbClr val="C00000"/>
            </a:solidFill>
            <a:prstDash val="lg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Скругленный прямоугольник 1"/>
          <p:cNvSpPr/>
          <p:nvPr/>
        </p:nvSpPr>
        <p:spPr bwMode="auto">
          <a:xfrm>
            <a:off x="723757" y="2780928"/>
            <a:ext cx="3549650" cy="864096"/>
          </a:xfrm>
          <a:prstGeom prst="roundRect">
            <a:avLst/>
          </a:prstGeom>
          <a:ln>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lvl="0" algn="ctr" defTabSz="533400">
              <a:lnSpc>
                <a:spcPct val="90000"/>
              </a:lnSpc>
              <a:spcBef>
                <a:spcPct val="0"/>
              </a:spcBef>
              <a:spcAft>
                <a:spcPct val="35000"/>
              </a:spcAft>
            </a:pPr>
            <a:r>
              <a:rPr lang="ru-RU" sz="1400" b="1" dirty="0">
                <a:solidFill>
                  <a:schemeClr val="bg1"/>
                </a:solidFill>
              </a:rPr>
              <a:t>Внедрение системы независимой оценки квалификаций и ориентация на требования профессиональных стандартов </a:t>
            </a:r>
          </a:p>
        </p:txBody>
      </p:sp>
      <p:sp>
        <p:nvSpPr>
          <p:cNvPr id="3" name="Скругленный прямоугольник 2"/>
          <p:cNvSpPr/>
          <p:nvPr/>
        </p:nvSpPr>
        <p:spPr bwMode="auto">
          <a:xfrm>
            <a:off x="750167" y="1628800"/>
            <a:ext cx="3518168" cy="1019571"/>
          </a:xfrm>
          <a:prstGeom prst="roundRect">
            <a:avLst/>
          </a:prstGeom>
          <a:ln>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ru-RU" sz="1400" b="1" dirty="0">
                <a:solidFill>
                  <a:schemeClr val="bg1"/>
                </a:solidFill>
              </a:rPr>
              <a:t>Развитие движения </a:t>
            </a:r>
            <a:r>
              <a:rPr lang="en-US" sz="1400" b="1" dirty="0" err="1">
                <a:solidFill>
                  <a:schemeClr val="bg1"/>
                </a:solidFill>
              </a:rPr>
              <a:t>WorldSkills</a:t>
            </a:r>
            <a:r>
              <a:rPr lang="en-US" sz="1400" b="1" dirty="0">
                <a:solidFill>
                  <a:schemeClr val="bg1"/>
                </a:solidFill>
              </a:rPr>
              <a:t> </a:t>
            </a:r>
            <a:r>
              <a:rPr lang="ru-RU" sz="1400" b="1" dirty="0">
                <a:solidFill>
                  <a:schemeClr val="bg1"/>
                </a:solidFill>
              </a:rPr>
              <a:t>и внедрение демонстрационного экзамена в государственную итоговую аттестацию</a:t>
            </a:r>
          </a:p>
        </p:txBody>
      </p:sp>
      <p:sp>
        <p:nvSpPr>
          <p:cNvPr id="27" name="Скругленный прямоугольник 26"/>
          <p:cNvSpPr/>
          <p:nvPr/>
        </p:nvSpPr>
        <p:spPr bwMode="auto">
          <a:xfrm>
            <a:off x="718687" y="3811352"/>
            <a:ext cx="3497900" cy="864096"/>
          </a:xfrm>
          <a:prstGeom prst="roundRect">
            <a:avLst/>
          </a:prstGeom>
          <a:ln>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defTabSz="533400">
              <a:lnSpc>
                <a:spcPct val="90000"/>
              </a:lnSpc>
              <a:spcBef>
                <a:spcPct val="0"/>
              </a:spcBef>
              <a:spcAft>
                <a:spcPct val="35000"/>
              </a:spcAft>
            </a:pPr>
            <a:r>
              <a:rPr lang="ru-RU" sz="1400" b="1" dirty="0">
                <a:solidFill>
                  <a:schemeClr val="bg1"/>
                </a:solidFill>
              </a:rPr>
              <a:t>Новые требования к педагогическим кадрам на основе требований ПС и ФГОС</a:t>
            </a:r>
          </a:p>
        </p:txBody>
      </p:sp>
      <p:sp>
        <p:nvSpPr>
          <p:cNvPr id="28" name="Скругленный прямоугольник 27"/>
          <p:cNvSpPr/>
          <p:nvPr/>
        </p:nvSpPr>
        <p:spPr bwMode="auto">
          <a:xfrm>
            <a:off x="718685" y="4827848"/>
            <a:ext cx="3549650" cy="761392"/>
          </a:xfrm>
          <a:prstGeom prst="roundRect">
            <a:avLst/>
          </a:prstGeom>
          <a:ln>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defTabSz="533400">
              <a:lnSpc>
                <a:spcPct val="90000"/>
              </a:lnSpc>
              <a:spcBef>
                <a:spcPct val="0"/>
              </a:spcBef>
              <a:spcAft>
                <a:spcPct val="35000"/>
              </a:spcAft>
            </a:pPr>
            <a:r>
              <a:rPr lang="ru-RU" sz="1400" b="1" dirty="0">
                <a:solidFill>
                  <a:schemeClr val="bg1"/>
                </a:solidFill>
              </a:rPr>
              <a:t>Изменение модели  управления и внедрение проектного подхода</a:t>
            </a:r>
          </a:p>
        </p:txBody>
      </p:sp>
      <p:sp>
        <p:nvSpPr>
          <p:cNvPr id="29" name="Скругленный прямоугольник 28"/>
          <p:cNvSpPr/>
          <p:nvPr/>
        </p:nvSpPr>
        <p:spPr bwMode="auto">
          <a:xfrm>
            <a:off x="718685" y="5757394"/>
            <a:ext cx="3549650" cy="761392"/>
          </a:xfrm>
          <a:prstGeom prst="roundRect">
            <a:avLst/>
          </a:prstGeom>
          <a:ln>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ru-RU" sz="1400" b="1" dirty="0">
                <a:solidFill>
                  <a:schemeClr val="bg1"/>
                </a:solidFill>
              </a:rPr>
              <a:t>Изменение модели  организационно-методического сопровождения деятельности в СПО</a:t>
            </a:r>
          </a:p>
        </p:txBody>
      </p:sp>
      <p:sp>
        <p:nvSpPr>
          <p:cNvPr id="25" name="Скругленный прямоугольник 24"/>
          <p:cNvSpPr/>
          <p:nvPr/>
        </p:nvSpPr>
        <p:spPr bwMode="auto">
          <a:xfrm>
            <a:off x="539552" y="116631"/>
            <a:ext cx="8496944" cy="684329"/>
          </a:xfrm>
          <a:prstGeom prst="roundRect">
            <a:avLst/>
          </a:prstGeom>
          <a:ln>
            <a:noFill/>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ru-RU" sz="2000" b="1" i="0" u="none" strike="noStrike" normalizeH="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rPr>
              <a:t>Среднее профессиональное образование </a:t>
            </a:r>
          </a:p>
          <a:p>
            <a:pPr marL="0" marR="0" indent="0" algn="ctr" defTabSz="914400" rtl="0" eaLnBrk="0" fontAlgn="base" latinLnBrk="0" hangingPunct="0">
              <a:lnSpc>
                <a:spcPct val="100000"/>
              </a:lnSpc>
              <a:spcBef>
                <a:spcPct val="0"/>
              </a:spcBef>
              <a:spcAft>
                <a:spcPct val="0"/>
              </a:spcAft>
              <a:buClrTx/>
              <a:buSzTx/>
              <a:buFontTx/>
              <a:buNone/>
              <a:tabLst/>
            </a:pPr>
            <a:r>
              <a:rPr kumimoji="0" lang="ru-RU" sz="2000" b="1" i="0" u="none" strike="noStrike" normalizeH="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rPr>
              <a:t>на</a:t>
            </a:r>
            <a:r>
              <a:rPr kumimoji="0" lang="ru-RU" sz="2000" b="1" i="0" u="none" strike="noStrike" normalizeH="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rPr>
              <a:t> современном этапе</a:t>
            </a:r>
            <a:endParaRPr kumimoji="0" lang="ru-RU" sz="2000" b="1" i="0" u="none" strike="noStrike" normalizeH="0" baseline="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endParaRPr>
          </a:p>
        </p:txBody>
      </p:sp>
    </p:spTree>
    <p:extLst>
      <p:ext uri="{BB962C8B-B14F-4D97-AF65-F5344CB8AC3E}">
        <p14:creationId xmlns:p14="http://schemas.microsoft.com/office/powerpoint/2010/main" val="1779272100"/>
      </p:ext>
    </p:extLst>
  </p:cSld>
  <p:clrMapOvr>
    <a:overrideClrMapping bg1="dk2" tx1="lt1" bg2="dk1" tx2="lt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462ABA-5F28-4227-99B8-5576FC6B9063}"/>
              </a:ext>
            </a:extLst>
          </p:cNvPr>
          <p:cNvSpPr>
            <a:spLocks noGrp="1"/>
          </p:cNvSpPr>
          <p:nvPr>
            <p:ph type="title"/>
          </p:nvPr>
        </p:nvSpPr>
        <p:spPr>
          <a:xfrm>
            <a:off x="457200" y="277819"/>
            <a:ext cx="8229600" cy="990942"/>
          </a:xfrm>
        </p:spPr>
        <p:txBody>
          <a:bodyPr/>
          <a:lstStyle/>
          <a:p>
            <a:r>
              <a:rPr lang="ru-RU" sz="2400" b="1" i="1" dirty="0">
                <a:solidFill>
                  <a:srgbClr val="6F3505"/>
                </a:solidFill>
                <a:latin typeface="Arial" panose="020B0604020202020204" pitchFamily="34" charset="0"/>
                <a:cs typeface="Arial" panose="020B0604020202020204" pitchFamily="34" charset="0"/>
              </a:rPr>
              <a:t>Раздел 3. Требования к результатам освоения образовательной программы</a:t>
            </a:r>
          </a:p>
        </p:txBody>
      </p:sp>
      <p:sp>
        <p:nvSpPr>
          <p:cNvPr id="5" name="Объект 4">
            <a:extLst>
              <a:ext uri="{FF2B5EF4-FFF2-40B4-BE49-F238E27FC236}">
                <a16:creationId xmlns:a16="http://schemas.microsoft.com/office/drawing/2014/main" id="{A736CE84-0A3F-4665-A7C4-2661724BEDB6}"/>
              </a:ext>
            </a:extLst>
          </p:cNvPr>
          <p:cNvSpPr>
            <a:spLocks noGrp="1"/>
          </p:cNvSpPr>
          <p:nvPr>
            <p:ph sz="quarter" idx="1"/>
          </p:nvPr>
        </p:nvSpPr>
        <p:spPr>
          <a:xfrm>
            <a:off x="612648" y="1600203"/>
            <a:ext cx="8153400" cy="5607689"/>
          </a:xfrm>
          <a:prstGeom prst="rect">
            <a:avLst/>
          </a:prstGeom>
        </p:spPr>
        <p:txBody>
          <a:bodyPr wrap="square">
            <a:spAutoFit/>
          </a:bodyPr>
          <a:lstStyle/>
          <a:p>
            <a:pPr lvl="0"/>
            <a:r>
              <a:rPr lang="ru-RU" sz="2800" dirty="0">
                <a:solidFill>
                  <a:schemeClr val="accent6">
                    <a:lumMod val="75000"/>
                  </a:schemeClr>
                </a:solidFill>
                <a:latin typeface="Arial" panose="020B0604020202020204" pitchFamily="34" charset="0"/>
                <a:cs typeface="Arial" panose="020B0604020202020204" pitchFamily="34" charset="0"/>
              </a:rPr>
              <a:t>- Перечень общих компетенций (унифицирован по профессиям/специальностям), и в большей части не подлежит корректировки по отдельным профессиям/специальностям</a:t>
            </a:r>
          </a:p>
          <a:p>
            <a:pPr lvl="0"/>
            <a:endParaRPr lang="ru-RU" sz="2800" dirty="0">
              <a:solidFill>
                <a:schemeClr val="accent6">
                  <a:lumMod val="75000"/>
                </a:schemeClr>
              </a:solidFill>
              <a:latin typeface="Arial" panose="020B0604020202020204" pitchFamily="34" charset="0"/>
              <a:cs typeface="Arial" panose="020B0604020202020204" pitchFamily="34" charset="0"/>
            </a:endParaRPr>
          </a:p>
          <a:p>
            <a:pPr lvl="0"/>
            <a:r>
              <a:rPr lang="ru-RU" sz="2800" b="1" u="sng" dirty="0">
                <a:ln w="0"/>
                <a:solidFill>
                  <a:schemeClr val="accent6">
                    <a:lumMod val="75000"/>
                  </a:schemeClr>
                </a:solidFill>
                <a:effectLst>
                  <a:reflection blurRad="6350" stA="53000" endA="300" endPos="35500" dir="5400000" sy="-90000" algn="bl" rotWithShape="0"/>
                </a:effectLst>
                <a:latin typeface="Arial" panose="020B0604020202020204" pitchFamily="34" charset="0"/>
                <a:cs typeface="Arial" panose="020B0604020202020204" pitchFamily="34" charset="0"/>
              </a:rPr>
              <a:t>Основной объект разработки или актуализации:</a:t>
            </a:r>
          </a:p>
          <a:p>
            <a:r>
              <a:rPr lang="ru-RU" sz="2800" dirty="0">
                <a:solidFill>
                  <a:schemeClr val="accent6">
                    <a:lumMod val="75000"/>
                  </a:schemeClr>
                </a:solidFill>
                <a:latin typeface="Arial" panose="020B0604020202020204" pitchFamily="34" charset="0"/>
                <a:cs typeface="Arial" panose="020B0604020202020204" pitchFamily="34" charset="0"/>
              </a:rPr>
              <a:t>- Перечень профессиональных компетенций (по основным видам деятельности, сопряжен с получаемыми квалификациями). </a:t>
            </a:r>
          </a:p>
          <a:p>
            <a:pPr lvl="0"/>
            <a:endParaRPr lang="ru-RU" sz="2800"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16306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364B7C-1B6A-4ABB-BD01-02523B22A143}"/>
              </a:ext>
            </a:extLst>
          </p:cNvPr>
          <p:cNvSpPr>
            <a:spLocks noGrp="1"/>
          </p:cNvSpPr>
          <p:nvPr>
            <p:ph type="title"/>
          </p:nvPr>
        </p:nvSpPr>
        <p:spPr/>
        <p:txBody>
          <a:bodyPr/>
          <a:lstStyle/>
          <a:p>
            <a:r>
              <a:rPr lang="ru-RU" sz="2400" b="1" i="1" dirty="0">
                <a:solidFill>
                  <a:srgbClr val="6F3505"/>
                </a:solidFill>
                <a:latin typeface="Arial" panose="020B0604020202020204" pitchFamily="34" charset="0"/>
                <a:cs typeface="Arial" panose="020B0604020202020204" pitchFamily="34" charset="0"/>
              </a:rPr>
              <a:t>п.3.5. ФГОС СПО для подготовки специалистов среднего звена</a:t>
            </a:r>
          </a:p>
        </p:txBody>
      </p:sp>
      <p:sp>
        <p:nvSpPr>
          <p:cNvPr id="3" name="Объект 2">
            <a:extLst>
              <a:ext uri="{FF2B5EF4-FFF2-40B4-BE49-F238E27FC236}">
                <a16:creationId xmlns:a16="http://schemas.microsoft.com/office/drawing/2014/main" id="{5D0E83BA-F463-4F9E-8737-4E30EDFD9692}"/>
              </a:ext>
            </a:extLst>
          </p:cNvPr>
          <p:cNvSpPr>
            <a:spLocks noGrp="1"/>
          </p:cNvSpPr>
          <p:nvPr>
            <p:ph sz="quarter" idx="1"/>
          </p:nvPr>
        </p:nvSpPr>
        <p:spPr>
          <a:xfrm>
            <a:off x="305541" y="1600200"/>
            <a:ext cx="8460509" cy="4495800"/>
          </a:xfrm>
        </p:spPr>
        <p:txBody>
          <a:bodyPr/>
          <a:lstStyle/>
          <a:p>
            <a:r>
              <a:rPr lang="ru-RU" sz="3200" dirty="0">
                <a:solidFill>
                  <a:schemeClr val="accent6">
                    <a:lumMod val="75000"/>
                  </a:schemeClr>
                </a:solidFill>
              </a:rPr>
              <a:t>3.5.  Обучающиеся,  осваивающие  образовательную  программу,  осваивают  также  профессию  рабочего (одну или несколько) в соответствии с перечнем профессий  рабочих  должностей  служащих,  рекомендуемых  к освоению в рамках образовательной программы по специальности (приложение N 2 к ФГОС СПО)</a:t>
            </a:r>
          </a:p>
        </p:txBody>
      </p:sp>
      <p:sp>
        <p:nvSpPr>
          <p:cNvPr id="5" name="Прямоугольник 4">
            <a:extLst>
              <a:ext uri="{FF2B5EF4-FFF2-40B4-BE49-F238E27FC236}">
                <a16:creationId xmlns:a16="http://schemas.microsoft.com/office/drawing/2014/main" id="{9AA539FE-3ACF-478D-94BE-BA21E505B263}"/>
              </a:ext>
            </a:extLst>
          </p:cNvPr>
          <p:cNvSpPr/>
          <p:nvPr/>
        </p:nvSpPr>
        <p:spPr>
          <a:xfrm>
            <a:off x="683493" y="6096000"/>
            <a:ext cx="8460509" cy="738664"/>
          </a:xfrm>
          <a:prstGeom prst="rect">
            <a:avLst/>
          </a:prstGeom>
        </p:spPr>
        <p:txBody>
          <a:bodyPr wrap="square">
            <a:spAutoFit/>
          </a:bodyPr>
          <a:lstStyle/>
          <a:p>
            <a:r>
              <a:rPr lang="ru-RU" sz="1400" b="1" i="1" dirty="0">
                <a:solidFill>
                  <a:srgbClr val="002060"/>
                </a:solidFill>
              </a:rPr>
              <a:t>ПРИКАЗ от 2 июля 2013 г. N 513  </a:t>
            </a:r>
          </a:p>
          <a:p>
            <a:r>
              <a:rPr lang="ru-RU" sz="1400" b="1" i="1" dirty="0">
                <a:solidFill>
                  <a:srgbClr val="002060"/>
                </a:solidFill>
              </a:rPr>
              <a:t>ОБ УТВЕРЖДЕНИИ ПЕРЕЧНЯ ПРОФЕССИЙ РАБОЧИХ, ДОЛЖНОСТЕЙ СЛУЖАЩИХ, ПО КОТОРЫМ ОСУЩЕСТВЛЯЕТСЯ ПРОФЕССИОНАЛЬНОЕ ОБУЧЕНИЕ </a:t>
            </a:r>
          </a:p>
        </p:txBody>
      </p:sp>
    </p:spTree>
    <p:extLst>
      <p:ext uri="{BB962C8B-B14F-4D97-AF65-F5344CB8AC3E}">
        <p14:creationId xmlns:p14="http://schemas.microsoft.com/office/powerpoint/2010/main" val="23943724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BF116A1-7F49-48FA-B435-CD3A2D168344}"/>
              </a:ext>
            </a:extLst>
          </p:cNvPr>
          <p:cNvSpPr>
            <a:spLocks noGrp="1"/>
          </p:cNvSpPr>
          <p:nvPr>
            <p:ph sz="quarter" idx="1"/>
          </p:nvPr>
        </p:nvSpPr>
        <p:spPr>
          <a:xfrm>
            <a:off x="369456" y="1976583"/>
            <a:ext cx="8584368" cy="4793671"/>
          </a:xfrm>
          <a:solidFill>
            <a:schemeClr val="accent6">
              <a:tint val="50000"/>
              <a:alpha val="11000"/>
            </a:schemeClr>
          </a:solidFill>
        </p:spPr>
        <p:style>
          <a:lnRef idx="1">
            <a:schemeClr val="accent6"/>
          </a:lnRef>
          <a:fillRef idx="2">
            <a:schemeClr val="accent6"/>
          </a:fillRef>
          <a:effectRef idx="1">
            <a:schemeClr val="accent6"/>
          </a:effectRef>
          <a:fontRef idx="minor">
            <a:schemeClr val="dk1"/>
          </a:fontRef>
        </p:style>
        <p:txBody>
          <a:bodyPr/>
          <a:lstStyle/>
          <a:p>
            <a:pPr indent="0" algn="just">
              <a:spcAft>
                <a:spcPts val="0"/>
              </a:spcAft>
              <a:buNone/>
            </a:pPr>
            <a:r>
              <a:rPr lang="ru-RU" sz="2600" dirty="0">
                <a:ln w="0"/>
                <a:solidFill>
                  <a:srgbClr val="002060"/>
                </a:solidFill>
                <a:latin typeface="Arial" panose="020B0604020202020204" pitchFamily="34" charset="0"/>
                <a:ea typeface="Times New Roman" panose="02020603050405020304" pitchFamily="18" charset="0"/>
                <a:cs typeface="Arial" panose="020B0604020202020204" pitchFamily="34" charset="0"/>
              </a:rPr>
              <a:t>п.36. Если ФГОС СПО  в рамках одного из видов профессиональной деятельности предусмотрено освоение основной программы профессионального обучения по профессии рабочего, то по результатам освоения профессионального модуля образовательной программы СПО, который включает в себя проведение практики, обучающийся получает свидетельство о профессии рабочего, должности служащего. Присвоение квалификации по профессии рабочего проводится с участием работодателей.</a:t>
            </a:r>
          </a:p>
          <a:p>
            <a:endParaRPr lang="ru-RU" sz="2600" dirty="0">
              <a:ln w="0"/>
              <a:solidFill>
                <a:srgbClr val="002060"/>
              </a:solidFill>
              <a:latin typeface="Arial" panose="020B0604020202020204" pitchFamily="34" charset="0"/>
              <a:cs typeface="Arial" panose="020B0604020202020204" pitchFamily="34" charset="0"/>
            </a:endParaRPr>
          </a:p>
        </p:txBody>
      </p:sp>
      <p:sp>
        <p:nvSpPr>
          <p:cNvPr id="4" name="Заголовок 1">
            <a:extLst>
              <a:ext uri="{FF2B5EF4-FFF2-40B4-BE49-F238E27FC236}">
                <a16:creationId xmlns:a16="http://schemas.microsoft.com/office/drawing/2014/main" id="{24AF8C9D-2C57-4697-BD3D-2D11780E4443}"/>
              </a:ext>
            </a:extLst>
          </p:cNvPr>
          <p:cNvSpPr>
            <a:spLocks noGrp="1"/>
          </p:cNvSpPr>
          <p:nvPr>
            <p:ph type="title"/>
          </p:nvPr>
        </p:nvSpPr>
        <p:spPr>
          <a:xfrm>
            <a:off x="395536" y="404664"/>
            <a:ext cx="8496944" cy="1206624"/>
          </a:xfrm>
          <a:ln>
            <a:noFill/>
          </a:ln>
        </p:spPr>
        <p:style>
          <a:lnRef idx="2">
            <a:schemeClr val="accent4"/>
          </a:lnRef>
          <a:fillRef idx="1">
            <a:schemeClr val="lt1"/>
          </a:fillRef>
          <a:effectRef idx="0">
            <a:schemeClr val="accent4"/>
          </a:effectRef>
          <a:fontRef idx="minor">
            <a:schemeClr val="dk1"/>
          </a:fontRef>
        </p:style>
        <p:txBody>
          <a:bodyPr>
            <a:scene3d>
              <a:camera prst="orthographicFront"/>
              <a:lightRig rig="harsh" dir="t"/>
            </a:scene3d>
            <a:sp3d extrusionH="57150" prstMaterial="matte">
              <a:bevelT w="63500" h="12700" prst="angle"/>
              <a:contourClr>
                <a:schemeClr val="bg1">
                  <a:lumMod val="65000"/>
                </a:schemeClr>
              </a:contourClr>
            </a:sp3d>
          </a:bodyPr>
          <a:lstStyle/>
          <a:p>
            <a:r>
              <a:rPr lang="ru-RU" sz="2400" b="1" dirty="0">
                <a:ln/>
                <a:solidFill>
                  <a:schemeClr val="accent6">
                    <a:lumMod val="75000"/>
                  </a:schemeClr>
                </a:solidFill>
              </a:rPr>
              <a:t>Порядок организации и осуществления образовательной деятельности по образовательным программам СПО (утв. Приказом </a:t>
            </a:r>
            <a:r>
              <a:rPr lang="ru-RU" sz="2400" b="1" dirty="0" err="1">
                <a:ln/>
                <a:solidFill>
                  <a:schemeClr val="accent6">
                    <a:lumMod val="75000"/>
                  </a:schemeClr>
                </a:solidFill>
              </a:rPr>
              <a:t>Минорнауки</a:t>
            </a:r>
            <a:r>
              <a:rPr lang="ru-RU" sz="2400" b="1" dirty="0">
                <a:ln/>
                <a:solidFill>
                  <a:schemeClr val="accent6">
                    <a:lumMod val="75000"/>
                  </a:schemeClr>
                </a:solidFill>
              </a:rPr>
              <a:t> России от 14 июня 2013 г. N 464)</a:t>
            </a:r>
          </a:p>
        </p:txBody>
      </p:sp>
    </p:spTree>
    <p:extLst>
      <p:ext uri="{BB962C8B-B14F-4D97-AF65-F5344CB8AC3E}">
        <p14:creationId xmlns:p14="http://schemas.microsoft.com/office/powerpoint/2010/main" val="34341935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5" y="-19885073"/>
            <a:ext cx="8496944" cy="12649617"/>
          </a:xfrm>
          <a:prstGeom prst="rect">
            <a:avLst/>
          </a:prstGeom>
        </p:spPr>
        <p:txBody>
          <a:bodyPr wrap="square">
            <a:spAutoFit/>
          </a:bodyPr>
          <a:lstStyle/>
          <a:p>
            <a:pPr eaLnBrk="0" fontAlgn="base" hangingPunct="0">
              <a:spcBef>
                <a:spcPct val="0"/>
              </a:spcBef>
              <a:spcAft>
                <a:spcPct val="0"/>
              </a:spcAft>
            </a:pPr>
            <a:r>
              <a:rPr lang="ru-RU" sz="1200" dirty="0">
                <a:solidFill>
                  <a:srgbClr val="000000"/>
                </a:solidFill>
                <a:latin typeface="Roboto"/>
              </a:rPr>
              <a:t> </a:t>
            </a:r>
            <a:r>
              <a:rPr lang="ru-RU" sz="1200" b="1" u="sng" dirty="0">
                <a:solidFill>
                  <a:srgbClr val="000000"/>
                </a:solidFill>
                <a:latin typeface="Roboto"/>
                <a:hlinkClick r:id="rId2"/>
              </a:rPr>
              <a:t>13.02.06 "Релейная защита и автоматизация электроэнергетических </a:t>
            </a:r>
            <a:r>
              <a:rPr lang="ru-RU" sz="1200" b="1" u="sng" dirty="0" err="1">
                <a:solidFill>
                  <a:srgbClr val="000000"/>
                </a:solidFill>
                <a:latin typeface="Roboto"/>
                <a:hlinkClick r:id="rId2"/>
              </a:rPr>
              <a:t>систем</a:t>
            </a:r>
            <a:r>
              <a:rPr lang="ru-RU" sz="1200" u="sng" dirty="0" err="1">
                <a:solidFill>
                  <a:srgbClr val="000000"/>
                </a:solidFill>
                <a:latin typeface="Roboto"/>
                <a:hlinkClick r:id="rId2"/>
              </a:rPr>
              <a:t>"Приказ</a:t>
            </a:r>
            <a:r>
              <a:rPr lang="ru-RU" sz="1200" u="sng" dirty="0">
                <a:solidFill>
                  <a:srgbClr val="000000"/>
                </a:solidFill>
                <a:latin typeface="Roboto"/>
                <a:hlinkClick r:id="rId2"/>
              </a:rPr>
              <a:t> </a:t>
            </a:r>
            <a:r>
              <a:rPr lang="ru-RU" sz="1200" u="sng" dirty="0" err="1">
                <a:solidFill>
                  <a:srgbClr val="000000"/>
                </a:solidFill>
                <a:latin typeface="Roboto"/>
                <a:hlinkClick r:id="rId2"/>
              </a:rPr>
              <a:t>Минобрнауки</a:t>
            </a:r>
            <a:r>
              <a:rPr lang="ru-RU" sz="1200" u="sng" dirty="0">
                <a:solidFill>
                  <a:srgbClr val="000000"/>
                </a:solidFill>
                <a:latin typeface="Roboto"/>
                <a:hlinkClick r:id="rId2"/>
              </a:rPr>
              <a:t> России от 14 декабря 2017 г. № 1217 Об утверждении ФГОС</a:t>
            </a:r>
            <a:endParaRPr lang="ru-RU" sz="1200" dirty="0">
              <a:solidFill>
                <a:srgbClr val="000000"/>
              </a:solidFill>
              <a:latin typeface="Roboto"/>
            </a:endParaRPr>
          </a:p>
          <a:p>
            <a:pPr eaLnBrk="0" fontAlgn="base" hangingPunct="0">
              <a:spcBef>
                <a:spcPct val="0"/>
              </a:spcBef>
              <a:spcAft>
                <a:spcPct val="0"/>
              </a:spcAft>
            </a:pPr>
            <a:r>
              <a:rPr lang="ru-RU" sz="1200" dirty="0">
                <a:solidFill>
                  <a:srgbClr val="000000"/>
                </a:solidFill>
                <a:latin typeface="Roboto"/>
              </a:rPr>
              <a:t> </a:t>
            </a:r>
          </a:p>
          <a:p>
            <a:pPr eaLnBrk="0" fontAlgn="base" hangingPunct="0">
              <a:spcBef>
                <a:spcPct val="0"/>
              </a:spcBef>
              <a:spcAft>
                <a:spcPct val="0"/>
              </a:spcAft>
            </a:pPr>
            <a:r>
              <a:rPr lang="ru-RU" sz="1200" dirty="0">
                <a:solidFill>
                  <a:srgbClr val="000000"/>
                </a:solidFill>
                <a:latin typeface="Roboto"/>
              </a:rPr>
              <a:t> </a:t>
            </a:r>
            <a:r>
              <a:rPr lang="ru-RU" sz="1200" u="sng" dirty="0">
                <a:solidFill>
                  <a:srgbClr val="000000"/>
                </a:solidFill>
                <a:latin typeface="Roboto"/>
                <a:hlinkClick r:id="rId3"/>
              </a:rPr>
              <a:t>13.02.07 Электроснабжение (по отраслям)"</a:t>
            </a:r>
            <a:r>
              <a:rPr lang="ru-RU" sz="1200" dirty="0">
                <a:solidFill>
                  <a:srgbClr val="000000"/>
                </a:solidFill>
                <a:latin typeface="Roboto"/>
              </a:rPr>
              <a:t> (Зарегистрировано в Минюсте России 22.12.2017 N 49403) Приказ </a:t>
            </a:r>
            <a:r>
              <a:rPr lang="ru-RU" sz="1200" dirty="0" err="1">
                <a:solidFill>
                  <a:srgbClr val="000000"/>
                </a:solidFill>
                <a:latin typeface="Roboto"/>
              </a:rPr>
              <a:t>Минобрнауки</a:t>
            </a:r>
            <a:r>
              <a:rPr lang="ru-RU" sz="1200" dirty="0">
                <a:solidFill>
                  <a:srgbClr val="000000"/>
                </a:solidFill>
                <a:latin typeface="Roboto"/>
              </a:rPr>
              <a:t> России от 14.12.2017 N 1216 </a:t>
            </a:r>
          </a:p>
          <a:p>
            <a:pPr eaLnBrk="0" fontAlgn="base" hangingPunct="0">
              <a:spcBef>
                <a:spcPct val="0"/>
              </a:spcBef>
              <a:spcAft>
                <a:spcPct val="0"/>
              </a:spcAft>
            </a:pPr>
            <a:r>
              <a:rPr lang="ru-RU" sz="1200" dirty="0">
                <a:solidFill>
                  <a:srgbClr val="000000"/>
                </a:solidFill>
                <a:latin typeface="Roboto"/>
              </a:rPr>
              <a:t> </a:t>
            </a:r>
          </a:p>
          <a:p>
            <a:pPr eaLnBrk="0" fontAlgn="base" hangingPunct="0">
              <a:spcBef>
                <a:spcPct val="0"/>
              </a:spcBef>
              <a:spcAft>
                <a:spcPct val="0"/>
              </a:spcAft>
            </a:pPr>
            <a:r>
              <a:rPr lang="ru-RU" sz="1200" dirty="0">
                <a:solidFill>
                  <a:srgbClr val="000000"/>
                </a:solidFill>
                <a:latin typeface="Roboto"/>
              </a:rPr>
              <a:t> </a:t>
            </a:r>
            <a:r>
              <a:rPr lang="ru-RU" sz="1200" b="1" u="sng" dirty="0">
                <a:solidFill>
                  <a:srgbClr val="000000"/>
                </a:solidFill>
                <a:latin typeface="Roboto"/>
                <a:hlinkClick r:id="rId4"/>
              </a:rPr>
              <a:t>13.02.11 Техническая эксплуатация и обслуживание электрического и электромеханического оборудования (по отраслям)</a:t>
            </a:r>
            <a:r>
              <a:rPr lang="ru-RU" sz="1200" b="1" dirty="0">
                <a:solidFill>
                  <a:srgbClr val="000000"/>
                </a:solidFill>
                <a:latin typeface="Roboto"/>
              </a:rPr>
              <a:t>"</a:t>
            </a:r>
            <a:r>
              <a:rPr lang="ru-RU" sz="1200" dirty="0">
                <a:solidFill>
                  <a:srgbClr val="000000"/>
                </a:solidFill>
                <a:latin typeface="Roboto"/>
              </a:rPr>
              <a:t> (Зарегистрировано в Минюсте России 21.12.2017 N 49356)Приказ </a:t>
            </a:r>
            <a:r>
              <a:rPr lang="ru-RU" sz="1200" dirty="0" err="1">
                <a:solidFill>
                  <a:srgbClr val="000000"/>
                </a:solidFill>
                <a:latin typeface="Roboto"/>
              </a:rPr>
              <a:t>Минобрнауки</a:t>
            </a:r>
            <a:r>
              <a:rPr lang="ru-RU" sz="1200" dirty="0">
                <a:solidFill>
                  <a:srgbClr val="000000"/>
                </a:solidFill>
                <a:latin typeface="Roboto"/>
              </a:rPr>
              <a:t> России от 07.12.2017 N 1196 </a:t>
            </a:r>
          </a:p>
          <a:p>
            <a:pPr eaLnBrk="0" fontAlgn="base" hangingPunct="0">
              <a:spcBef>
                <a:spcPct val="0"/>
              </a:spcBef>
              <a:spcAft>
                <a:spcPct val="0"/>
              </a:spcAft>
            </a:pPr>
            <a:r>
              <a:rPr lang="ru-RU" sz="1200" dirty="0">
                <a:solidFill>
                  <a:srgbClr val="000000"/>
                </a:solidFill>
                <a:latin typeface="Roboto"/>
              </a:rPr>
              <a:t> </a:t>
            </a:r>
          </a:p>
          <a:p>
            <a:pPr eaLnBrk="0" fontAlgn="base" hangingPunct="0">
              <a:spcBef>
                <a:spcPct val="0"/>
              </a:spcBef>
              <a:spcAft>
                <a:spcPct val="0"/>
              </a:spcAft>
            </a:pPr>
            <a:r>
              <a:rPr lang="ru-RU" sz="1200" dirty="0">
                <a:solidFill>
                  <a:srgbClr val="000000"/>
                </a:solidFill>
                <a:latin typeface="Roboto"/>
              </a:rPr>
              <a:t>Приказ </a:t>
            </a:r>
            <a:r>
              <a:rPr lang="ru-RU" sz="1200" dirty="0" err="1">
                <a:solidFill>
                  <a:srgbClr val="000000"/>
                </a:solidFill>
                <a:latin typeface="Roboto"/>
              </a:rPr>
              <a:t>Минобрнауки</a:t>
            </a:r>
            <a:r>
              <a:rPr lang="ru-RU" sz="1200" dirty="0">
                <a:solidFill>
                  <a:srgbClr val="000000"/>
                </a:solidFill>
                <a:latin typeface="Roboto"/>
              </a:rPr>
              <a:t> России от 22 декабря 2017 г. № 1246 «Об утверждении федерального государственного образовательного стандарта среднего профессионального образования по профессии </a:t>
            </a:r>
            <a:r>
              <a:rPr lang="ru-RU" sz="1200" b="1" u="sng" dirty="0">
                <a:solidFill>
                  <a:srgbClr val="000000"/>
                </a:solidFill>
                <a:latin typeface="Roboto"/>
                <a:hlinkClick r:id="rId5"/>
              </a:rPr>
              <a:t>08.01.09 Слесарь по строительно-монтажным работам»</a:t>
            </a:r>
            <a:r>
              <a:rPr lang="ru-RU" sz="1200" dirty="0">
                <a:solidFill>
                  <a:srgbClr val="000000"/>
                </a:solidFill>
                <a:latin typeface="Roboto"/>
              </a:rPr>
              <a:t> (Зарегистрировано в Минюсте России 22 января 2018 г. № 49704).</a:t>
            </a:r>
          </a:p>
          <a:p>
            <a:pPr eaLnBrk="0" fontAlgn="base" hangingPunct="0">
              <a:spcBef>
                <a:spcPct val="0"/>
              </a:spcBef>
              <a:spcAft>
                <a:spcPct val="0"/>
              </a:spcAft>
            </a:pPr>
            <a:r>
              <a:rPr lang="ru-RU" sz="1200" dirty="0">
                <a:solidFill>
                  <a:srgbClr val="000000"/>
                </a:solidFill>
                <a:latin typeface="Roboto"/>
              </a:rPr>
              <a:t>Приказ </a:t>
            </a:r>
            <a:r>
              <a:rPr lang="ru-RU" sz="1200" dirty="0" err="1">
                <a:solidFill>
                  <a:srgbClr val="000000"/>
                </a:solidFill>
                <a:latin typeface="Roboto"/>
              </a:rPr>
              <a:t>Минобрнауки</a:t>
            </a:r>
            <a:r>
              <a:rPr lang="ru-RU" sz="1200" dirty="0">
                <a:solidFill>
                  <a:srgbClr val="000000"/>
                </a:solidFill>
                <a:latin typeface="Roboto"/>
              </a:rPr>
              <a:t> России от 22 декабря 2017 г. № 1247 «Об утверждении федерального государственного образовательного стандарта среднего профессионального образования по профессии</a:t>
            </a:r>
            <a:r>
              <a:rPr lang="ru-RU" sz="1200" b="1" u="sng" dirty="0">
                <a:solidFill>
                  <a:srgbClr val="000000"/>
                </a:solidFill>
                <a:latin typeface="Roboto"/>
                <a:hlinkClick r:id="rId6"/>
              </a:rPr>
              <a:t>08.01.06 Мастер сухого строительства</a:t>
            </a:r>
            <a:r>
              <a:rPr lang="ru-RU" sz="1200" dirty="0">
                <a:solidFill>
                  <a:srgbClr val="000000"/>
                </a:solidFill>
                <a:latin typeface="Roboto"/>
              </a:rPr>
              <a:t> (Зарегистрировано в Минюсте России 22 января 2018 г. № 49703).</a:t>
            </a:r>
          </a:p>
          <a:p>
            <a:pPr eaLnBrk="0" fontAlgn="base" hangingPunct="0">
              <a:spcBef>
                <a:spcPct val="0"/>
              </a:spcBef>
              <a:spcAft>
                <a:spcPct val="0"/>
              </a:spcAft>
            </a:pPr>
            <a:r>
              <a:rPr lang="ru-RU" sz="1200" dirty="0">
                <a:solidFill>
                  <a:srgbClr val="000000"/>
                </a:solidFill>
                <a:latin typeface="Roboto"/>
              </a:rPr>
              <a:t>Приказ </a:t>
            </a:r>
            <a:r>
              <a:rPr lang="ru-RU" sz="1200" dirty="0" err="1">
                <a:solidFill>
                  <a:srgbClr val="000000"/>
                </a:solidFill>
                <a:latin typeface="Roboto"/>
              </a:rPr>
              <a:t>Минобрнауки</a:t>
            </a:r>
            <a:r>
              <a:rPr lang="ru-RU" sz="1200" dirty="0">
                <a:solidFill>
                  <a:srgbClr val="000000"/>
                </a:solidFill>
                <a:latin typeface="Roboto"/>
              </a:rPr>
              <a:t> России от 22 декабря 2017 г. № 1248 «Об утверждении федерального государственного образовательного стандарта среднего профессионального образования по специальности </a:t>
            </a:r>
            <a:r>
              <a:rPr lang="ru-RU" sz="1200" b="1" dirty="0">
                <a:solidFill>
                  <a:srgbClr val="000000"/>
                </a:solidFill>
                <a:latin typeface="Roboto"/>
              </a:rPr>
              <a:t> </a:t>
            </a:r>
            <a:r>
              <a:rPr lang="ru-RU" sz="1200" b="1" u="sng" dirty="0">
                <a:solidFill>
                  <a:srgbClr val="000000"/>
                </a:solidFill>
                <a:latin typeface="Roboto"/>
                <a:hlinkClick r:id="rId7"/>
              </a:rPr>
              <a:t>13.02.03 Электрические станции, сети и системы»</a:t>
            </a:r>
            <a:r>
              <a:rPr lang="ru-RU" sz="1200" dirty="0">
                <a:solidFill>
                  <a:srgbClr val="000000"/>
                </a:solidFill>
                <a:latin typeface="Roboto"/>
              </a:rPr>
              <a:t> (Зарегистрировано в Минюсте России 18 января 2018 г. № 49678).</a:t>
            </a:r>
          </a:p>
          <a:p>
            <a:pPr eaLnBrk="0" fontAlgn="base" hangingPunct="0">
              <a:spcBef>
                <a:spcPct val="0"/>
              </a:spcBef>
              <a:spcAft>
                <a:spcPct val="0"/>
              </a:spcAft>
            </a:pPr>
            <a:r>
              <a:rPr lang="ru-RU" sz="1200" dirty="0">
                <a:solidFill>
                  <a:srgbClr val="000000"/>
                </a:solidFill>
                <a:latin typeface="Roboto"/>
              </a:rPr>
              <a:t>Приказ </a:t>
            </a:r>
            <a:r>
              <a:rPr lang="ru-RU" sz="1200" dirty="0" err="1">
                <a:solidFill>
                  <a:srgbClr val="000000"/>
                </a:solidFill>
                <a:latin typeface="Roboto"/>
              </a:rPr>
              <a:t>Минобрнауки</a:t>
            </a:r>
            <a:r>
              <a:rPr lang="ru-RU" sz="1200" dirty="0">
                <a:solidFill>
                  <a:srgbClr val="000000"/>
                </a:solidFill>
                <a:latin typeface="Roboto"/>
              </a:rPr>
              <a:t> России от 25 декабря 2017 г. № 1259 «Об утверждении федерального государственного образовательного стандарта среднего профессионального образования по профессии</a:t>
            </a:r>
            <a:r>
              <a:rPr lang="ru-RU" sz="1200" b="1" dirty="0">
                <a:solidFill>
                  <a:srgbClr val="000000"/>
                </a:solidFill>
                <a:latin typeface="Roboto"/>
              </a:rPr>
              <a:t> </a:t>
            </a:r>
            <a:r>
              <a:rPr lang="ru-RU" sz="1200" b="1" u="sng" dirty="0">
                <a:solidFill>
                  <a:srgbClr val="000000"/>
                </a:solidFill>
                <a:latin typeface="Roboto"/>
                <a:hlinkClick r:id="rId8"/>
              </a:rPr>
              <a:t>08.01.05 Мастер столярно-плотничных и паркетных работ»</a:t>
            </a:r>
            <a:r>
              <a:rPr lang="ru-RU" sz="1200" dirty="0">
                <a:solidFill>
                  <a:srgbClr val="000000"/>
                </a:solidFill>
                <a:latin typeface="Roboto"/>
              </a:rPr>
              <a:t>(Зарегистрировано в Минюсте России 22 января 2018 г. № 49734).</a:t>
            </a:r>
          </a:p>
          <a:p>
            <a:pPr eaLnBrk="0" fontAlgn="base" hangingPunct="0">
              <a:spcBef>
                <a:spcPct val="0"/>
              </a:spcBef>
              <a:spcAft>
                <a:spcPct val="0"/>
              </a:spcAft>
            </a:pPr>
            <a:r>
              <a:rPr lang="ru-RU" sz="1200" dirty="0">
                <a:solidFill>
                  <a:srgbClr val="000000"/>
                </a:solidFill>
                <a:latin typeface="Roboto"/>
              </a:rPr>
              <a:t>Приказ </a:t>
            </a:r>
            <a:r>
              <a:rPr lang="ru-RU" sz="1200" dirty="0" err="1">
                <a:solidFill>
                  <a:srgbClr val="000000"/>
                </a:solidFill>
                <a:latin typeface="Roboto"/>
              </a:rPr>
              <a:t>Минобрнауки</a:t>
            </a:r>
            <a:r>
              <a:rPr lang="ru-RU" sz="1200" dirty="0">
                <a:solidFill>
                  <a:srgbClr val="000000"/>
                </a:solidFill>
                <a:latin typeface="Roboto"/>
              </a:rPr>
              <a:t> России от 25 декабря 2017 г. № 1260 «Об утверждении федерального государственного образовательного стандарта среднего профессионального образования по профессии </a:t>
            </a:r>
            <a:r>
              <a:rPr lang="ru-RU" sz="1200" b="1" u="sng" dirty="0">
                <a:solidFill>
                  <a:srgbClr val="000000"/>
                </a:solidFill>
                <a:latin typeface="Roboto"/>
                <a:hlinkClick r:id="rId9"/>
              </a:rPr>
              <a:t>13.01.01 Машинист котлов</a:t>
            </a:r>
            <a:r>
              <a:rPr lang="ru-RU" sz="1200" b="1" dirty="0">
                <a:solidFill>
                  <a:srgbClr val="000000"/>
                </a:solidFill>
                <a:latin typeface="Roboto"/>
              </a:rPr>
              <a:t>»</a:t>
            </a:r>
            <a:r>
              <a:rPr lang="ru-RU" sz="1200" dirty="0">
                <a:solidFill>
                  <a:srgbClr val="000000"/>
                </a:solidFill>
                <a:latin typeface="Roboto"/>
              </a:rPr>
              <a:t> (Зарегистрировано в Минюсте России 22 января 2018 г. № 49705).</a:t>
            </a:r>
          </a:p>
          <a:p>
            <a:pPr eaLnBrk="0" fontAlgn="base" hangingPunct="0">
              <a:spcBef>
                <a:spcPct val="0"/>
              </a:spcBef>
              <a:spcAft>
                <a:spcPct val="0"/>
              </a:spcAft>
            </a:pPr>
            <a:r>
              <a:rPr lang="ru-RU" sz="1200" u="sng" dirty="0">
                <a:solidFill>
                  <a:srgbClr val="000000"/>
                </a:solidFill>
                <a:latin typeface="Roboto"/>
                <a:hlinkClick r:id="rId10"/>
              </a:rPr>
              <a:t>Приказ Министерства образования и науки Российской Федерации от 10.01.2018 № 6</a:t>
            </a:r>
            <a:r>
              <a:rPr lang="ru-RU" sz="1200" dirty="0">
                <a:solidFill>
                  <a:srgbClr val="000000"/>
                </a:solidFill>
                <a:latin typeface="Roboto"/>
              </a:rPr>
              <a:t> </a:t>
            </a:r>
            <a:r>
              <a:rPr lang="ru-RU" sz="1200" u="sng" dirty="0">
                <a:solidFill>
                  <a:srgbClr val="000000"/>
                </a:solidFill>
                <a:latin typeface="Roboto"/>
                <a:hlinkClick r:id="rId11"/>
              </a:rPr>
              <a:t>"Об утверждении федерального государственного образовательного стандарта среднего профессионального образования по специальности </a:t>
            </a:r>
            <a:r>
              <a:rPr lang="ru-RU" sz="1200" b="1" u="sng" dirty="0">
                <a:solidFill>
                  <a:srgbClr val="000000"/>
                </a:solidFill>
                <a:latin typeface="Roboto"/>
                <a:hlinkClick r:id="rId11"/>
              </a:rPr>
              <a:t>08.02.02 Строительство и эксплуатация инженерных сооружений"</a:t>
            </a:r>
            <a:r>
              <a:rPr lang="ru-RU" sz="1200" u="sng" dirty="0">
                <a:solidFill>
                  <a:srgbClr val="000000"/>
                </a:solidFill>
                <a:latin typeface="Roboto"/>
                <a:hlinkClick r:id="rId11"/>
              </a:rPr>
              <a:t>(Зарегистрирован 26.01.2018 № 49795)</a:t>
            </a:r>
            <a:r>
              <a:rPr lang="ru-RU" sz="1200" dirty="0">
                <a:solidFill>
                  <a:srgbClr val="000000"/>
                </a:solidFill>
                <a:latin typeface="Roboto"/>
              </a:rPr>
              <a:t> </a:t>
            </a:r>
          </a:p>
          <a:p>
            <a:pPr eaLnBrk="0" fontAlgn="base" hangingPunct="0">
              <a:spcBef>
                <a:spcPct val="0"/>
              </a:spcBef>
              <a:spcAft>
                <a:spcPct val="0"/>
              </a:spcAft>
            </a:pPr>
            <a:r>
              <a:rPr lang="ru-RU" sz="1200" dirty="0">
                <a:solidFill>
                  <a:srgbClr val="000000"/>
                </a:solidFill>
                <a:latin typeface="Roboto"/>
              </a:rPr>
              <a:t> </a:t>
            </a:r>
          </a:p>
          <a:p>
            <a:pPr eaLnBrk="0" fontAlgn="base" hangingPunct="0">
              <a:spcBef>
                <a:spcPct val="0"/>
              </a:spcBef>
              <a:spcAft>
                <a:spcPct val="0"/>
              </a:spcAft>
            </a:pPr>
            <a:r>
              <a:rPr lang="ru-RU" sz="1200" u="sng" dirty="0">
                <a:solidFill>
                  <a:srgbClr val="000000"/>
                </a:solidFill>
                <a:latin typeface="Roboto"/>
                <a:hlinkClick r:id="rId12"/>
              </a:rPr>
              <a:t>Приказ Министерства образования и науки Российской Федерации от 10.01.2018 № 5</a:t>
            </a:r>
            <a:br>
              <a:rPr lang="ru-RU" sz="1200" u="sng" dirty="0">
                <a:solidFill>
                  <a:srgbClr val="000000"/>
                </a:solidFill>
                <a:latin typeface="Roboto"/>
                <a:hlinkClick r:id="rId12"/>
              </a:rPr>
            </a:br>
            <a:r>
              <a:rPr lang="ru-RU" sz="1200" u="sng" dirty="0">
                <a:solidFill>
                  <a:srgbClr val="000000"/>
                </a:solidFill>
                <a:latin typeface="Roboto"/>
                <a:hlinkClick r:id="rId12"/>
              </a:rPr>
              <a:t>"Об утверждении федерального государственного образовательного стандарта среднего профессионального образования по профессии </a:t>
            </a:r>
            <a:r>
              <a:rPr lang="ru-RU" sz="1200" b="1" u="sng" dirty="0">
                <a:solidFill>
                  <a:srgbClr val="000000"/>
                </a:solidFill>
                <a:latin typeface="Roboto"/>
                <a:hlinkClick r:id="rId12"/>
              </a:rPr>
              <a:t>13.01.06 Электромонтер-</a:t>
            </a:r>
            <a:r>
              <a:rPr lang="ru-RU" sz="1200" b="1" u="sng" dirty="0" err="1">
                <a:solidFill>
                  <a:srgbClr val="000000"/>
                </a:solidFill>
                <a:latin typeface="Roboto"/>
                <a:hlinkClick r:id="rId12"/>
              </a:rPr>
              <a:t>линейщик</a:t>
            </a:r>
            <a:r>
              <a:rPr lang="ru-RU" sz="1200" b="1" u="sng" dirty="0">
                <a:solidFill>
                  <a:srgbClr val="000000"/>
                </a:solidFill>
                <a:latin typeface="Roboto"/>
                <a:hlinkClick r:id="rId12"/>
              </a:rPr>
              <a:t> по монтажу воздушных линий высокого напряжения и контактной сети"</a:t>
            </a:r>
            <a:r>
              <a:rPr lang="ru-RU" sz="1200" dirty="0">
                <a:solidFill>
                  <a:srgbClr val="000000"/>
                </a:solidFill>
                <a:latin typeface="Roboto"/>
              </a:rPr>
              <a:t> </a:t>
            </a:r>
            <a:r>
              <a:rPr lang="ru-RU" sz="1200" u="sng" dirty="0">
                <a:solidFill>
                  <a:srgbClr val="000000"/>
                </a:solidFill>
                <a:latin typeface="Roboto"/>
                <a:hlinkClick r:id="rId12"/>
              </a:rPr>
              <a:t>(Зарегистрирован 26.01.2018 № 49798)</a:t>
            </a:r>
            <a:r>
              <a:rPr lang="ru-RU" sz="1200" dirty="0">
                <a:solidFill>
                  <a:srgbClr val="000000"/>
                </a:solidFill>
                <a:latin typeface="Roboto"/>
              </a:rPr>
              <a:t> </a:t>
            </a:r>
          </a:p>
          <a:p>
            <a:pPr eaLnBrk="0" fontAlgn="base" hangingPunct="0">
              <a:spcBef>
                <a:spcPct val="0"/>
              </a:spcBef>
              <a:spcAft>
                <a:spcPct val="0"/>
              </a:spcAft>
            </a:pPr>
            <a:r>
              <a:rPr lang="ru-RU" sz="1200" dirty="0">
                <a:solidFill>
                  <a:srgbClr val="000000"/>
                </a:solidFill>
                <a:latin typeface="Roboto"/>
              </a:rPr>
              <a:t> </a:t>
            </a:r>
          </a:p>
          <a:p>
            <a:pPr eaLnBrk="0" fontAlgn="base" hangingPunct="0">
              <a:spcBef>
                <a:spcPct val="0"/>
              </a:spcBef>
              <a:spcAft>
                <a:spcPct val="0"/>
              </a:spcAft>
            </a:pPr>
            <a:r>
              <a:rPr lang="ru-RU" sz="1200" u="sng" dirty="0">
                <a:solidFill>
                  <a:srgbClr val="000000"/>
                </a:solidFill>
                <a:latin typeface="Roboto"/>
                <a:hlinkClick r:id="rId13"/>
              </a:rPr>
              <a:t>Приказ Министерства образования и науки Российской Федерации от 10.01.2018 № 4</a:t>
            </a:r>
            <a:br>
              <a:rPr lang="ru-RU" sz="1200" u="sng" dirty="0">
                <a:solidFill>
                  <a:srgbClr val="000000"/>
                </a:solidFill>
                <a:latin typeface="Roboto"/>
                <a:hlinkClick r:id="rId13"/>
              </a:rPr>
            </a:br>
            <a:r>
              <a:rPr lang="ru-RU" sz="1200" u="sng" dirty="0">
                <a:solidFill>
                  <a:srgbClr val="000000"/>
                </a:solidFill>
                <a:latin typeface="Roboto"/>
                <a:hlinkClick r:id="rId13"/>
              </a:rPr>
              <a:t>"Об утверждении федерального государственного образовательного стандарта среднего профессионального образования по профессии </a:t>
            </a:r>
            <a:r>
              <a:rPr lang="ru-RU" sz="1200" b="1" u="sng" dirty="0">
                <a:solidFill>
                  <a:srgbClr val="000000"/>
                </a:solidFill>
                <a:latin typeface="Roboto"/>
                <a:hlinkClick r:id="rId13"/>
              </a:rPr>
              <a:t>13.01.05 Электромонтер по техническому обслуживанию электростанций и сетей"</a:t>
            </a:r>
            <a:r>
              <a:rPr lang="ru-RU" sz="1200" u="sng" dirty="0">
                <a:solidFill>
                  <a:srgbClr val="000000"/>
                </a:solidFill>
                <a:latin typeface="Roboto"/>
                <a:hlinkClick r:id="rId13"/>
              </a:rPr>
              <a:t> (Зарегистрирован 26.01.2018 № 49799)</a:t>
            </a:r>
            <a:r>
              <a:rPr lang="ru-RU" sz="1200" dirty="0">
                <a:solidFill>
                  <a:srgbClr val="000000"/>
                </a:solidFill>
                <a:latin typeface="Roboto"/>
              </a:rPr>
              <a:t> </a:t>
            </a:r>
          </a:p>
          <a:p>
            <a:pPr eaLnBrk="0" fontAlgn="base" hangingPunct="0">
              <a:spcBef>
                <a:spcPct val="0"/>
              </a:spcBef>
              <a:spcAft>
                <a:spcPct val="0"/>
              </a:spcAft>
            </a:pPr>
            <a:r>
              <a:rPr lang="ru-RU" sz="1200" dirty="0">
                <a:solidFill>
                  <a:srgbClr val="000000"/>
                </a:solidFill>
                <a:latin typeface="Roboto"/>
              </a:rPr>
              <a:t> </a:t>
            </a:r>
          </a:p>
          <a:p>
            <a:pPr eaLnBrk="0" fontAlgn="base" hangingPunct="0">
              <a:spcBef>
                <a:spcPct val="0"/>
              </a:spcBef>
              <a:spcAft>
                <a:spcPct val="0"/>
              </a:spcAft>
            </a:pPr>
            <a:r>
              <a:rPr lang="ru-RU" sz="1200" u="sng" dirty="0">
                <a:solidFill>
                  <a:srgbClr val="000000"/>
                </a:solidFill>
                <a:latin typeface="Roboto"/>
                <a:hlinkClick r:id="rId14"/>
              </a:rPr>
              <a:t>Приказ Министерства образования и науки Российской Федерации от 10.01.2018 № 2</a:t>
            </a:r>
            <a:r>
              <a:rPr lang="ru-RU" sz="1200" dirty="0">
                <a:solidFill>
                  <a:srgbClr val="000000"/>
                </a:solidFill>
                <a:latin typeface="Roboto"/>
              </a:rPr>
              <a:t> </a:t>
            </a:r>
            <a:r>
              <a:rPr lang="ru-RU" sz="1200" u="sng" dirty="0">
                <a:solidFill>
                  <a:srgbClr val="000000"/>
                </a:solidFill>
                <a:latin typeface="Roboto"/>
                <a:hlinkClick r:id="rId14"/>
              </a:rPr>
              <a:t>"Об утверждении федерального государственного образовательного стандарта среднего профессионального образования по специальности </a:t>
            </a:r>
            <a:r>
              <a:rPr lang="ru-RU" sz="1200" b="1" u="sng" dirty="0">
                <a:solidFill>
                  <a:srgbClr val="000000"/>
                </a:solidFill>
                <a:latin typeface="Roboto"/>
                <a:hlinkClick r:id="rId14"/>
              </a:rPr>
              <a:t>08.02.01 Строительство и эксплуатация зданий и сооружений</a:t>
            </a:r>
            <a:r>
              <a:rPr lang="ru-RU" sz="1200" u="sng" dirty="0">
                <a:solidFill>
                  <a:srgbClr val="000000"/>
                </a:solidFill>
                <a:latin typeface="Roboto"/>
                <a:hlinkClick r:id="rId14"/>
              </a:rPr>
              <a:t>" (Зарегистрирован 26.01.2018 № 49797)</a:t>
            </a:r>
            <a:endParaRPr lang="ru-RU" sz="1200" dirty="0">
              <a:solidFill>
                <a:srgbClr val="000000"/>
              </a:solidFill>
              <a:latin typeface="Roboto"/>
            </a:endParaRPr>
          </a:p>
          <a:p>
            <a:pPr eaLnBrk="0" fontAlgn="base" hangingPunct="0">
              <a:spcBef>
                <a:spcPct val="0"/>
              </a:spcBef>
              <a:spcAft>
                <a:spcPct val="0"/>
              </a:spcAft>
            </a:pPr>
            <a:r>
              <a:rPr lang="ru-RU" sz="1200" u="sng" dirty="0">
                <a:solidFill>
                  <a:srgbClr val="000000"/>
                </a:solidFill>
                <a:latin typeface="Roboto"/>
                <a:hlinkClick r:id="rId15"/>
              </a:rPr>
              <a:t>Приказ Министерства образования и науки Российской Федерации от 10.01.2018 № 1</a:t>
            </a:r>
            <a:r>
              <a:rPr lang="ru-RU" sz="1200" dirty="0">
                <a:solidFill>
                  <a:srgbClr val="000000"/>
                </a:solidFill>
                <a:latin typeface="Roboto"/>
              </a:rPr>
              <a:t> </a:t>
            </a:r>
            <a:r>
              <a:rPr lang="ru-RU" sz="1200" u="sng" dirty="0">
                <a:solidFill>
                  <a:srgbClr val="000000"/>
                </a:solidFill>
                <a:latin typeface="Roboto"/>
                <a:hlinkClick r:id="rId15"/>
              </a:rPr>
              <a:t>"Об утверждении федерального государственного образовательного стандарта среднего профессионального образования по специальности </a:t>
            </a:r>
            <a:r>
              <a:rPr lang="ru-RU" sz="1200" b="1" u="sng" dirty="0">
                <a:solidFill>
                  <a:srgbClr val="000000"/>
                </a:solidFill>
                <a:latin typeface="Roboto"/>
                <a:hlinkClick r:id="rId15"/>
              </a:rPr>
              <a:t>13.02.04 </a:t>
            </a:r>
            <a:r>
              <a:rPr lang="ru-RU" sz="1200" b="1" u="sng" dirty="0" err="1">
                <a:solidFill>
                  <a:srgbClr val="000000"/>
                </a:solidFill>
                <a:latin typeface="Roboto"/>
                <a:hlinkClick r:id="rId15"/>
              </a:rPr>
              <a:t>Гидроэлектроэнергетические</a:t>
            </a:r>
            <a:r>
              <a:rPr lang="ru-RU" sz="1200" b="1" u="sng" dirty="0">
                <a:solidFill>
                  <a:srgbClr val="000000"/>
                </a:solidFill>
                <a:latin typeface="Roboto"/>
                <a:hlinkClick r:id="rId15"/>
              </a:rPr>
              <a:t> установки"</a:t>
            </a:r>
            <a:r>
              <a:rPr lang="ru-RU" sz="1200" u="sng" dirty="0">
                <a:solidFill>
                  <a:srgbClr val="000000"/>
                </a:solidFill>
                <a:latin typeface="Roboto"/>
                <a:hlinkClick r:id="rId15"/>
              </a:rPr>
              <a:t> (Зарегистрирован 26.01.2018 № 49796)</a:t>
            </a:r>
            <a:r>
              <a:rPr lang="ru-RU" sz="1200" dirty="0">
                <a:solidFill>
                  <a:srgbClr val="000000"/>
                </a:solidFill>
                <a:latin typeface="Roboto"/>
              </a:rPr>
              <a:t> </a:t>
            </a:r>
          </a:p>
          <a:p>
            <a:pPr eaLnBrk="0" fontAlgn="base" hangingPunct="0">
              <a:spcBef>
                <a:spcPct val="0"/>
              </a:spcBef>
              <a:spcAft>
                <a:spcPct val="0"/>
              </a:spcAft>
            </a:pPr>
            <a:r>
              <a:rPr lang="ru-RU" sz="1200" dirty="0">
                <a:solidFill>
                  <a:srgbClr val="000000"/>
                </a:solidFill>
                <a:latin typeface="Roboto"/>
              </a:rPr>
              <a:t> </a:t>
            </a:r>
          </a:p>
          <a:p>
            <a:pPr eaLnBrk="0" fontAlgn="base" hangingPunct="0">
              <a:spcBef>
                <a:spcPct val="0"/>
              </a:spcBef>
              <a:spcAft>
                <a:spcPct val="0"/>
              </a:spcAft>
            </a:pPr>
            <a:r>
              <a:rPr lang="ru-RU" sz="1200" u="sng" dirty="0">
                <a:solidFill>
                  <a:srgbClr val="000000"/>
                </a:solidFill>
                <a:latin typeface="Roboto"/>
                <a:hlinkClick r:id="rId16"/>
              </a:rPr>
              <a:t>Приказ Министерства образования и науки Российской Федерации от 10.01.2018 № 3 "Об утверждении федерального государственного образовательного стандарта среднего профессионального образования по специальности </a:t>
            </a:r>
            <a:r>
              <a:rPr lang="ru-RU" sz="1200" b="1" u="sng" dirty="0">
                <a:solidFill>
                  <a:srgbClr val="000000"/>
                </a:solidFill>
                <a:latin typeface="Roboto"/>
                <a:hlinkClick r:id="rId16"/>
              </a:rPr>
              <a:t>08.02.04 Водоснабжение и водоотведение</a:t>
            </a:r>
            <a:r>
              <a:rPr lang="ru-RU" sz="1200" u="sng" dirty="0">
                <a:solidFill>
                  <a:srgbClr val="000000"/>
                </a:solidFill>
                <a:latin typeface="Roboto"/>
                <a:hlinkClick r:id="rId16"/>
              </a:rPr>
              <a:t>"</a:t>
            </a:r>
            <a:endParaRPr lang="ru-RU" sz="1200" dirty="0">
              <a:solidFill>
                <a:srgbClr val="000000"/>
              </a:solidFill>
              <a:latin typeface="Roboto"/>
            </a:endParaRPr>
          </a:p>
          <a:p>
            <a:pPr eaLnBrk="0" fontAlgn="base" hangingPunct="0">
              <a:spcBef>
                <a:spcPct val="0"/>
              </a:spcBef>
              <a:spcAft>
                <a:spcPct val="0"/>
              </a:spcAft>
            </a:pPr>
            <a:r>
              <a:rPr lang="ru-RU" sz="1200" dirty="0">
                <a:solidFill>
                  <a:srgbClr val="000000"/>
                </a:solidFill>
                <a:latin typeface="Roboto"/>
              </a:rPr>
              <a:t> </a:t>
            </a:r>
            <a:br>
              <a:rPr lang="ru-RU" sz="1200" dirty="0">
                <a:solidFill>
                  <a:srgbClr val="000000"/>
                </a:solidFill>
                <a:latin typeface="Roboto"/>
              </a:rPr>
            </a:br>
            <a:r>
              <a:rPr lang="ru-RU" sz="1200" u="sng" dirty="0">
                <a:solidFill>
                  <a:srgbClr val="000000"/>
                </a:solidFill>
                <a:latin typeface="Roboto"/>
                <a:hlinkClick r:id="rId17"/>
              </a:rPr>
              <a:t>Приказ Министерства образования и науки Российской Федерации от 11.01.2018 № 26</a:t>
            </a:r>
            <a:br>
              <a:rPr lang="ru-RU" sz="1200" u="sng" dirty="0">
                <a:solidFill>
                  <a:srgbClr val="000000"/>
                </a:solidFill>
                <a:latin typeface="Roboto"/>
                <a:hlinkClick r:id="rId17"/>
              </a:rPr>
            </a:br>
            <a:r>
              <a:rPr lang="ru-RU" sz="1200" u="sng" dirty="0">
                <a:solidFill>
                  <a:srgbClr val="000000"/>
                </a:solidFill>
                <a:latin typeface="Roboto"/>
                <a:hlinkClick r:id="rId17"/>
              </a:rPr>
              <a:t>"Об утверждении федерального государственного образовательного стандарта среднего профессионального образования по специальности 08.02.03 Производство неметаллических строительных изделий и конструкций"</a:t>
            </a:r>
            <a:br>
              <a:rPr lang="ru-RU" sz="1200" u="sng" dirty="0">
                <a:solidFill>
                  <a:srgbClr val="000000"/>
                </a:solidFill>
                <a:latin typeface="Roboto"/>
                <a:hlinkClick r:id="rId17"/>
              </a:rPr>
            </a:br>
            <a:r>
              <a:rPr lang="ru-RU" sz="1200" u="sng" dirty="0">
                <a:solidFill>
                  <a:srgbClr val="000000"/>
                </a:solidFill>
                <a:latin typeface="Roboto"/>
                <a:hlinkClick r:id="rId17"/>
              </a:rPr>
              <a:t>(Зарегистрирован 05.02.2018 № 49885)</a:t>
            </a:r>
            <a:r>
              <a:rPr lang="ru-RU" sz="1200" dirty="0">
                <a:solidFill>
                  <a:srgbClr val="000000"/>
                </a:solidFill>
                <a:latin typeface="Roboto"/>
              </a:rPr>
              <a:t> </a:t>
            </a:r>
          </a:p>
          <a:p>
            <a:pPr eaLnBrk="0" fontAlgn="base" hangingPunct="0">
              <a:spcBef>
                <a:spcPct val="0"/>
              </a:spcBef>
              <a:spcAft>
                <a:spcPct val="0"/>
              </a:spcAft>
            </a:pPr>
            <a:r>
              <a:rPr lang="ru-RU" sz="1200" dirty="0">
                <a:solidFill>
                  <a:srgbClr val="000000"/>
                </a:solidFill>
                <a:latin typeface="Roboto"/>
              </a:rPr>
              <a:t> </a:t>
            </a:r>
          </a:p>
          <a:p>
            <a:pPr eaLnBrk="0" fontAlgn="base" hangingPunct="0">
              <a:spcBef>
                <a:spcPct val="0"/>
              </a:spcBef>
              <a:spcAft>
                <a:spcPct val="0"/>
              </a:spcAft>
            </a:pPr>
            <a:br>
              <a:rPr lang="ru-RU" sz="1200" dirty="0">
                <a:solidFill>
                  <a:srgbClr val="000000"/>
                </a:solidFill>
                <a:latin typeface="Roboto"/>
              </a:rPr>
            </a:br>
            <a:r>
              <a:rPr lang="ru-RU" sz="1200" u="sng" dirty="0">
                <a:solidFill>
                  <a:srgbClr val="000000"/>
                </a:solidFill>
                <a:latin typeface="Roboto"/>
                <a:hlinkClick r:id="rId18"/>
              </a:rPr>
              <a:t>Приказ Министерства образования и науки Российской Федерации от 15.01.2018 № 32</a:t>
            </a:r>
            <a:br>
              <a:rPr lang="ru-RU" sz="1200" u="sng" dirty="0">
                <a:solidFill>
                  <a:srgbClr val="000000"/>
                </a:solidFill>
                <a:latin typeface="Roboto"/>
                <a:hlinkClick r:id="rId18"/>
              </a:rPr>
            </a:br>
            <a:r>
              <a:rPr lang="ru-RU" sz="1200" u="sng" dirty="0">
                <a:solidFill>
                  <a:srgbClr val="000000"/>
                </a:solidFill>
                <a:latin typeface="Roboto"/>
                <a:hlinkClick r:id="rId18"/>
              </a:rPr>
              <a:t>"Об утверждении федерального государственного образовательного стандарта среднего профессионального образования по профессии 13.01.07 Электромонтер по ремонту электросетей" (Зарегистрирован 05.02.2018 № 49886)</a:t>
            </a:r>
            <a:r>
              <a:rPr lang="ru-RU" sz="1200" dirty="0">
                <a:solidFill>
                  <a:srgbClr val="000000"/>
                </a:solidFill>
                <a:latin typeface="Roboto"/>
              </a:rPr>
              <a:t> </a:t>
            </a:r>
          </a:p>
          <a:p>
            <a:pPr eaLnBrk="0" fontAlgn="base" hangingPunct="0">
              <a:spcBef>
                <a:spcPct val="0"/>
              </a:spcBef>
              <a:spcAft>
                <a:spcPct val="0"/>
              </a:spcAft>
            </a:pPr>
            <a:r>
              <a:rPr lang="ru-RU" sz="1200" dirty="0">
                <a:solidFill>
                  <a:srgbClr val="000000"/>
                </a:solidFill>
                <a:latin typeface="Roboto"/>
              </a:rPr>
              <a:t> </a:t>
            </a:r>
          </a:p>
          <a:p>
            <a:pPr eaLnBrk="0" fontAlgn="base" hangingPunct="0">
              <a:spcBef>
                <a:spcPct val="0"/>
              </a:spcBef>
              <a:spcAft>
                <a:spcPct val="0"/>
              </a:spcAft>
            </a:pPr>
            <a:br>
              <a:rPr lang="ru-RU" sz="1200" dirty="0">
                <a:solidFill>
                  <a:srgbClr val="000000"/>
                </a:solidFill>
                <a:latin typeface="Roboto"/>
              </a:rPr>
            </a:br>
            <a:r>
              <a:rPr lang="ru-RU" sz="1200" u="sng" dirty="0">
                <a:solidFill>
                  <a:srgbClr val="000000"/>
                </a:solidFill>
                <a:latin typeface="Roboto"/>
                <a:hlinkClick r:id="rId19"/>
              </a:rPr>
              <a:t>Приказ Министерства образования и науки Российской Федерации от 11.01.2018 № 25</a:t>
            </a:r>
            <a:br>
              <a:rPr lang="ru-RU" sz="1200" u="sng" dirty="0">
                <a:solidFill>
                  <a:srgbClr val="000000"/>
                </a:solidFill>
                <a:latin typeface="Roboto"/>
                <a:hlinkClick r:id="rId19"/>
              </a:rPr>
            </a:br>
            <a:r>
              <a:rPr lang="ru-RU" sz="1200" u="sng" dirty="0">
                <a:solidFill>
                  <a:srgbClr val="000000"/>
                </a:solidFill>
                <a:latin typeface="Roboto"/>
                <a:hlinkClick r:id="rId19"/>
              </a:rPr>
              <a:t>"Об утверждении федерального государственного образовательного стандарта среднего профессионального образования по специальности 08.02.05 Строительство и эксплуатация автомобильных дорог и аэродромов" (Зарегистрирован 05.02.2018 № 49884)</a:t>
            </a:r>
            <a:r>
              <a:rPr lang="ru-RU" sz="1200" dirty="0">
                <a:solidFill>
                  <a:srgbClr val="000000"/>
                </a:solidFill>
                <a:latin typeface="Roboto"/>
              </a:rPr>
              <a:t> </a:t>
            </a:r>
          </a:p>
        </p:txBody>
      </p:sp>
      <p:sp>
        <p:nvSpPr>
          <p:cNvPr id="5" name="Прямоугольник 4"/>
          <p:cNvSpPr/>
          <p:nvPr/>
        </p:nvSpPr>
        <p:spPr>
          <a:xfrm>
            <a:off x="323528" y="460187"/>
            <a:ext cx="8640960" cy="6093976"/>
          </a:xfrm>
          <a:prstGeom prst="rect">
            <a:avLst/>
          </a:prstGeom>
          <a:noFill/>
        </p:spPr>
        <p:txBody>
          <a:bodyPr wrap="square">
            <a:spAutoFit/>
          </a:bodyPr>
          <a:lstStyle/>
          <a:p>
            <a:pPr eaLnBrk="0" fontAlgn="base" hangingPunct="0">
              <a:spcBef>
                <a:spcPct val="0"/>
              </a:spcBef>
              <a:spcAft>
                <a:spcPct val="0"/>
              </a:spcAft>
            </a:pPr>
            <a:r>
              <a:rPr lang="ru-RU" sz="2600" b="1" dirty="0">
                <a:ln w="1905"/>
                <a:solidFill>
                  <a:srgbClr val="7030A0"/>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08.01.09 Слесарь по строительно-монтажным работам»  </a:t>
            </a:r>
          </a:p>
          <a:p>
            <a:pPr eaLnBrk="0" fontAlgn="base" hangingPunct="0">
              <a:spcBef>
                <a:spcPct val="0"/>
              </a:spcBef>
              <a:spcAft>
                <a:spcPct val="0"/>
              </a:spcAft>
            </a:pPr>
            <a:r>
              <a:rPr lang="ru-RU" sz="2600" b="1" dirty="0">
                <a:ln w="1905"/>
                <a:solidFill>
                  <a:srgbClr val="7030A0"/>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08.01.06 Мастер сухого строительства  </a:t>
            </a:r>
          </a:p>
          <a:p>
            <a:pPr eaLnBrk="0" fontAlgn="base" hangingPunct="0">
              <a:spcBef>
                <a:spcPct val="0"/>
              </a:spcBef>
              <a:spcAft>
                <a:spcPct val="0"/>
              </a:spcAft>
            </a:pPr>
            <a:r>
              <a:rPr lang="ru-RU" sz="2600" b="1" dirty="0">
                <a:ln w="1905"/>
                <a:solidFill>
                  <a:srgbClr val="7030A0"/>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08.01.05 Мастер столярно-плотничных и паркетных работ» </a:t>
            </a:r>
          </a:p>
          <a:p>
            <a:pPr eaLnBrk="0" fontAlgn="base" hangingPunct="0">
              <a:spcBef>
                <a:spcPct val="0"/>
              </a:spcBef>
              <a:spcAft>
                <a:spcPct val="0"/>
              </a:spcAft>
            </a:pPr>
            <a:r>
              <a:rPr lang="ru-RU" sz="2600" b="1" dirty="0">
                <a:ln w="1905"/>
                <a:solidFill>
                  <a:srgbClr val="7030A0"/>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08.02.02 Строительство и эксплуатация инженерных сооружений"</a:t>
            </a:r>
          </a:p>
          <a:p>
            <a:pPr eaLnBrk="0" fontAlgn="base" hangingPunct="0">
              <a:spcBef>
                <a:spcPct val="0"/>
              </a:spcBef>
              <a:spcAft>
                <a:spcPct val="0"/>
              </a:spcAft>
            </a:pPr>
            <a:r>
              <a:rPr lang="ru-RU" sz="2600" b="1" dirty="0">
                <a:ln w="1905"/>
                <a:solidFill>
                  <a:srgbClr val="7030A0"/>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08.02.01 Строительство и эксплуатация зданий и сооружений"</a:t>
            </a:r>
          </a:p>
          <a:p>
            <a:pPr eaLnBrk="0" fontAlgn="base" hangingPunct="0">
              <a:spcBef>
                <a:spcPct val="0"/>
              </a:spcBef>
              <a:spcAft>
                <a:spcPct val="0"/>
              </a:spcAft>
            </a:pPr>
            <a:r>
              <a:rPr lang="ru-RU" sz="2600" b="1" dirty="0">
                <a:ln w="1905"/>
                <a:solidFill>
                  <a:srgbClr val="7030A0"/>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08.02.04 Водоснабжение и водоотведение"</a:t>
            </a:r>
          </a:p>
          <a:p>
            <a:pPr eaLnBrk="0" fontAlgn="base" hangingPunct="0">
              <a:spcBef>
                <a:spcPct val="0"/>
              </a:spcBef>
              <a:spcAft>
                <a:spcPct val="0"/>
              </a:spcAft>
            </a:pPr>
            <a:r>
              <a:rPr lang="ru-RU" sz="2600" b="1" dirty="0">
                <a:ln w="1905"/>
                <a:solidFill>
                  <a:srgbClr val="7030A0"/>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08.02.03 Производство неметаллических строительных изделий и конструкций"</a:t>
            </a:r>
          </a:p>
          <a:p>
            <a:pPr eaLnBrk="0" fontAlgn="base" hangingPunct="0">
              <a:spcBef>
                <a:spcPct val="0"/>
              </a:spcBef>
              <a:spcAft>
                <a:spcPct val="0"/>
              </a:spcAft>
            </a:pPr>
            <a:r>
              <a:rPr lang="ru-RU" sz="2600" b="1" dirty="0">
                <a:ln w="1905"/>
                <a:solidFill>
                  <a:srgbClr val="7030A0"/>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08.02.05 Строительство и эксплуатация автомобильных дорог и аэродромов" </a:t>
            </a:r>
          </a:p>
          <a:p>
            <a:r>
              <a:rPr lang="ru-RU" sz="2600" b="1" dirty="0">
                <a:ln w="1905"/>
                <a:solidFill>
                  <a:srgbClr val="7030A0"/>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08.02.06 Строительство и эксплуатация городских путей сообщения"  </a:t>
            </a:r>
          </a:p>
        </p:txBody>
      </p:sp>
      <p:sp>
        <p:nvSpPr>
          <p:cNvPr id="8" name="Прямоугольник 7"/>
          <p:cNvSpPr/>
          <p:nvPr/>
        </p:nvSpPr>
        <p:spPr bwMode="auto">
          <a:xfrm>
            <a:off x="323528" y="116636"/>
            <a:ext cx="8352928" cy="336409"/>
          </a:xfrm>
          <a:prstGeom prst="rect">
            <a:avLst/>
          </a:prstGeom>
          <a:ln>
            <a:headEnd type="none" w="med" len="med"/>
            <a:tailEnd type="none" w="med" len="med"/>
          </a:ln>
          <a:extLst/>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ru-RU" b="1" u="sng" dirty="0">
                <a:ln w="1905"/>
                <a:gradFill>
                  <a:gsLst>
                    <a:gs pos="0">
                      <a:srgbClr val="E78A00">
                        <a:shade val="20000"/>
                        <a:satMod val="200000"/>
                      </a:srgbClr>
                    </a:gs>
                    <a:gs pos="78000">
                      <a:srgbClr val="E78A00">
                        <a:tint val="90000"/>
                        <a:shade val="89000"/>
                        <a:satMod val="220000"/>
                      </a:srgbClr>
                    </a:gs>
                    <a:gs pos="100000">
                      <a:srgbClr val="E78A00">
                        <a:tint val="12000"/>
                        <a:satMod val="255000"/>
                      </a:srgbClr>
                    </a:gs>
                  </a:gsLst>
                  <a:lin ang="5400000"/>
                </a:gradFill>
                <a:effectLst>
                  <a:innerShdw blurRad="69850" dist="43180" dir="5400000">
                    <a:srgbClr val="000000">
                      <a:alpha val="65000"/>
                    </a:srgbClr>
                  </a:innerShdw>
                </a:effectLst>
                <a:latin typeface="Arial"/>
              </a:rPr>
              <a:t>НА САЙТЕ </a:t>
            </a:r>
            <a:r>
              <a:rPr lang="en-US" b="1" u="sng" dirty="0">
                <a:ln w="1905"/>
                <a:gradFill>
                  <a:gsLst>
                    <a:gs pos="0">
                      <a:srgbClr val="E78A00">
                        <a:shade val="20000"/>
                        <a:satMod val="200000"/>
                      </a:srgbClr>
                    </a:gs>
                    <a:gs pos="78000">
                      <a:srgbClr val="E78A00">
                        <a:tint val="90000"/>
                        <a:shade val="89000"/>
                        <a:satMod val="220000"/>
                      </a:srgbClr>
                    </a:gs>
                    <a:gs pos="100000">
                      <a:srgbClr val="E78A00">
                        <a:tint val="12000"/>
                        <a:satMod val="255000"/>
                      </a:srgbClr>
                    </a:gs>
                  </a:gsLst>
                  <a:lin ang="5400000"/>
                </a:gradFill>
                <a:effectLst>
                  <a:innerShdw blurRad="69850" dist="43180" dir="5400000">
                    <a:srgbClr val="000000">
                      <a:alpha val="65000"/>
                    </a:srgbClr>
                  </a:innerShdw>
                </a:effectLst>
                <a:latin typeface="Arial"/>
              </a:rPr>
              <a:t>CRPO-MPU.COM</a:t>
            </a:r>
            <a:endParaRPr lang="ru-RU" b="1" u="sng" dirty="0">
              <a:ln w="1905"/>
              <a:gradFill>
                <a:gsLst>
                  <a:gs pos="0">
                    <a:srgbClr val="E78A00">
                      <a:shade val="20000"/>
                      <a:satMod val="200000"/>
                    </a:srgbClr>
                  </a:gs>
                  <a:gs pos="78000">
                    <a:srgbClr val="E78A00">
                      <a:tint val="90000"/>
                      <a:shade val="89000"/>
                      <a:satMod val="220000"/>
                    </a:srgbClr>
                  </a:gs>
                  <a:gs pos="100000">
                    <a:srgbClr val="E78A00">
                      <a:tint val="12000"/>
                      <a:satMod val="255000"/>
                    </a:srgbClr>
                  </a:gs>
                </a:gsLst>
                <a:lin ang="5400000"/>
              </a:gradFill>
              <a:effectLst>
                <a:innerShdw blurRad="69850" dist="43180" dir="5400000">
                  <a:srgbClr val="000000">
                    <a:alpha val="65000"/>
                  </a:srgbClr>
                </a:innerShdw>
              </a:effectLst>
              <a:latin typeface="Arial"/>
            </a:endParaRPr>
          </a:p>
        </p:txBody>
      </p:sp>
    </p:spTree>
    <p:extLst>
      <p:ext uri="{BB962C8B-B14F-4D97-AF65-F5344CB8AC3E}">
        <p14:creationId xmlns:p14="http://schemas.microsoft.com/office/powerpoint/2010/main" val="23142098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4" name="Прямоугольник 3"/>
          <p:cNvSpPr/>
          <p:nvPr/>
        </p:nvSpPr>
        <p:spPr>
          <a:xfrm>
            <a:off x="467545" y="-19885073"/>
            <a:ext cx="8496944" cy="12649617"/>
          </a:xfrm>
          <a:prstGeom prst="rect">
            <a:avLst/>
          </a:prstGeom>
        </p:spPr>
        <p:txBody>
          <a:bodyPr wrap="square">
            <a:spAutoFit/>
          </a:bodyPr>
          <a:lstStyle/>
          <a:p>
            <a:pPr eaLnBrk="0" fontAlgn="base" hangingPunct="0">
              <a:spcBef>
                <a:spcPct val="0"/>
              </a:spcBef>
              <a:spcAft>
                <a:spcPct val="0"/>
              </a:spcAft>
            </a:pPr>
            <a:r>
              <a:rPr lang="ru-RU" sz="1200" dirty="0">
                <a:solidFill>
                  <a:srgbClr val="000000"/>
                </a:solidFill>
                <a:latin typeface="Roboto"/>
              </a:rPr>
              <a:t> </a:t>
            </a:r>
            <a:r>
              <a:rPr lang="ru-RU" sz="1200" b="1" u="sng" dirty="0">
                <a:solidFill>
                  <a:srgbClr val="000000"/>
                </a:solidFill>
                <a:latin typeface="Roboto"/>
                <a:hlinkClick r:id="rId3"/>
              </a:rPr>
              <a:t>13.02.06 "Релейная защита и автоматизация электроэнергетических </a:t>
            </a:r>
            <a:r>
              <a:rPr lang="ru-RU" sz="1200" b="1" u="sng" dirty="0" err="1">
                <a:solidFill>
                  <a:srgbClr val="000000"/>
                </a:solidFill>
                <a:latin typeface="Roboto"/>
                <a:hlinkClick r:id="rId3"/>
              </a:rPr>
              <a:t>систем</a:t>
            </a:r>
            <a:r>
              <a:rPr lang="ru-RU" sz="1200" u="sng" dirty="0" err="1">
                <a:solidFill>
                  <a:srgbClr val="000000"/>
                </a:solidFill>
                <a:latin typeface="Roboto"/>
                <a:hlinkClick r:id="rId3"/>
              </a:rPr>
              <a:t>"Приказ</a:t>
            </a:r>
            <a:r>
              <a:rPr lang="ru-RU" sz="1200" u="sng" dirty="0">
                <a:solidFill>
                  <a:srgbClr val="000000"/>
                </a:solidFill>
                <a:latin typeface="Roboto"/>
                <a:hlinkClick r:id="rId3"/>
              </a:rPr>
              <a:t> </a:t>
            </a:r>
            <a:r>
              <a:rPr lang="ru-RU" sz="1200" u="sng" dirty="0" err="1">
                <a:solidFill>
                  <a:srgbClr val="000000"/>
                </a:solidFill>
                <a:latin typeface="Roboto"/>
                <a:hlinkClick r:id="rId3"/>
              </a:rPr>
              <a:t>Минобрнауки</a:t>
            </a:r>
            <a:r>
              <a:rPr lang="ru-RU" sz="1200" u="sng" dirty="0">
                <a:solidFill>
                  <a:srgbClr val="000000"/>
                </a:solidFill>
                <a:latin typeface="Roboto"/>
                <a:hlinkClick r:id="rId3"/>
              </a:rPr>
              <a:t> России от 14 декабря 2017 г. № 1217 Об утверждении ФГОС</a:t>
            </a:r>
            <a:endParaRPr lang="ru-RU" sz="1200" dirty="0">
              <a:solidFill>
                <a:srgbClr val="000000"/>
              </a:solidFill>
              <a:latin typeface="Roboto"/>
            </a:endParaRPr>
          </a:p>
          <a:p>
            <a:pPr eaLnBrk="0" fontAlgn="base" hangingPunct="0">
              <a:spcBef>
                <a:spcPct val="0"/>
              </a:spcBef>
              <a:spcAft>
                <a:spcPct val="0"/>
              </a:spcAft>
            </a:pPr>
            <a:r>
              <a:rPr lang="ru-RU" sz="1200" dirty="0">
                <a:solidFill>
                  <a:srgbClr val="000000"/>
                </a:solidFill>
                <a:latin typeface="Roboto"/>
              </a:rPr>
              <a:t> </a:t>
            </a:r>
          </a:p>
          <a:p>
            <a:pPr eaLnBrk="0" fontAlgn="base" hangingPunct="0">
              <a:spcBef>
                <a:spcPct val="0"/>
              </a:spcBef>
              <a:spcAft>
                <a:spcPct val="0"/>
              </a:spcAft>
            </a:pPr>
            <a:r>
              <a:rPr lang="ru-RU" sz="1200" dirty="0">
                <a:solidFill>
                  <a:srgbClr val="000000"/>
                </a:solidFill>
                <a:latin typeface="Roboto"/>
              </a:rPr>
              <a:t> </a:t>
            </a:r>
            <a:r>
              <a:rPr lang="ru-RU" sz="1200" u="sng" dirty="0">
                <a:solidFill>
                  <a:srgbClr val="000000"/>
                </a:solidFill>
                <a:latin typeface="Roboto"/>
                <a:hlinkClick r:id="rId4"/>
              </a:rPr>
              <a:t>13.02.07 Электроснабжение (по отраслям)"</a:t>
            </a:r>
            <a:r>
              <a:rPr lang="ru-RU" sz="1200" dirty="0">
                <a:solidFill>
                  <a:srgbClr val="000000"/>
                </a:solidFill>
                <a:latin typeface="Roboto"/>
              </a:rPr>
              <a:t> (Зарегистрировано в Минюсте России 22.12.2017 N 49403) Приказ </a:t>
            </a:r>
            <a:r>
              <a:rPr lang="ru-RU" sz="1200" dirty="0" err="1">
                <a:solidFill>
                  <a:srgbClr val="000000"/>
                </a:solidFill>
                <a:latin typeface="Roboto"/>
              </a:rPr>
              <a:t>Минобрнауки</a:t>
            </a:r>
            <a:r>
              <a:rPr lang="ru-RU" sz="1200" dirty="0">
                <a:solidFill>
                  <a:srgbClr val="000000"/>
                </a:solidFill>
                <a:latin typeface="Roboto"/>
              </a:rPr>
              <a:t> России от 14.12.2017 N 1216 </a:t>
            </a:r>
          </a:p>
          <a:p>
            <a:pPr eaLnBrk="0" fontAlgn="base" hangingPunct="0">
              <a:spcBef>
                <a:spcPct val="0"/>
              </a:spcBef>
              <a:spcAft>
                <a:spcPct val="0"/>
              </a:spcAft>
            </a:pPr>
            <a:r>
              <a:rPr lang="ru-RU" sz="1200" dirty="0">
                <a:solidFill>
                  <a:srgbClr val="000000"/>
                </a:solidFill>
                <a:latin typeface="Roboto"/>
              </a:rPr>
              <a:t> </a:t>
            </a:r>
          </a:p>
          <a:p>
            <a:pPr eaLnBrk="0" fontAlgn="base" hangingPunct="0">
              <a:spcBef>
                <a:spcPct val="0"/>
              </a:spcBef>
              <a:spcAft>
                <a:spcPct val="0"/>
              </a:spcAft>
            </a:pPr>
            <a:r>
              <a:rPr lang="ru-RU" sz="1200" dirty="0">
                <a:solidFill>
                  <a:srgbClr val="000000"/>
                </a:solidFill>
                <a:latin typeface="Roboto"/>
              </a:rPr>
              <a:t> </a:t>
            </a:r>
            <a:r>
              <a:rPr lang="ru-RU" sz="1200" b="1" u="sng" dirty="0">
                <a:solidFill>
                  <a:srgbClr val="000000"/>
                </a:solidFill>
                <a:latin typeface="Roboto"/>
                <a:hlinkClick r:id="rId5"/>
              </a:rPr>
              <a:t>13.02.11 Техническая эксплуатация и обслуживание электрического и электромеханического оборудования (по отраслям)</a:t>
            </a:r>
            <a:r>
              <a:rPr lang="ru-RU" sz="1200" b="1" dirty="0">
                <a:solidFill>
                  <a:srgbClr val="000000"/>
                </a:solidFill>
                <a:latin typeface="Roboto"/>
              </a:rPr>
              <a:t>"</a:t>
            </a:r>
            <a:r>
              <a:rPr lang="ru-RU" sz="1200" dirty="0">
                <a:solidFill>
                  <a:srgbClr val="000000"/>
                </a:solidFill>
                <a:latin typeface="Roboto"/>
              </a:rPr>
              <a:t> (Зарегистрировано в Минюсте России 21.12.2017 N 49356)Приказ </a:t>
            </a:r>
            <a:r>
              <a:rPr lang="ru-RU" sz="1200" dirty="0" err="1">
                <a:solidFill>
                  <a:srgbClr val="000000"/>
                </a:solidFill>
                <a:latin typeface="Roboto"/>
              </a:rPr>
              <a:t>Минобрнауки</a:t>
            </a:r>
            <a:r>
              <a:rPr lang="ru-RU" sz="1200" dirty="0">
                <a:solidFill>
                  <a:srgbClr val="000000"/>
                </a:solidFill>
                <a:latin typeface="Roboto"/>
              </a:rPr>
              <a:t> России от 07.12.2017 N 1196 </a:t>
            </a:r>
          </a:p>
          <a:p>
            <a:pPr eaLnBrk="0" fontAlgn="base" hangingPunct="0">
              <a:spcBef>
                <a:spcPct val="0"/>
              </a:spcBef>
              <a:spcAft>
                <a:spcPct val="0"/>
              </a:spcAft>
            </a:pPr>
            <a:r>
              <a:rPr lang="ru-RU" sz="1200" dirty="0">
                <a:solidFill>
                  <a:srgbClr val="000000"/>
                </a:solidFill>
                <a:latin typeface="Roboto"/>
              </a:rPr>
              <a:t> </a:t>
            </a:r>
          </a:p>
          <a:p>
            <a:pPr eaLnBrk="0" fontAlgn="base" hangingPunct="0">
              <a:spcBef>
                <a:spcPct val="0"/>
              </a:spcBef>
              <a:spcAft>
                <a:spcPct val="0"/>
              </a:spcAft>
            </a:pPr>
            <a:r>
              <a:rPr lang="ru-RU" sz="1200" dirty="0">
                <a:solidFill>
                  <a:srgbClr val="000000"/>
                </a:solidFill>
                <a:latin typeface="Roboto"/>
              </a:rPr>
              <a:t>Приказ </a:t>
            </a:r>
            <a:r>
              <a:rPr lang="ru-RU" sz="1200" dirty="0" err="1">
                <a:solidFill>
                  <a:srgbClr val="000000"/>
                </a:solidFill>
                <a:latin typeface="Roboto"/>
              </a:rPr>
              <a:t>Минобрнауки</a:t>
            </a:r>
            <a:r>
              <a:rPr lang="ru-RU" sz="1200" dirty="0">
                <a:solidFill>
                  <a:srgbClr val="000000"/>
                </a:solidFill>
                <a:latin typeface="Roboto"/>
              </a:rPr>
              <a:t> России от 22 декабря 2017 г. № 1246 «Об утверждении федерального государственного образовательного стандарта среднего профессионального образования по профессии </a:t>
            </a:r>
            <a:r>
              <a:rPr lang="ru-RU" sz="1200" b="1" u="sng" dirty="0">
                <a:solidFill>
                  <a:srgbClr val="000000"/>
                </a:solidFill>
                <a:latin typeface="Roboto"/>
                <a:hlinkClick r:id="rId6"/>
              </a:rPr>
              <a:t>08.01.09 Слесарь по строительно-монтажным работам»</a:t>
            </a:r>
            <a:r>
              <a:rPr lang="ru-RU" sz="1200" dirty="0">
                <a:solidFill>
                  <a:srgbClr val="000000"/>
                </a:solidFill>
                <a:latin typeface="Roboto"/>
              </a:rPr>
              <a:t> (Зарегистрировано в Минюсте России 22 января 2018 г. № 49704).</a:t>
            </a:r>
          </a:p>
          <a:p>
            <a:pPr eaLnBrk="0" fontAlgn="base" hangingPunct="0">
              <a:spcBef>
                <a:spcPct val="0"/>
              </a:spcBef>
              <a:spcAft>
                <a:spcPct val="0"/>
              </a:spcAft>
            </a:pPr>
            <a:r>
              <a:rPr lang="ru-RU" sz="1200" dirty="0">
                <a:solidFill>
                  <a:srgbClr val="000000"/>
                </a:solidFill>
                <a:latin typeface="Roboto"/>
              </a:rPr>
              <a:t>Приказ </a:t>
            </a:r>
            <a:r>
              <a:rPr lang="ru-RU" sz="1200" dirty="0" err="1">
                <a:solidFill>
                  <a:srgbClr val="000000"/>
                </a:solidFill>
                <a:latin typeface="Roboto"/>
              </a:rPr>
              <a:t>Минобрнауки</a:t>
            </a:r>
            <a:r>
              <a:rPr lang="ru-RU" sz="1200" dirty="0">
                <a:solidFill>
                  <a:srgbClr val="000000"/>
                </a:solidFill>
                <a:latin typeface="Roboto"/>
              </a:rPr>
              <a:t> России от 22 декабря 2017 г. № 1247 «Об утверждении федерального государственного образовательного стандарта среднего профессионального образования по профессии</a:t>
            </a:r>
            <a:r>
              <a:rPr lang="ru-RU" sz="1200" b="1" u="sng" dirty="0">
                <a:solidFill>
                  <a:srgbClr val="000000"/>
                </a:solidFill>
                <a:latin typeface="Roboto"/>
                <a:hlinkClick r:id="rId7"/>
              </a:rPr>
              <a:t>08.01.06 Мастер сухого строительства</a:t>
            </a:r>
            <a:r>
              <a:rPr lang="ru-RU" sz="1200" dirty="0">
                <a:solidFill>
                  <a:srgbClr val="000000"/>
                </a:solidFill>
                <a:latin typeface="Roboto"/>
              </a:rPr>
              <a:t> (Зарегистрировано в Минюсте России 22 января 2018 г. № 49703).</a:t>
            </a:r>
          </a:p>
          <a:p>
            <a:pPr eaLnBrk="0" fontAlgn="base" hangingPunct="0">
              <a:spcBef>
                <a:spcPct val="0"/>
              </a:spcBef>
              <a:spcAft>
                <a:spcPct val="0"/>
              </a:spcAft>
            </a:pPr>
            <a:r>
              <a:rPr lang="ru-RU" sz="1200" dirty="0">
                <a:solidFill>
                  <a:srgbClr val="000000"/>
                </a:solidFill>
                <a:latin typeface="Roboto"/>
              </a:rPr>
              <a:t>Приказ </a:t>
            </a:r>
            <a:r>
              <a:rPr lang="ru-RU" sz="1200" dirty="0" err="1">
                <a:solidFill>
                  <a:srgbClr val="000000"/>
                </a:solidFill>
                <a:latin typeface="Roboto"/>
              </a:rPr>
              <a:t>Минобрнауки</a:t>
            </a:r>
            <a:r>
              <a:rPr lang="ru-RU" sz="1200" dirty="0">
                <a:solidFill>
                  <a:srgbClr val="000000"/>
                </a:solidFill>
                <a:latin typeface="Roboto"/>
              </a:rPr>
              <a:t> России от 22 декабря 2017 г. № 1248 «Об утверждении федерального государственного образовательного стандарта среднего профессионального образования по специальности </a:t>
            </a:r>
            <a:r>
              <a:rPr lang="ru-RU" sz="1200" b="1" dirty="0">
                <a:solidFill>
                  <a:srgbClr val="000000"/>
                </a:solidFill>
                <a:latin typeface="Roboto"/>
              </a:rPr>
              <a:t> </a:t>
            </a:r>
            <a:r>
              <a:rPr lang="ru-RU" sz="1200" b="1" u="sng" dirty="0">
                <a:solidFill>
                  <a:srgbClr val="000000"/>
                </a:solidFill>
                <a:latin typeface="Roboto"/>
                <a:hlinkClick r:id="rId8"/>
              </a:rPr>
              <a:t>13.02.03 Электрические станции, сети и системы»</a:t>
            </a:r>
            <a:r>
              <a:rPr lang="ru-RU" sz="1200" dirty="0">
                <a:solidFill>
                  <a:srgbClr val="000000"/>
                </a:solidFill>
                <a:latin typeface="Roboto"/>
              </a:rPr>
              <a:t> (Зарегистрировано в Минюсте России 18 января 2018 г. № 49678).</a:t>
            </a:r>
          </a:p>
          <a:p>
            <a:pPr eaLnBrk="0" fontAlgn="base" hangingPunct="0">
              <a:spcBef>
                <a:spcPct val="0"/>
              </a:spcBef>
              <a:spcAft>
                <a:spcPct val="0"/>
              </a:spcAft>
            </a:pPr>
            <a:r>
              <a:rPr lang="ru-RU" sz="1200" dirty="0">
                <a:solidFill>
                  <a:srgbClr val="000000"/>
                </a:solidFill>
                <a:latin typeface="Roboto"/>
              </a:rPr>
              <a:t>Приказ </a:t>
            </a:r>
            <a:r>
              <a:rPr lang="ru-RU" sz="1200" dirty="0" err="1">
                <a:solidFill>
                  <a:srgbClr val="000000"/>
                </a:solidFill>
                <a:latin typeface="Roboto"/>
              </a:rPr>
              <a:t>Минобрнауки</a:t>
            </a:r>
            <a:r>
              <a:rPr lang="ru-RU" sz="1200" dirty="0">
                <a:solidFill>
                  <a:srgbClr val="000000"/>
                </a:solidFill>
                <a:latin typeface="Roboto"/>
              </a:rPr>
              <a:t> России от 25 декабря 2017 г. № 1259 «Об утверждении федерального государственного образовательного стандарта среднего профессионального образования по профессии</a:t>
            </a:r>
            <a:r>
              <a:rPr lang="ru-RU" sz="1200" b="1" dirty="0">
                <a:solidFill>
                  <a:srgbClr val="000000"/>
                </a:solidFill>
                <a:latin typeface="Roboto"/>
              </a:rPr>
              <a:t> </a:t>
            </a:r>
            <a:r>
              <a:rPr lang="ru-RU" sz="1200" b="1" u="sng" dirty="0">
                <a:solidFill>
                  <a:srgbClr val="000000"/>
                </a:solidFill>
                <a:latin typeface="Roboto"/>
                <a:hlinkClick r:id="rId9"/>
              </a:rPr>
              <a:t>08.01.05 Мастер столярно-плотничных и паркетных работ»</a:t>
            </a:r>
            <a:r>
              <a:rPr lang="ru-RU" sz="1200" dirty="0">
                <a:solidFill>
                  <a:srgbClr val="000000"/>
                </a:solidFill>
                <a:latin typeface="Roboto"/>
              </a:rPr>
              <a:t>(Зарегистрировано в Минюсте России 22 января 2018 г. № 49734).</a:t>
            </a:r>
          </a:p>
          <a:p>
            <a:pPr eaLnBrk="0" fontAlgn="base" hangingPunct="0">
              <a:spcBef>
                <a:spcPct val="0"/>
              </a:spcBef>
              <a:spcAft>
                <a:spcPct val="0"/>
              </a:spcAft>
            </a:pPr>
            <a:r>
              <a:rPr lang="ru-RU" sz="1200" dirty="0">
                <a:solidFill>
                  <a:srgbClr val="000000"/>
                </a:solidFill>
                <a:latin typeface="Roboto"/>
              </a:rPr>
              <a:t>Приказ </a:t>
            </a:r>
            <a:r>
              <a:rPr lang="ru-RU" sz="1200" dirty="0" err="1">
                <a:solidFill>
                  <a:srgbClr val="000000"/>
                </a:solidFill>
                <a:latin typeface="Roboto"/>
              </a:rPr>
              <a:t>Минобрнауки</a:t>
            </a:r>
            <a:r>
              <a:rPr lang="ru-RU" sz="1200" dirty="0">
                <a:solidFill>
                  <a:srgbClr val="000000"/>
                </a:solidFill>
                <a:latin typeface="Roboto"/>
              </a:rPr>
              <a:t> России от 25 декабря 2017 г. № 1260 «Об утверждении федерального государственного образовательного стандарта среднего профессионального образования по профессии </a:t>
            </a:r>
            <a:r>
              <a:rPr lang="ru-RU" sz="1200" b="1" u="sng" dirty="0">
                <a:solidFill>
                  <a:srgbClr val="000000"/>
                </a:solidFill>
                <a:latin typeface="Roboto"/>
                <a:hlinkClick r:id="rId10"/>
              </a:rPr>
              <a:t>13.01.01 Машинист котлов</a:t>
            </a:r>
            <a:r>
              <a:rPr lang="ru-RU" sz="1200" b="1" dirty="0">
                <a:solidFill>
                  <a:srgbClr val="000000"/>
                </a:solidFill>
                <a:latin typeface="Roboto"/>
              </a:rPr>
              <a:t>»</a:t>
            </a:r>
            <a:r>
              <a:rPr lang="ru-RU" sz="1200" dirty="0">
                <a:solidFill>
                  <a:srgbClr val="000000"/>
                </a:solidFill>
                <a:latin typeface="Roboto"/>
              </a:rPr>
              <a:t> (Зарегистрировано в Минюсте России 22 января 2018 г. № 49705).</a:t>
            </a:r>
          </a:p>
          <a:p>
            <a:pPr eaLnBrk="0" fontAlgn="base" hangingPunct="0">
              <a:spcBef>
                <a:spcPct val="0"/>
              </a:spcBef>
              <a:spcAft>
                <a:spcPct val="0"/>
              </a:spcAft>
            </a:pPr>
            <a:r>
              <a:rPr lang="ru-RU" sz="1200" u="sng" dirty="0">
                <a:solidFill>
                  <a:srgbClr val="000000"/>
                </a:solidFill>
                <a:latin typeface="Roboto"/>
                <a:hlinkClick r:id="rId11"/>
              </a:rPr>
              <a:t>Приказ Министерства образования и науки Российской Федерации от 10.01.2018 № 6</a:t>
            </a:r>
            <a:r>
              <a:rPr lang="ru-RU" sz="1200" dirty="0">
                <a:solidFill>
                  <a:srgbClr val="000000"/>
                </a:solidFill>
                <a:latin typeface="Roboto"/>
              </a:rPr>
              <a:t> </a:t>
            </a:r>
            <a:r>
              <a:rPr lang="ru-RU" sz="1200" u="sng" dirty="0">
                <a:solidFill>
                  <a:srgbClr val="000000"/>
                </a:solidFill>
                <a:latin typeface="Roboto"/>
                <a:hlinkClick r:id="rId12"/>
              </a:rPr>
              <a:t>"Об утверждении федерального государственного образовательного стандарта среднего профессионального образования по специальности </a:t>
            </a:r>
            <a:r>
              <a:rPr lang="ru-RU" sz="1200" b="1" u="sng" dirty="0">
                <a:solidFill>
                  <a:srgbClr val="000000"/>
                </a:solidFill>
                <a:latin typeface="Roboto"/>
                <a:hlinkClick r:id="rId12"/>
              </a:rPr>
              <a:t>08.02.02 Строительство и эксплуатация инженерных сооружений"</a:t>
            </a:r>
            <a:r>
              <a:rPr lang="ru-RU" sz="1200" u="sng" dirty="0">
                <a:solidFill>
                  <a:srgbClr val="000000"/>
                </a:solidFill>
                <a:latin typeface="Roboto"/>
                <a:hlinkClick r:id="rId12"/>
              </a:rPr>
              <a:t>(Зарегистрирован 26.01.2018 № 49795)</a:t>
            </a:r>
            <a:r>
              <a:rPr lang="ru-RU" sz="1200" dirty="0">
                <a:solidFill>
                  <a:srgbClr val="000000"/>
                </a:solidFill>
                <a:latin typeface="Roboto"/>
              </a:rPr>
              <a:t> </a:t>
            </a:r>
          </a:p>
          <a:p>
            <a:pPr eaLnBrk="0" fontAlgn="base" hangingPunct="0">
              <a:spcBef>
                <a:spcPct val="0"/>
              </a:spcBef>
              <a:spcAft>
                <a:spcPct val="0"/>
              </a:spcAft>
            </a:pPr>
            <a:r>
              <a:rPr lang="ru-RU" sz="1200" dirty="0">
                <a:solidFill>
                  <a:srgbClr val="000000"/>
                </a:solidFill>
                <a:latin typeface="Roboto"/>
              </a:rPr>
              <a:t> </a:t>
            </a:r>
          </a:p>
          <a:p>
            <a:pPr eaLnBrk="0" fontAlgn="base" hangingPunct="0">
              <a:spcBef>
                <a:spcPct val="0"/>
              </a:spcBef>
              <a:spcAft>
                <a:spcPct val="0"/>
              </a:spcAft>
            </a:pPr>
            <a:r>
              <a:rPr lang="ru-RU" sz="1200" u="sng" dirty="0">
                <a:solidFill>
                  <a:srgbClr val="000000"/>
                </a:solidFill>
                <a:latin typeface="Roboto"/>
                <a:hlinkClick r:id="rId13"/>
              </a:rPr>
              <a:t>Приказ Министерства образования и науки Российской Федерации от 10.01.2018 № 5</a:t>
            </a:r>
            <a:br>
              <a:rPr lang="ru-RU" sz="1200" u="sng" dirty="0">
                <a:solidFill>
                  <a:srgbClr val="000000"/>
                </a:solidFill>
                <a:latin typeface="Roboto"/>
                <a:hlinkClick r:id="rId13"/>
              </a:rPr>
            </a:br>
            <a:r>
              <a:rPr lang="ru-RU" sz="1200" u="sng" dirty="0">
                <a:solidFill>
                  <a:srgbClr val="000000"/>
                </a:solidFill>
                <a:latin typeface="Roboto"/>
                <a:hlinkClick r:id="rId13"/>
              </a:rPr>
              <a:t>"Об утверждении федерального государственного образовательного стандарта среднего профессионального образования по профессии </a:t>
            </a:r>
            <a:r>
              <a:rPr lang="ru-RU" sz="1200" b="1" u="sng" dirty="0">
                <a:solidFill>
                  <a:srgbClr val="000000"/>
                </a:solidFill>
                <a:latin typeface="Roboto"/>
                <a:hlinkClick r:id="rId13"/>
              </a:rPr>
              <a:t>13.01.06 Электромонтер-</a:t>
            </a:r>
            <a:r>
              <a:rPr lang="ru-RU" sz="1200" b="1" u="sng" dirty="0" err="1">
                <a:solidFill>
                  <a:srgbClr val="000000"/>
                </a:solidFill>
                <a:latin typeface="Roboto"/>
                <a:hlinkClick r:id="rId13"/>
              </a:rPr>
              <a:t>линейщик</a:t>
            </a:r>
            <a:r>
              <a:rPr lang="ru-RU" sz="1200" b="1" u="sng" dirty="0">
                <a:solidFill>
                  <a:srgbClr val="000000"/>
                </a:solidFill>
                <a:latin typeface="Roboto"/>
                <a:hlinkClick r:id="rId13"/>
              </a:rPr>
              <a:t> по монтажу воздушных линий высокого напряжения и контактной сети"</a:t>
            </a:r>
            <a:r>
              <a:rPr lang="ru-RU" sz="1200" dirty="0">
                <a:solidFill>
                  <a:srgbClr val="000000"/>
                </a:solidFill>
                <a:latin typeface="Roboto"/>
              </a:rPr>
              <a:t> </a:t>
            </a:r>
            <a:r>
              <a:rPr lang="ru-RU" sz="1200" u="sng" dirty="0">
                <a:solidFill>
                  <a:srgbClr val="000000"/>
                </a:solidFill>
                <a:latin typeface="Roboto"/>
                <a:hlinkClick r:id="rId13"/>
              </a:rPr>
              <a:t>(Зарегистрирован 26.01.2018 № 49798)</a:t>
            </a:r>
            <a:r>
              <a:rPr lang="ru-RU" sz="1200" dirty="0">
                <a:solidFill>
                  <a:srgbClr val="000000"/>
                </a:solidFill>
                <a:latin typeface="Roboto"/>
              </a:rPr>
              <a:t> </a:t>
            </a:r>
          </a:p>
          <a:p>
            <a:pPr eaLnBrk="0" fontAlgn="base" hangingPunct="0">
              <a:spcBef>
                <a:spcPct val="0"/>
              </a:spcBef>
              <a:spcAft>
                <a:spcPct val="0"/>
              </a:spcAft>
            </a:pPr>
            <a:r>
              <a:rPr lang="ru-RU" sz="1200" dirty="0">
                <a:solidFill>
                  <a:srgbClr val="000000"/>
                </a:solidFill>
                <a:latin typeface="Roboto"/>
              </a:rPr>
              <a:t> </a:t>
            </a:r>
          </a:p>
          <a:p>
            <a:pPr eaLnBrk="0" fontAlgn="base" hangingPunct="0">
              <a:spcBef>
                <a:spcPct val="0"/>
              </a:spcBef>
              <a:spcAft>
                <a:spcPct val="0"/>
              </a:spcAft>
            </a:pPr>
            <a:r>
              <a:rPr lang="ru-RU" sz="1200" u="sng" dirty="0">
                <a:solidFill>
                  <a:srgbClr val="000000"/>
                </a:solidFill>
                <a:latin typeface="Roboto"/>
                <a:hlinkClick r:id="rId14"/>
              </a:rPr>
              <a:t>Приказ Министерства образования и науки Российской Федерации от 10.01.2018 № 4</a:t>
            </a:r>
            <a:br>
              <a:rPr lang="ru-RU" sz="1200" u="sng" dirty="0">
                <a:solidFill>
                  <a:srgbClr val="000000"/>
                </a:solidFill>
                <a:latin typeface="Roboto"/>
                <a:hlinkClick r:id="rId14"/>
              </a:rPr>
            </a:br>
            <a:r>
              <a:rPr lang="ru-RU" sz="1200" u="sng" dirty="0">
                <a:solidFill>
                  <a:srgbClr val="000000"/>
                </a:solidFill>
                <a:latin typeface="Roboto"/>
                <a:hlinkClick r:id="rId14"/>
              </a:rPr>
              <a:t>"Об утверждении федерального государственного образовательного стандарта среднего профессионального образования по профессии </a:t>
            </a:r>
            <a:r>
              <a:rPr lang="ru-RU" sz="1200" b="1" u="sng" dirty="0">
                <a:solidFill>
                  <a:srgbClr val="000000"/>
                </a:solidFill>
                <a:latin typeface="Roboto"/>
                <a:hlinkClick r:id="rId14"/>
              </a:rPr>
              <a:t>13.01.05 Электромонтер по техническому обслуживанию электростанций и сетей"</a:t>
            </a:r>
            <a:r>
              <a:rPr lang="ru-RU" sz="1200" u="sng" dirty="0">
                <a:solidFill>
                  <a:srgbClr val="000000"/>
                </a:solidFill>
                <a:latin typeface="Roboto"/>
                <a:hlinkClick r:id="rId14"/>
              </a:rPr>
              <a:t> (Зарегистрирован 26.01.2018 № 49799)</a:t>
            </a:r>
            <a:r>
              <a:rPr lang="ru-RU" sz="1200" dirty="0">
                <a:solidFill>
                  <a:srgbClr val="000000"/>
                </a:solidFill>
                <a:latin typeface="Roboto"/>
              </a:rPr>
              <a:t> </a:t>
            </a:r>
          </a:p>
          <a:p>
            <a:pPr eaLnBrk="0" fontAlgn="base" hangingPunct="0">
              <a:spcBef>
                <a:spcPct val="0"/>
              </a:spcBef>
              <a:spcAft>
                <a:spcPct val="0"/>
              </a:spcAft>
            </a:pPr>
            <a:r>
              <a:rPr lang="ru-RU" sz="1200" dirty="0">
                <a:solidFill>
                  <a:srgbClr val="000000"/>
                </a:solidFill>
                <a:latin typeface="Roboto"/>
              </a:rPr>
              <a:t> </a:t>
            </a:r>
          </a:p>
          <a:p>
            <a:pPr eaLnBrk="0" fontAlgn="base" hangingPunct="0">
              <a:spcBef>
                <a:spcPct val="0"/>
              </a:spcBef>
              <a:spcAft>
                <a:spcPct val="0"/>
              </a:spcAft>
            </a:pPr>
            <a:r>
              <a:rPr lang="ru-RU" sz="1200" u="sng" dirty="0">
                <a:solidFill>
                  <a:srgbClr val="000000"/>
                </a:solidFill>
                <a:latin typeface="Roboto"/>
                <a:hlinkClick r:id="rId15"/>
              </a:rPr>
              <a:t>Приказ Министерства образования и науки Российской Федерации от 10.01.2018 № 2</a:t>
            </a:r>
            <a:r>
              <a:rPr lang="ru-RU" sz="1200" dirty="0">
                <a:solidFill>
                  <a:srgbClr val="000000"/>
                </a:solidFill>
                <a:latin typeface="Roboto"/>
              </a:rPr>
              <a:t> </a:t>
            </a:r>
            <a:r>
              <a:rPr lang="ru-RU" sz="1200" u="sng" dirty="0">
                <a:solidFill>
                  <a:srgbClr val="000000"/>
                </a:solidFill>
                <a:latin typeface="Roboto"/>
                <a:hlinkClick r:id="rId15"/>
              </a:rPr>
              <a:t>"Об утверждении федерального государственного образовательного стандарта среднего профессионального образования по специальности </a:t>
            </a:r>
            <a:r>
              <a:rPr lang="ru-RU" sz="1200" b="1" u="sng" dirty="0">
                <a:solidFill>
                  <a:srgbClr val="000000"/>
                </a:solidFill>
                <a:latin typeface="Roboto"/>
                <a:hlinkClick r:id="rId15"/>
              </a:rPr>
              <a:t>08.02.01 Строительство и эксплуатация зданий и сооружений</a:t>
            </a:r>
            <a:r>
              <a:rPr lang="ru-RU" sz="1200" u="sng" dirty="0">
                <a:solidFill>
                  <a:srgbClr val="000000"/>
                </a:solidFill>
                <a:latin typeface="Roboto"/>
                <a:hlinkClick r:id="rId15"/>
              </a:rPr>
              <a:t>" (Зарегистрирован 26.01.2018 № 49797)</a:t>
            </a:r>
            <a:endParaRPr lang="ru-RU" sz="1200" dirty="0">
              <a:solidFill>
                <a:srgbClr val="000000"/>
              </a:solidFill>
              <a:latin typeface="Roboto"/>
            </a:endParaRPr>
          </a:p>
          <a:p>
            <a:pPr eaLnBrk="0" fontAlgn="base" hangingPunct="0">
              <a:spcBef>
                <a:spcPct val="0"/>
              </a:spcBef>
              <a:spcAft>
                <a:spcPct val="0"/>
              </a:spcAft>
            </a:pPr>
            <a:r>
              <a:rPr lang="ru-RU" sz="1200" u="sng" dirty="0">
                <a:solidFill>
                  <a:srgbClr val="000000"/>
                </a:solidFill>
                <a:latin typeface="Roboto"/>
                <a:hlinkClick r:id="rId16"/>
              </a:rPr>
              <a:t>Приказ Министерства образования и науки Российской Федерации от 10.01.2018 № 1</a:t>
            </a:r>
            <a:r>
              <a:rPr lang="ru-RU" sz="1200" dirty="0">
                <a:solidFill>
                  <a:srgbClr val="000000"/>
                </a:solidFill>
                <a:latin typeface="Roboto"/>
              </a:rPr>
              <a:t> </a:t>
            </a:r>
            <a:r>
              <a:rPr lang="ru-RU" sz="1200" u="sng" dirty="0">
                <a:solidFill>
                  <a:srgbClr val="000000"/>
                </a:solidFill>
                <a:latin typeface="Roboto"/>
                <a:hlinkClick r:id="rId16"/>
              </a:rPr>
              <a:t>"Об утверждении федерального государственного образовательного стандарта среднего профессионального образования по специальности </a:t>
            </a:r>
            <a:r>
              <a:rPr lang="ru-RU" sz="1200" b="1" u="sng" dirty="0">
                <a:solidFill>
                  <a:srgbClr val="000000"/>
                </a:solidFill>
                <a:latin typeface="Roboto"/>
                <a:hlinkClick r:id="rId16"/>
              </a:rPr>
              <a:t>13.02.04 </a:t>
            </a:r>
            <a:r>
              <a:rPr lang="ru-RU" sz="1200" b="1" u="sng" dirty="0" err="1">
                <a:solidFill>
                  <a:srgbClr val="000000"/>
                </a:solidFill>
                <a:latin typeface="Roboto"/>
                <a:hlinkClick r:id="rId16"/>
              </a:rPr>
              <a:t>Гидроэлектроэнергетические</a:t>
            </a:r>
            <a:r>
              <a:rPr lang="ru-RU" sz="1200" b="1" u="sng" dirty="0">
                <a:solidFill>
                  <a:srgbClr val="000000"/>
                </a:solidFill>
                <a:latin typeface="Roboto"/>
                <a:hlinkClick r:id="rId16"/>
              </a:rPr>
              <a:t> установки"</a:t>
            </a:r>
            <a:r>
              <a:rPr lang="ru-RU" sz="1200" u="sng" dirty="0">
                <a:solidFill>
                  <a:srgbClr val="000000"/>
                </a:solidFill>
                <a:latin typeface="Roboto"/>
                <a:hlinkClick r:id="rId16"/>
              </a:rPr>
              <a:t> (Зарегистрирован 26.01.2018 № 49796)</a:t>
            </a:r>
            <a:r>
              <a:rPr lang="ru-RU" sz="1200" dirty="0">
                <a:solidFill>
                  <a:srgbClr val="000000"/>
                </a:solidFill>
                <a:latin typeface="Roboto"/>
              </a:rPr>
              <a:t> </a:t>
            </a:r>
          </a:p>
          <a:p>
            <a:pPr eaLnBrk="0" fontAlgn="base" hangingPunct="0">
              <a:spcBef>
                <a:spcPct val="0"/>
              </a:spcBef>
              <a:spcAft>
                <a:spcPct val="0"/>
              </a:spcAft>
            </a:pPr>
            <a:r>
              <a:rPr lang="ru-RU" sz="1200" dirty="0">
                <a:solidFill>
                  <a:srgbClr val="000000"/>
                </a:solidFill>
                <a:latin typeface="Roboto"/>
              </a:rPr>
              <a:t> </a:t>
            </a:r>
          </a:p>
          <a:p>
            <a:pPr eaLnBrk="0" fontAlgn="base" hangingPunct="0">
              <a:spcBef>
                <a:spcPct val="0"/>
              </a:spcBef>
              <a:spcAft>
                <a:spcPct val="0"/>
              </a:spcAft>
            </a:pPr>
            <a:r>
              <a:rPr lang="ru-RU" sz="1200" u="sng" dirty="0">
                <a:solidFill>
                  <a:srgbClr val="000000"/>
                </a:solidFill>
                <a:latin typeface="Roboto"/>
                <a:hlinkClick r:id="rId17"/>
              </a:rPr>
              <a:t>Приказ Министерства образования и науки Российской Федерации от 10.01.2018 № 3 "Об утверждении федерального государственного образовательного стандарта среднего профессионального образования по специальности </a:t>
            </a:r>
            <a:r>
              <a:rPr lang="ru-RU" sz="1200" b="1" u="sng" dirty="0">
                <a:solidFill>
                  <a:srgbClr val="000000"/>
                </a:solidFill>
                <a:latin typeface="Roboto"/>
                <a:hlinkClick r:id="rId17"/>
              </a:rPr>
              <a:t>08.02.04 Водоснабжение и водоотведение</a:t>
            </a:r>
            <a:r>
              <a:rPr lang="ru-RU" sz="1200" u="sng" dirty="0">
                <a:solidFill>
                  <a:srgbClr val="000000"/>
                </a:solidFill>
                <a:latin typeface="Roboto"/>
                <a:hlinkClick r:id="rId17"/>
              </a:rPr>
              <a:t>"</a:t>
            </a:r>
            <a:endParaRPr lang="ru-RU" sz="1200" dirty="0">
              <a:solidFill>
                <a:srgbClr val="000000"/>
              </a:solidFill>
              <a:latin typeface="Roboto"/>
            </a:endParaRPr>
          </a:p>
          <a:p>
            <a:pPr eaLnBrk="0" fontAlgn="base" hangingPunct="0">
              <a:spcBef>
                <a:spcPct val="0"/>
              </a:spcBef>
              <a:spcAft>
                <a:spcPct val="0"/>
              </a:spcAft>
            </a:pPr>
            <a:r>
              <a:rPr lang="ru-RU" sz="1200" dirty="0">
                <a:solidFill>
                  <a:srgbClr val="000000"/>
                </a:solidFill>
                <a:latin typeface="Roboto"/>
              </a:rPr>
              <a:t> </a:t>
            </a:r>
            <a:br>
              <a:rPr lang="ru-RU" sz="1200" dirty="0">
                <a:solidFill>
                  <a:srgbClr val="000000"/>
                </a:solidFill>
                <a:latin typeface="Roboto"/>
              </a:rPr>
            </a:br>
            <a:r>
              <a:rPr lang="ru-RU" sz="1200" u="sng" dirty="0">
                <a:solidFill>
                  <a:srgbClr val="000000"/>
                </a:solidFill>
                <a:latin typeface="Roboto"/>
                <a:hlinkClick r:id="rId18"/>
              </a:rPr>
              <a:t>Приказ Министерства образования и науки Российской Федерации от 11.01.2018 № 26</a:t>
            </a:r>
            <a:br>
              <a:rPr lang="ru-RU" sz="1200" u="sng" dirty="0">
                <a:solidFill>
                  <a:srgbClr val="000000"/>
                </a:solidFill>
                <a:latin typeface="Roboto"/>
                <a:hlinkClick r:id="rId18"/>
              </a:rPr>
            </a:br>
            <a:r>
              <a:rPr lang="ru-RU" sz="1200" u="sng" dirty="0">
                <a:solidFill>
                  <a:srgbClr val="000000"/>
                </a:solidFill>
                <a:latin typeface="Roboto"/>
                <a:hlinkClick r:id="rId18"/>
              </a:rPr>
              <a:t>"Об утверждении федерального государственного образовательного стандарта среднего профессионального образования по специальности 08.02.03 Производство неметаллических строительных изделий и конструкций"</a:t>
            </a:r>
            <a:br>
              <a:rPr lang="ru-RU" sz="1200" u="sng" dirty="0">
                <a:solidFill>
                  <a:srgbClr val="000000"/>
                </a:solidFill>
                <a:latin typeface="Roboto"/>
                <a:hlinkClick r:id="rId18"/>
              </a:rPr>
            </a:br>
            <a:r>
              <a:rPr lang="ru-RU" sz="1200" u="sng" dirty="0">
                <a:solidFill>
                  <a:srgbClr val="000000"/>
                </a:solidFill>
                <a:latin typeface="Roboto"/>
                <a:hlinkClick r:id="rId18"/>
              </a:rPr>
              <a:t>(Зарегистрирован 05.02.2018 № 49885)</a:t>
            </a:r>
            <a:r>
              <a:rPr lang="ru-RU" sz="1200" dirty="0">
                <a:solidFill>
                  <a:srgbClr val="000000"/>
                </a:solidFill>
                <a:latin typeface="Roboto"/>
              </a:rPr>
              <a:t> </a:t>
            </a:r>
          </a:p>
          <a:p>
            <a:pPr eaLnBrk="0" fontAlgn="base" hangingPunct="0">
              <a:spcBef>
                <a:spcPct val="0"/>
              </a:spcBef>
              <a:spcAft>
                <a:spcPct val="0"/>
              </a:spcAft>
            </a:pPr>
            <a:r>
              <a:rPr lang="ru-RU" sz="1200" dirty="0">
                <a:solidFill>
                  <a:srgbClr val="000000"/>
                </a:solidFill>
                <a:latin typeface="Roboto"/>
              </a:rPr>
              <a:t> </a:t>
            </a:r>
          </a:p>
          <a:p>
            <a:pPr eaLnBrk="0" fontAlgn="base" hangingPunct="0">
              <a:spcBef>
                <a:spcPct val="0"/>
              </a:spcBef>
              <a:spcAft>
                <a:spcPct val="0"/>
              </a:spcAft>
            </a:pPr>
            <a:br>
              <a:rPr lang="ru-RU" sz="1200" dirty="0">
                <a:solidFill>
                  <a:srgbClr val="000000"/>
                </a:solidFill>
                <a:latin typeface="Roboto"/>
              </a:rPr>
            </a:br>
            <a:r>
              <a:rPr lang="ru-RU" sz="1200" u="sng" dirty="0">
                <a:solidFill>
                  <a:srgbClr val="000000"/>
                </a:solidFill>
                <a:latin typeface="Roboto"/>
                <a:hlinkClick r:id="rId19"/>
              </a:rPr>
              <a:t>Приказ Министерства образования и науки Российской Федерации от 15.01.2018 № 32</a:t>
            </a:r>
            <a:br>
              <a:rPr lang="ru-RU" sz="1200" u="sng" dirty="0">
                <a:solidFill>
                  <a:srgbClr val="000000"/>
                </a:solidFill>
                <a:latin typeface="Roboto"/>
                <a:hlinkClick r:id="rId19"/>
              </a:rPr>
            </a:br>
            <a:r>
              <a:rPr lang="ru-RU" sz="1200" u="sng" dirty="0">
                <a:solidFill>
                  <a:srgbClr val="000000"/>
                </a:solidFill>
                <a:latin typeface="Roboto"/>
                <a:hlinkClick r:id="rId19"/>
              </a:rPr>
              <a:t>"Об утверждении федерального государственного образовательного стандарта среднего профессионального образования по профессии 13.01.07 Электромонтер по ремонту электросетей" (Зарегистрирован 05.02.2018 № 49886)</a:t>
            </a:r>
            <a:r>
              <a:rPr lang="ru-RU" sz="1200" dirty="0">
                <a:solidFill>
                  <a:srgbClr val="000000"/>
                </a:solidFill>
                <a:latin typeface="Roboto"/>
              </a:rPr>
              <a:t> </a:t>
            </a:r>
          </a:p>
          <a:p>
            <a:pPr eaLnBrk="0" fontAlgn="base" hangingPunct="0">
              <a:spcBef>
                <a:spcPct val="0"/>
              </a:spcBef>
              <a:spcAft>
                <a:spcPct val="0"/>
              </a:spcAft>
            </a:pPr>
            <a:r>
              <a:rPr lang="ru-RU" sz="1200" dirty="0">
                <a:solidFill>
                  <a:srgbClr val="000000"/>
                </a:solidFill>
                <a:latin typeface="Roboto"/>
              </a:rPr>
              <a:t> </a:t>
            </a:r>
          </a:p>
          <a:p>
            <a:pPr eaLnBrk="0" fontAlgn="base" hangingPunct="0">
              <a:spcBef>
                <a:spcPct val="0"/>
              </a:spcBef>
              <a:spcAft>
                <a:spcPct val="0"/>
              </a:spcAft>
            </a:pPr>
            <a:br>
              <a:rPr lang="ru-RU" sz="1200" dirty="0">
                <a:solidFill>
                  <a:srgbClr val="000000"/>
                </a:solidFill>
                <a:latin typeface="Roboto"/>
              </a:rPr>
            </a:br>
            <a:r>
              <a:rPr lang="ru-RU" sz="1200" u="sng" dirty="0">
                <a:solidFill>
                  <a:srgbClr val="000000"/>
                </a:solidFill>
                <a:latin typeface="Roboto"/>
                <a:hlinkClick r:id="rId20"/>
              </a:rPr>
              <a:t>Приказ Министерства образования и науки Российской Федерации от 11.01.2018 № 25</a:t>
            </a:r>
            <a:br>
              <a:rPr lang="ru-RU" sz="1200" u="sng" dirty="0">
                <a:solidFill>
                  <a:srgbClr val="000000"/>
                </a:solidFill>
                <a:latin typeface="Roboto"/>
                <a:hlinkClick r:id="rId20"/>
              </a:rPr>
            </a:br>
            <a:r>
              <a:rPr lang="ru-RU" sz="1200" u="sng" dirty="0">
                <a:solidFill>
                  <a:srgbClr val="000000"/>
                </a:solidFill>
                <a:latin typeface="Roboto"/>
                <a:hlinkClick r:id="rId20"/>
              </a:rPr>
              <a:t>"Об утверждении федерального государственного образовательного стандарта среднего профессионального образования по специальности 08.02.05 Строительство и эксплуатация автомобильных дорог и аэродромов" (Зарегистрирован 05.02.2018 № 49884)</a:t>
            </a:r>
            <a:r>
              <a:rPr lang="ru-RU" sz="1200" dirty="0">
                <a:solidFill>
                  <a:srgbClr val="000000"/>
                </a:solidFill>
                <a:latin typeface="Roboto"/>
              </a:rPr>
              <a:t> </a:t>
            </a:r>
          </a:p>
        </p:txBody>
      </p:sp>
      <p:sp>
        <p:nvSpPr>
          <p:cNvPr id="5" name="Прямоугольник 4"/>
          <p:cNvSpPr/>
          <p:nvPr/>
        </p:nvSpPr>
        <p:spPr>
          <a:xfrm>
            <a:off x="323529" y="548683"/>
            <a:ext cx="8820472" cy="6740307"/>
          </a:xfrm>
          <a:prstGeom prst="rect">
            <a:avLst/>
          </a:prstGeom>
          <a:noFill/>
        </p:spPr>
        <p:txBody>
          <a:bodyPr wrap="square">
            <a:spAutoFit/>
          </a:bodyPr>
          <a:lstStyle/>
          <a:p>
            <a:pPr eaLnBrk="0" fontAlgn="base" hangingPunct="0">
              <a:spcBef>
                <a:spcPct val="0"/>
              </a:spcBef>
              <a:spcAft>
                <a:spcPct val="0"/>
              </a:spcAft>
            </a:pPr>
            <a:r>
              <a:rPr lang="ru-RU" sz="2400" b="1" dirty="0">
                <a:ln w="1905"/>
                <a:solidFill>
                  <a:srgbClr val="7030A0"/>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13.02.06 Релейная защита и автоматизация электроэнергетических систем </a:t>
            </a:r>
          </a:p>
          <a:p>
            <a:pPr eaLnBrk="0" fontAlgn="base" hangingPunct="0">
              <a:spcBef>
                <a:spcPct val="0"/>
              </a:spcBef>
              <a:spcAft>
                <a:spcPct val="0"/>
              </a:spcAft>
            </a:pPr>
            <a:r>
              <a:rPr lang="ru-RU" sz="2400" b="1" dirty="0">
                <a:ln w="1905"/>
                <a:solidFill>
                  <a:srgbClr val="7030A0"/>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13.02.07 Электроснабжение (по отраслям) </a:t>
            </a:r>
          </a:p>
          <a:p>
            <a:pPr eaLnBrk="0" fontAlgn="base" hangingPunct="0">
              <a:spcBef>
                <a:spcPct val="0"/>
              </a:spcBef>
              <a:spcAft>
                <a:spcPct val="0"/>
              </a:spcAft>
            </a:pPr>
            <a:r>
              <a:rPr lang="ru-RU" sz="2400" b="1" dirty="0">
                <a:ln w="1905"/>
                <a:solidFill>
                  <a:srgbClr val="7030A0"/>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13.02.11 Техническая эксплуатация и обслуживание электрического и электромеханического оборудования (по отраслям)</a:t>
            </a:r>
          </a:p>
          <a:p>
            <a:pPr eaLnBrk="0" fontAlgn="base" hangingPunct="0">
              <a:spcBef>
                <a:spcPct val="0"/>
              </a:spcBef>
              <a:spcAft>
                <a:spcPct val="0"/>
              </a:spcAft>
            </a:pPr>
            <a:r>
              <a:rPr lang="ru-RU" sz="2400" b="1" dirty="0">
                <a:ln w="1905"/>
                <a:solidFill>
                  <a:srgbClr val="7030A0"/>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13.02.03 Электрические станции, сети и системы»  </a:t>
            </a:r>
          </a:p>
          <a:p>
            <a:pPr eaLnBrk="0" fontAlgn="base" hangingPunct="0">
              <a:spcBef>
                <a:spcPct val="0"/>
              </a:spcBef>
              <a:spcAft>
                <a:spcPct val="0"/>
              </a:spcAft>
            </a:pPr>
            <a:r>
              <a:rPr lang="ru-RU" sz="2400" b="1" dirty="0">
                <a:ln w="1905"/>
                <a:solidFill>
                  <a:srgbClr val="7030A0"/>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13.01.01 Машинист котлов  </a:t>
            </a:r>
          </a:p>
          <a:p>
            <a:pPr eaLnBrk="0" fontAlgn="base" hangingPunct="0">
              <a:spcBef>
                <a:spcPct val="0"/>
              </a:spcBef>
              <a:spcAft>
                <a:spcPct val="0"/>
              </a:spcAft>
            </a:pPr>
            <a:r>
              <a:rPr lang="ru-RU" sz="2400" b="1" dirty="0">
                <a:ln w="1905"/>
                <a:solidFill>
                  <a:srgbClr val="7030A0"/>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13.01.06 Электромонтер-</a:t>
            </a:r>
            <a:r>
              <a:rPr lang="ru-RU" sz="2400" b="1" dirty="0" err="1">
                <a:ln w="1905"/>
                <a:solidFill>
                  <a:srgbClr val="7030A0"/>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линейщик</a:t>
            </a:r>
            <a:r>
              <a:rPr lang="ru-RU" sz="2400" b="1" dirty="0">
                <a:ln w="1905"/>
                <a:solidFill>
                  <a:srgbClr val="7030A0"/>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 по монтажу воздушных линий высокого напряжения и контактной сети </a:t>
            </a:r>
          </a:p>
          <a:p>
            <a:pPr eaLnBrk="0" fontAlgn="base" hangingPunct="0">
              <a:spcBef>
                <a:spcPct val="0"/>
              </a:spcBef>
              <a:spcAft>
                <a:spcPct val="0"/>
              </a:spcAft>
            </a:pPr>
            <a:r>
              <a:rPr lang="ru-RU" sz="2400" b="1" dirty="0">
                <a:ln w="1905"/>
                <a:solidFill>
                  <a:srgbClr val="7030A0"/>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13.01.05 Электромонтер по техническому обслуживанию электростанций и сетей </a:t>
            </a:r>
          </a:p>
          <a:p>
            <a:pPr eaLnBrk="0" fontAlgn="base" hangingPunct="0">
              <a:spcBef>
                <a:spcPct val="0"/>
              </a:spcBef>
              <a:spcAft>
                <a:spcPct val="0"/>
              </a:spcAft>
            </a:pPr>
            <a:r>
              <a:rPr lang="ru-RU" sz="2400" b="1" dirty="0">
                <a:ln w="1905"/>
                <a:solidFill>
                  <a:srgbClr val="7030A0"/>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13.02.04 </a:t>
            </a:r>
            <a:r>
              <a:rPr lang="ru-RU" sz="2400" b="1" dirty="0" err="1">
                <a:ln w="1905"/>
                <a:solidFill>
                  <a:srgbClr val="7030A0"/>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Гидроэлектроэнергетические</a:t>
            </a:r>
            <a:r>
              <a:rPr lang="ru-RU" sz="2400" b="1" dirty="0">
                <a:ln w="1905"/>
                <a:solidFill>
                  <a:srgbClr val="7030A0"/>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 установки</a:t>
            </a:r>
          </a:p>
          <a:p>
            <a:pPr eaLnBrk="0" fontAlgn="base" hangingPunct="0">
              <a:spcBef>
                <a:spcPct val="0"/>
              </a:spcBef>
              <a:spcAft>
                <a:spcPct val="0"/>
              </a:spcAft>
            </a:pPr>
            <a:r>
              <a:rPr lang="ru-RU" sz="2400" b="1" dirty="0">
                <a:ln w="1905"/>
                <a:solidFill>
                  <a:srgbClr val="7030A0"/>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13.01.07 Электромонтер по ремонту электросетей</a:t>
            </a:r>
          </a:p>
          <a:p>
            <a:r>
              <a:rPr lang="ru-RU" sz="2400" b="1" dirty="0">
                <a:ln w="1905"/>
                <a:solidFill>
                  <a:srgbClr val="7030A0"/>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23.02.04 Техническая эксплуатация подъемно-транспортных, строительных, дорожных машин и оборудования (по отраслям)</a:t>
            </a:r>
          </a:p>
          <a:p>
            <a:r>
              <a:rPr lang="ru-RU" sz="2400" b="1" dirty="0">
                <a:ln w="1905"/>
                <a:solidFill>
                  <a:srgbClr val="7030A0"/>
                </a:solidFill>
                <a:effectLst>
                  <a:innerShdw blurRad="69850" dist="43180" dir="5400000">
                    <a:srgbClr val="000000">
                      <a:alpha val="65000"/>
                    </a:srgbClr>
                  </a:innerShdw>
                </a:effectLst>
                <a:latin typeface="Calibri" panose="020F0502020204030204" pitchFamily="34" charset="0"/>
                <a:cs typeface="Calibri" panose="020F0502020204030204" pitchFamily="34" charset="0"/>
              </a:rPr>
              <a:t> </a:t>
            </a:r>
          </a:p>
          <a:p>
            <a:pPr eaLnBrk="0" fontAlgn="base" hangingPunct="0">
              <a:spcBef>
                <a:spcPct val="0"/>
              </a:spcBef>
              <a:spcAft>
                <a:spcPct val="0"/>
              </a:spcAft>
            </a:pPr>
            <a:endParaRPr lang="ru-RU" sz="2400" b="1" dirty="0">
              <a:ln w="1905"/>
              <a:solidFill>
                <a:srgbClr val="7030A0"/>
              </a:solidFill>
              <a:effectLst>
                <a:innerShdw blurRad="69850" dist="43180" dir="5400000">
                  <a:srgbClr val="000000">
                    <a:alpha val="65000"/>
                  </a:srgbClr>
                </a:innerShdw>
              </a:effectLst>
              <a:latin typeface="Calibri" panose="020F0502020204030204" pitchFamily="34" charset="0"/>
              <a:cs typeface="Calibri" panose="020F0502020204030204" pitchFamily="34" charset="0"/>
            </a:endParaRPr>
          </a:p>
        </p:txBody>
      </p:sp>
      <p:sp>
        <p:nvSpPr>
          <p:cNvPr id="8" name="Прямоугольник 7"/>
          <p:cNvSpPr/>
          <p:nvPr/>
        </p:nvSpPr>
        <p:spPr bwMode="auto">
          <a:xfrm>
            <a:off x="323528" y="116636"/>
            <a:ext cx="8352928" cy="336409"/>
          </a:xfrm>
          <a:prstGeom prst="rect">
            <a:avLst/>
          </a:prstGeom>
          <a:ln>
            <a:headEnd type="none" w="med" len="med"/>
            <a:tailEnd type="none" w="med" len="med"/>
          </a:ln>
          <a:extLst/>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ru-RU" b="1" u="sng" dirty="0">
                <a:ln w="1905"/>
                <a:gradFill>
                  <a:gsLst>
                    <a:gs pos="0">
                      <a:srgbClr val="E78A00">
                        <a:shade val="20000"/>
                        <a:satMod val="200000"/>
                      </a:srgbClr>
                    </a:gs>
                    <a:gs pos="78000">
                      <a:srgbClr val="E78A00">
                        <a:tint val="90000"/>
                        <a:shade val="89000"/>
                        <a:satMod val="220000"/>
                      </a:srgbClr>
                    </a:gs>
                    <a:gs pos="100000">
                      <a:srgbClr val="E78A00">
                        <a:tint val="12000"/>
                        <a:satMod val="255000"/>
                      </a:srgbClr>
                    </a:gs>
                  </a:gsLst>
                  <a:lin ang="5400000"/>
                </a:gradFill>
                <a:effectLst>
                  <a:innerShdw blurRad="69850" dist="43180" dir="5400000">
                    <a:srgbClr val="000000">
                      <a:alpha val="65000"/>
                    </a:srgbClr>
                  </a:innerShdw>
                </a:effectLst>
                <a:latin typeface="Arial"/>
              </a:rPr>
              <a:t>НА САЙТЕ </a:t>
            </a:r>
            <a:r>
              <a:rPr lang="en-US" b="1" u="sng" dirty="0">
                <a:ln w="1905"/>
                <a:gradFill>
                  <a:gsLst>
                    <a:gs pos="0">
                      <a:srgbClr val="E78A00">
                        <a:shade val="20000"/>
                        <a:satMod val="200000"/>
                      </a:srgbClr>
                    </a:gs>
                    <a:gs pos="78000">
                      <a:srgbClr val="E78A00">
                        <a:tint val="90000"/>
                        <a:shade val="89000"/>
                        <a:satMod val="220000"/>
                      </a:srgbClr>
                    </a:gs>
                    <a:gs pos="100000">
                      <a:srgbClr val="E78A00">
                        <a:tint val="12000"/>
                        <a:satMod val="255000"/>
                      </a:srgbClr>
                    </a:gs>
                  </a:gsLst>
                  <a:lin ang="5400000"/>
                </a:gradFill>
                <a:effectLst>
                  <a:innerShdw blurRad="69850" dist="43180" dir="5400000">
                    <a:srgbClr val="000000">
                      <a:alpha val="65000"/>
                    </a:srgbClr>
                  </a:innerShdw>
                </a:effectLst>
                <a:latin typeface="Arial"/>
              </a:rPr>
              <a:t>CRPO-MPU.COM</a:t>
            </a:r>
            <a:endParaRPr lang="ru-RU" b="1" u="sng" dirty="0">
              <a:ln w="1905"/>
              <a:gradFill>
                <a:gsLst>
                  <a:gs pos="0">
                    <a:srgbClr val="E78A00">
                      <a:shade val="20000"/>
                      <a:satMod val="200000"/>
                    </a:srgbClr>
                  </a:gs>
                  <a:gs pos="78000">
                    <a:srgbClr val="E78A00">
                      <a:tint val="90000"/>
                      <a:shade val="89000"/>
                      <a:satMod val="220000"/>
                    </a:srgbClr>
                  </a:gs>
                  <a:gs pos="100000">
                    <a:srgbClr val="E78A00">
                      <a:tint val="12000"/>
                      <a:satMod val="255000"/>
                    </a:srgbClr>
                  </a:gs>
                </a:gsLst>
                <a:lin ang="5400000"/>
              </a:gradFill>
              <a:effectLst>
                <a:innerShdw blurRad="69850" dist="43180" dir="5400000">
                  <a:srgbClr val="000000">
                    <a:alpha val="65000"/>
                  </a:srgbClr>
                </a:innerShdw>
              </a:effectLst>
              <a:latin typeface="Arial"/>
            </a:endParaRPr>
          </a:p>
        </p:txBody>
      </p:sp>
    </p:spTree>
    <p:extLst>
      <p:ext uri="{BB962C8B-B14F-4D97-AF65-F5344CB8AC3E}">
        <p14:creationId xmlns:p14="http://schemas.microsoft.com/office/powerpoint/2010/main" val="1383016662"/>
      </p:ext>
    </p:extLst>
  </p:cSld>
  <p:clrMapOvr>
    <a:overrideClrMapping bg1="dk2" tx1="lt1" bg2="dk1" tx2="lt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222099" y="116634"/>
            <a:ext cx="8904515" cy="947057"/>
          </a:xfrm>
        </p:spPr>
        <p:txBody>
          <a:bodyPr/>
          <a:lstStyle/>
          <a:p>
            <a:pPr algn="ctr"/>
            <a:r>
              <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Список проектов ФГОС СПО,</a:t>
            </a:r>
            <a:br>
              <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br>
            <a:r>
              <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 рекомендуемых к одобрению НСПК 23.03.2018г.</a:t>
            </a:r>
          </a:p>
        </p:txBody>
      </p:sp>
      <p:graphicFrame>
        <p:nvGraphicFramePr>
          <p:cNvPr id="5" name="Объект 4"/>
          <p:cNvGraphicFramePr>
            <a:graphicFrameLocks noGrp="1"/>
          </p:cNvGraphicFramePr>
          <p:nvPr>
            <p:ph sz="quarter" idx="1"/>
            <p:extLst>
              <p:ext uri="{D42A27DB-BD31-4B8C-83A1-F6EECF244321}">
                <p14:modId xmlns:p14="http://schemas.microsoft.com/office/powerpoint/2010/main" val="2768693308"/>
              </p:ext>
            </p:extLst>
          </p:nvPr>
        </p:nvGraphicFramePr>
        <p:xfrm>
          <a:off x="323529" y="1268760"/>
          <a:ext cx="8722500" cy="5520690"/>
        </p:xfrm>
        <a:graphic>
          <a:graphicData uri="http://schemas.openxmlformats.org/drawingml/2006/table">
            <a:tbl>
              <a:tblPr firstRow="1" firstCol="1" bandRow="1">
                <a:tableStyleId>{7DF18680-E054-41AD-8BC1-D1AEF772440D}</a:tableStyleId>
              </a:tblPr>
              <a:tblGrid>
                <a:gridCol w="4199116">
                  <a:extLst>
                    <a:ext uri="{9D8B030D-6E8A-4147-A177-3AD203B41FA5}">
                      <a16:colId xmlns:a16="http://schemas.microsoft.com/office/drawing/2014/main" val="20000"/>
                    </a:ext>
                  </a:extLst>
                </a:gridCol>
                <a:gridCol w="221374">
                  <a:extLst>
                    <a:ext uri="{9D8B030D-6E8A-4147-A177-3AD203B41FA5}">
                      <a16:colId xmlns:a16="http://schemas.microsoft.com/office/drawing/2014/main" val="20001"/>
                    </a:ext>
                  </a:extLst>
                </a:gridCol>
                <a:gridCol w="4302010">
                  <a:extLst>
                    <a:ext uri="{9D8B030D-6E8A-4147-A177-3AD203B41FA5}">
                      <a16:colId xmlns:a16="http://schemas.microsoft.com/office/drawing/2014/main" val="20002"/>
                    </a:ext>
                  </a:extLst>
                </a:gridCol>
              </a:tblGrid>
              <a:tr h="5472608">
                <a:tc>
                  <a:txBody>
                    <a:bodyPr/>
                    <a:lstStyle/>
                    <a:p>
                      <a:pPr>
                        <a:lnSpc>
                          <a:spcPct val="115000"/>
                        </a:lnSpc>
                        <a:spcAft>
                          <a:spcPts val="0"/>
                        </a:spcAft>
                      </a:pPr>
                      <a:r>
                        <a:rPr lang="ru-RU" sz="1500" dirty="0">
                          <a:solidFill>
                            <a:schemeClr val="accent6">
                              <a:lumMod val="50000"/>
                            </a:schemeClr>
                          </a:solidFill>
                          <a:effectLst/>
                        </a:rPr>
                        <a:t>05.01.01 </a:t>
                      </a:r>
                      <a:r>
                        <a:rPr lang="ru-RU" sz="1500" dirty="0" err="1">
                          <a:solidFill>
                            <a:schemeClr val="accent6">
                              <a:lumMod val="50000"/>
                            </a:schemeClr>
                          </a:solidFill>
                          <a:effectLst/>
                        </a:rPr>
                        <a:t>Гидрометнаблюдатель</a:t>
                      </a:r>
                      <a:endParaRPr lang="ru-RU" sz="1500" dirty="0">
                        <a:solidFill>
                          <a:schemeClr val="accent6">
                            <a:lumMod val="50000"/>
                          </a:schemeClr>
                        </a:solidFill>
                        <a:effectLst/>
                      </a:endParaRPr>
                    </a:p>
                    <a:p>
                      <a:pPr>
                        <a:lnSpc>
                          <a:spcPct val="115000"/>
                        </a:lnSpc>
                        <a:spcAft>
                          <a:spcPts val="0"/>
                        </a:spcAft>
                      </a:pPr>
                      <a:r>
                        <a:rPr lang="ru-RU" sz="1500" dirty="0">
                          <a:solidFill>
                            <a:schemeClr val="accent6">
                              <a:lumMod val="50000"/>
                            </a:schemeClr>
                          </a:solidFill>
                          <a:effectLst/>
                        </a:rPr>
                        <a:t>05.02.01  Картография</a:t>
                      </a:r>
                    </a:p>
                    <a:p>
                      <a:pPr>
                        <a:lnSpc>
                          <a:spcPct val="115000"/>
                        </a:lnSpc>
                        <a:spcAft>
                          <a:spcPts val="0"/>
                        </a:spcAft>
                      </a:pPr>
                      <a:r>
                        <a:rPr lang="ru-RU" sz="1500" dirty="0">
                          <a:solidFill>
                            <a:schemeClr val="accent6">
                              <a:lumMod val="50000"/>
                            </a:schemeClr>
                          </a:solidFill>
                          <a:effectLst/>
                        </a:rPr>
                        <a:t>05.02.02 Гидрология</a:t>
                      </a:r>
                    </a:p>
                    <a:p>
                      <a:pPr>
                        <a:lnSpc>
                          <a:spcPct val="115000"/>
                        </a:lnSpc>
                        <a:spcAft>
                          <a:spcPts val="0"/>
                        </a:spcAft>
                      </a:pPr>
                      <a:r>
                        <a:rPr lang="ru-RU" sz="1500" dirty="0">
                          <a:solidFill>
                            <a:schemeClr val="accent6">
                              <a:lumMod val="50000"/>
                            </a:schemeClr>
                          </a:solidFill>
                          <a:effectLst/>
                        </a:rPr>
                        <a:t>05.02.03 Метеорология</a:t>
                      </a:r>
                    </a:p>
                    <a:p>
                      <a:pPr>
                        <a:lnSpc>
                          <a:spcPct val="115000"/>
                        </a:lnSpc>
                        <a:spcAft>
                          <a:spcPts val="0"/>
                        </a:spcAft>
                      </a:pPr>
                      <a:r>
                        <a:rPr lang="ru-RU" sz="1500" dirty="0">
                          <a:solidFill>
                            <a:schemeClr val="accent6">
                              <a:lumMod val="50000"/>
                            </a:schemeClr>
                          </a:solidFill>
                          <a:effectLst/>
                        </a:rPr>
                        <a:t>09.01.01 Наладчик аппаратного и программного обеспечения</a:t>
                      </a:r>
                    </a:p>
                    <a:p>
                      <a:pPr>
                        <a:lnSpc>
                          <a:spcPct val="115000"/>
                        </a:lnSpc>
                        <a:spcAft>
                          <a:spcPts val="0"/>
                        </a:spcAft>
                      </a:pPr>
                      <a:r>
                        <a:rPr lang="ru-RU" sz="1500" dirty="0">
                          <a:solidFill>
                            <a:schemeClr val="accent6">
                              <a:lumMod val="50000"/>
                            </a:schemeClr>
                          </a:solidFill>
                          <a:effectLst/>
                        </a:rPr>
                        <a:t>09.01.02 Наладчик компьютерных сетей</a:t>
                      </a:r>
                    </a:p>
                    <a:p>
                      <a:pPr>
                        <a:lnSpc>
                          <a:spcPct val="115000"/>
                        </a:lnSpc>
                        <a:spcAft>
                          <a:spcPts val="0"/>
                        </a:spcAft>
                      </a:pPr>
                      <a:r>
                        <a:rPr lang="ru-RU" sz="1500" dirty="0">
                          <a:solidFill>
                            <a:schemeClr val="accent6">
                              <a:lumMod val="50000"/>
                            </a:schemeClr>
                          </a:solidFill>
                          <a:effectLst/>
                        </a:rPr>
                        <a:t>12.02.01 Авиационные приборы и комплексы</a:t>
                      </a:r>
                    </a:p>
                    <a:p>
                      <a:pPr>
                        <a:lnSpc>
                          <a:spcPct val="115000"/>
                        </a:lnSpc>
                        <a:spcAft>
                          <a:spcPts val="0"/>
                        </a:spcAft>
                      </a:pPr>
                      <a:r>
                        <a:rPr lang="ru-RU" sz="1500" dirty="0">
                          <a:solidFill>
                            <a:schemeClr val="accent6">
                              <a:lumMod val="50000"/>
                            </a:schemeClr>
                          </a:solidFill>
                          <a:effectLst/>
                        </a:rPr>
                        <a:t>13.02.01 Тепловые электрические станции</a:t>
                      </a:r>
                    </a:p>
                    <a:p>
                      <a:pPr>
                        <a:lnSpc>
                          <a:spcPct val="115000"/>
                        </a:lnSpc>
                        <a:spcAft>
                          <a:spcPts val="0"/>
                        </a:spcAft>
                      </a:pPr>
                      <a:r>
                        <a:rPr lang="ru-RU" sz="1500" dirty="0">
                          <a:solidFill>
                            <a:schemeClr val="accent6">
                              <a:lumMod val="50000"/>
                            </a:schemeClr>
                          </a:solidFill>
                          <a:effectLst/>
                        </a:rPr>
                        <a:t>13.02.02 Теплоснабжение и теплотехническое оборудование</a:t>
                      </a:r>
                    </a:p>
                    <a:p>
                      <a:pPr>
                        <a:lnSpc>
                          <a:spcPct val="115000"/>
                        </a:lnSpc>
                        <a:spcAft>
                          <a:spcPts val="0"/>
                        </a:spcAft>
                      </a:pPr>
                      <a:r>
                        <a:rPr lang="ru-RU" sz="1500" dirty="0">
                          <a:solidFill>
                            <a:schemeClr val="accent6">
                              <a:lumMod val="50000"/>
                            </a:schemeClr>
                          </a:solidFill>
                          <a:effectLst/>
                        </a:rPr>
                        <a:t>15.01.02 Наладчик холодноштамповочного оборудования</a:t>
                      </a:r>
                    </a:p>
                    <a:p>
                      <a:pPr>
                        <a:lnSpc>
                          <a:spcPct val="115000"/>
                        </a:lnSpc>
                        <a:spcAft>
                          <a:spcPts val="0"/>
                        </a:spcAft>
                      </a:pPr>
                      <a:r>
                        <a:rPr lang="ru-RU" sz="1500" dirty="0">
                          <a:solidFill>
                            <a:schemeClr val="accent6">
                              <a:lumMod val="50000"/>
                            </a:schemeClr>
                          </a:solidFill>
                          <a:effectLst/>
                        </a:rPr>
                        <a:t>15.01.20 Слесарь по </a:t>
                      </a:r>
                      <a:r>
                        <a:rPr lang="ru-RU" sz="1500" dirty="0" err="1">
                          <a:solidFill>
                            <a:schemeClr val="accent6">
                              <a:lumMod val="50000"/>
                            </a:schemeClr>
                          </a:solidFill>
                          <a:effectLst/>
                        </a:rPr>
                        <a:t>контрольно</a:t>
                      </a:r>
                      <a:r>
                        <a:rPr lang="ru-RU" sz="1500" dirty="0">
                          <a:solidFill>
                            <a:schemeClr val="accent6">
                              <a:lumMod val="50000"/>
                            </a:schemeClr>
                          </a:solidFill>
                          <a:effectLst/>
                        </a:rPr>
                        <a:t>  - измерительным приборам и автоматике</a:t>
                      </a:r>
                    </a:p>
                    <a:p>
                      <a:pPr>
                        <a:lnSpc>
                          <a:spcPct val="115000"/>
                        </a:lnSpc>
                        <a:spcAft>
                          <a:spcPts val="0"/>
                        </a:spcAft>
                      </a:pPr>
                      <a:r>
                        <a:rPr lang="ru-RU" sz="1500" dirty="0">
                          <a:solidFill>
                            <a:schemeClr val="accent6">
                              <a:lumMod val="50000"/>
                            </a:schemeClr>
                          </a:solidFill>
                          <a:effectLst/>
                        </a:rPr>
                        <a:t>19.01.06 Аппаратчик производства сахара</a:t>
                      </a:r>
                    </a:p>
                    <a:p>
                      <a:pPr>
                        <a:lnSpc>
                          <a:spcPct val="115000"/>
                        </a:lnSpc>
                        <a:spcAft>
                          <a:spcPts val="0"/>
                        </a:spcAft>
                      </a:pPr>
                      <a:r>
                        <a:rPr lang="ru-RU" sz="1500" dirty="0">
                          <a:solidFill>
                            <a:schemeClr val="accent6">
                              <a:lumMod val="50000"/>
                            </a:schemeClr>
                          </a:solidFill>
                          <a:effectLst/>
                        </a:rPr>
                        <a:t>19.01.09 Наладчик оборудования в производстве пищевой продукции (по отраслям производства)</a:t>
                      </a:r>
                    </a:p>
                  </a:txBody>
                  <a:tcPr marL="57118" marR="57118" marT="0" marB="0"/>
                </a:tc>
                <a:tc>
                  <a:txBody>
                    <a:bodyPr/>
                    <a:lstStyle/>
                    <a:p>
                      <a:pPr>
                        <a:lnSpc>
                          <a:spcPct val="115000"/>
                        </a:lnSpc>
                        <a:spcAft>
                          <a:spcPts val="0"/>
                        </a:spcAft>
                      </a:pPr>
                      <a:r>
                        <a:rPr lang="ru-RU" sz="1500">
                          <a:solidFill>
                            <a:schemeClr val="accent6">
                              <a:lumMod val="50000"/>
                            </a:schemeClr>
                          </a:solidFill>
                          <a:effectLst/>
                        </a:rPr>
                        <a:t> </a:t>
                      </a:r>
                      <a:endParaRPr lang="ru-RU" sz="1500">
                        <a:solidFill>
                          <a:schemeClr val="accent6">
                            <a:lumMod val="50000"/>
                          </a:schemeClr>
                        </a:solidFill>
                        <a:effectLst/>
                        <a:latin typeface="Calibri"/>
                        <a:ea typeface="Calibri"/>
                        <a:cs typeface="Times New Roman"/>
                      </a:endParaRPr>
                    </a:p>
                  </a:txBody>
                  <a:tcPr marL="57118" marR="57118" marT="0" marB="0"/>
                </a:tc>
                <a:tc>
                  <a:txBody>
                    <a:bodyPr/>
                    <a:lstStyle/>
                    <a:p>
                      <a:pPr>
                        <a:lnSpc>
                          <a:spcPct val="115000"/>
                        </a:lnSpc>
                        <a:spcAft>
                          <a:spcPts val="0"/>
                        </a:spcAft>
                      </a:pPr>
                      <a:r>
                        <a:rPr lang="ru-RU" sz="1500" dirty="0">
                          <a:solidFill>
                            <a:schemeClr val="accent6">
                              <a:lumMod val="50000"/>
                            </a:schemeClr>
                          </a:solidFill>
                          <a:effectLst/>
                        </a:rPr>
                        <a:t>19.01.10 Мастер производства молочной продукции</a:t>
                      </a:r>
                    </a:p>
                    <a:p>
                      <a:pPr>
                        <a:lnSpc>
                          <a:spcPct val="115000"/>
                        </a:lnSpc>
                        <a:spcAft>
                          <a:spcPts val="0"/>
                        </a:spcAft>
                      </a:pPr>
                      <a:r>
                        <a:rPr lang="ru-RU" sz="1500" dirty="0">
                          <a:solidFill>
                            <a:schemeClr val="accent6">
                              <a:lumMod val="50000"/>
                            </a:schemeClr>
                          </a:solidFill>
                          <a:effectLst/>
                        </a:rPr>
                        <a:t>19.01.11 Изготовитель мороженого</a:t>
                      </a:r>
                    </a:p>
                    <a:p>
                      <a:pPr>
                        <a:lnSpc>
                          <a:spcPct val="115000"/>
                        </a:lnSpc>
                        <a:spcAft>
                          <a:spcPts val="0"/>
                        </a:spcAft>
                      </a:pPr>
                      <a:r>
                        <a:rPr lang="ru-RU" sz="1500" dirty="0">
                          <a:solidFill>
                            <a:schemeClr val="accent6">
                              <a:lumMod val="50000"/>
                            </a:schemeClr>
                          </a:solidFill>
                          <a:effectLst/>
                        </a:rPr>
                        <a:t>19.01.12 Переработчик скота и мяса</a:t>
                      </a:r>
                    </a:p>
                    <a:p>
                      <a:pPr>
                        <a:lnSpc>
                          <a:spcPct val="115000"/>
                        </a:lnSpc>
                        <a:spcAft>
                          <a:spcPts val="0"/>
                        </a:spcAft>
                      </a:pPr>
                      <a:r>
                        <a:rPr lang="ru-RU" sz="1500" dirty="0">
                          <a:solidFill>
                            <a:schemeClr val="accent6">
                              <a:lumMod val="50000"/>
                            </a:schemeClr>
                          </a:solidFill>
                          <a:effectLst/>
                        </a:rPr>
                        <a:t>19.01.14 Оператор процессов колбасного производства   </a:t>
                      </a:r>
                    </a:p>
                    <a:p>
                      <a:pPr>
                        <a:lnSpc>
                          <a:spcPct val="115000"/>
                        </a:lnSpc>
                        <a:spcAft>
                          <a:spcPts val="0"/>
                        </a:spcAft>
                      </a:pPr>
                      <a:r>
                        <a:rPr lang="ru-RU" sz="1500" dirty="0">
                          <a:solidFill>
                            <a:schemeClr val="accent6">
                              <a:lumMod val="50000"/>
                            </a:schemeClr>
                          </a:solidFill>
                          <a:effectLst/>
                        </a:rPr>
                        <a:t>19.02.04 Технология сахаристых продуктов</a:t>
                      </a:r>
                    </a:p>
                    <a:p>
                      <a:pPr>
                        <a:lnSpc>
                          <a:spcPct val="115000"/>
                        </a:lnSpc>
                        <a:spcAft>
                          <a:spcPts val="0"/>
                        </a:spcAft>
                      </a:pPr>
                      <a:r>
                        <a:rPr lang="ru-RU" sz="1500" dirty="0">
                          <a:solidFill>
                            <a:schemeClr val="accent6">
                              <a:lumMod val="50000"/>
                            </a:schemeClr>
                          </a:solidFill>
                          <a:effectLst/>
                        </a:rPr>
                        <a:t>19.02.05 Технология бродильных производств и виноделие</a:t>
                      </a:r>
                    </a:p>
                    <a:p>
                      <a:pPr>
                        <a:lnSpc>
                          <a:spcPct val="115000"/>
                        </a:lnSpc>
                        <a:spcAft>
                          <a:spcPts val="0"/>
                        </a:spcAft>
                      </a:pPr>
                      <a:r>
                        <a:rPr lang="ru-RU" sz="1500" dirty="0">
                          <a:solidFill>
                            <a:schemeClr val="accent6">
                              <a:lumMod val="50000"/>
                            </a:schemeClr>
                          </a:solidFill>
                          <a:effectLst/>
                        </a:rPr>
                        <a:t>19.02.08 Технология мяса и мясных продуктов</a:t>
                      </a:r>
                    </a:p>
                    <a:p>
                      <a:pPr>
                        <a:lnSpc>
                          <a:spcPct val="115000"/>
                        </a:lnSpc>
                        <a:spcAft>
                          <a:spcPts val="0"/>
                        </a:spcAft>
                      </a:pPr>
                      <a:r>
                        <a:rPr lang="ru-RU" sz="1500" dirty="0">
                          <a:solidFill>
                            <a:schemeClr val="accent6">
                              <a:lumMod val="50000"/>
                            </a:schemeClr>
                          </a:solidFill>
                          <a:effectLst/>
                        </a:rPr>
                        <a:t>19.02.09 Технология жиров и жирозаменителей</a:t>
                      </a:r>
                    </a:p>
                    <a:p>
                      <a:pPr>
                        <a:lnSpc>
                          <a:spcPct val="115000"/>
                        </a:lnSpc>
                        <a:spcAft>
                          <a:spcPts val="0"/>
                        </a:spcAft>
                      </a:pPr>
                      <a:r>
                        <a:rPr lang="ru-RU" sz="1500" dirty="0">
                          <a:solidFill>
                            <a:schemeClr val="accent6">
                              <a:lumMod val="50000"/>
                            </a:schemeClr>
                          </a:solidFill>
                          <a:effectLst/>
                        </a:rPr>
                        <a:t>27.02.01 Метрология</a:t>
                      </a:r>
                    </a:p>
                    <a:p>
                      <a:pPr>
                        <a:lnSpc>
                          <a:spcPct val="115000"/>
                        </a:lnSpc>
                        <a:spcAft>
                          <a:spcPts val="0"/>
                        </a:spcAft>
                      </a:pPr>
                      <a:r>
                        <a:rPr lang="ru-RU" sz="1500" dirty="0">
                          <a:solidFill>
                            <a:schemeClr val="accent6">
                              <a:lumMod val="50000"/>
                            </a:schemeClr>
                          </a:solidFill>
                          <a:effectLst/>
                        </a:rPr>
                        <a:t>29.02.04 Конструирование, моделирование и технология швейных изделий</a:t>
                      </a:r>
                    </a:p>
                    <a:p>
                      <a:pPr>
                        <a:lnSpc>
                          <a:spcPct val="115000"/>
                        </a:lnSpc>
                        <a:spcAft>
                          <a:spcPts val="0"/>
                        </a:spcAft>
                      </a:pPr>
                      <a:r>
                        <a:rPr lang="ru-RU" sz="1500" dirty="0">
                          <a:solidFill>
                            <a:schemeClr val="accent6">
                              <a:lumMod val="50000"/>
                            </a:schemeClr>
                          </a:solidFill>
                          <a:effectLst/>
                        </a:rPr>
                        <a:t>29.02.06 Полиграфическое производство</a:t>
                      </a:r>
                    </a:p>
                    <a:p>
                      <a:pPr>
                        <a:lnSpc>
                          <a:spcPct val="115000"/>
                        </a:lnSpc>
                        <a:spcAft>
                          <a:spcPts val="0"/>
                        </a:spcAft>
                      </a:pPr>
                      <a:r>
                        <a:rPr lang="ru-RU" sz="1500" dirty="0">
                          <a:solidFill>
                            <a:schemeClr val="accent6">
                              <a:lumMod val="50000"/>
                            </a:schemeClr>
                          </a:solidFill>
                          <a:effectLst/>
                        </a:rPr>
                        <a:t>35.02.09 Ихтиология и рыбоводство</a:t>
                      </a:r>
                    </a:p>
                    <a:p>
                      <a:pPr>
                        <a:lnSpc>
                          <a:spcPct val="115000"/>
                        </a:lnSpc>
                        <a:spcAft>
                          <a:spcPts val="0"/>
                        </a:spcAft>
                      </a:pPr>
                      <a:r>
                        <a:rPr lang="ru-RU" sz="1500" dirty="0">
                          <a:solidFill>
                            <a:schemeClr val="accent6">
                              <a:lumMod val="50000"/>
                            </a:schemeClr>
                          </a:solidFill>
                          <a:effectLst/>
                        </a:rPr>
                        <a:t>35.02.11 Промышленное рыболовство</a:t>
                      </a:r>
                    </a:p>
                    <a:p>
                      <a:pPr>
                        <a:lnSpc>
                          <a:spcPct val="115000"/>
                        </a:lnSpc>
                        <a:spcAft>
                          <a:spcPts val="0"/>
                        </a:spcAft>
                      </a:pPr>
                      <a:r>
                        <a:rPr lang="ru-RU" sz="1500" dirty="0">
                          <a:solidFill>
                            <a:schemeClr val="accent6">
                              <a:lumMod val="50000"/>
                            </a:schemeClr>
                          </a:solidFill>
                          <a:effectLst/>
                        </a:rPr>
                        <a:t>36.01.01 Младший ветеринарный фельдшер</a:t>
                      </a:r>
                    </a:p>
                  </a:txBody>
                  <a:tcPr marL="57118" marR="57118"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2131619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97971" y="228601"/>
            <a:ext cx="8904515" cy="824137"/>
          </a:xfrm>
        </p:spPr>
        <p:txBody>
          <a:bodyPr/>
          <a:lstStyle/>
          <a:p>
            <a:pPr algn="ctr"/>
            <a:r>
              <a:rPr lang="ru-RU"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Проекты ФГОС СПО,  одобренных с замечаниями для устранения на заседании НСПК 23.03.2018г.</a:t>
            </a:r>
          </a:p>
        </p:txBody>
      </p:sp>
      <p:graphicFrame>
        <p:nvGraphicFramePr>
          <p:cNvPr id="5" name="Объект 4"/>
          <p:cNvGraphicFramePr>
            <a:graphicFrameLocks noGrp="1"/>
          </p:cNvGraphicFramePr>
          <p:nvPr>
            <p:ph sz="quarter" idx="1"/>
            <p:extLst>
              <p:ext uri="{D42A27DB-BD31-4B8C-83A1-F6EECF244321}">
                <p14:modId xmlns:p14="http://schemas.microsoft.com/office/powerpoint/2010/main" val="3989404519"/>
              </p:ext>
            </p:extLst>
          </p:nvPr>
        </p:nvGraphicFramePr>
        <p:xfrm>
          <a:off x="251519" y="1052736"/>
          <a:ext cx="8794510" cy="5805264"/>
        </p:xfrm>
        <a:graphic>
          <a:graphicData uri="http://schemas.openxmlformats.org/drawingml/2006/table">
            <a:tbl>
              <a:tblPr firstRow="1" firstCol="1" bandRow="1">
                <a:tableStyleId>{16D9F66E-5EB9-4882-86FB-DCBF35E3C3E4}</a:tableStyleId>
              </a:tblPr>
              <a:tblGrid>
                <a:gridCol w="4233782">
                  <a:extLst>
                    <a:ext uri="{9D8B030D-6E8A-4147-A177-3AD203B41FA5}">
                      <a16:colId xmlns:a16="http://schemas.microsoft.com/office/drawing/2014/main" val="20000"/>
                    </a:ext>
                  </a:extLst>
                </a:gridCol>
                <a:gridCol w="223203">
                  <a:extLst>
                    <a:ext uri="{9D8B030D-6E8A-4147-A177-3AD203B41FA5}">
                      <a16:colId xmlns:a16="http://schemas.microsoft.com/office/drawing/2014/main" val="20001"/>
                    </a:ext>
                  </a:extLst>
                </a:gridCol>
                <a:gridCol w="4337525">
                  <a:extLst>
                    <a:ext uri="{9D8B030D-6E8A-4147-A177-3AD203B41FA5}">
                      <a16:colId xmlns:a16="http://schemas.microsoft.com/office/drawing/2014/main" val="20002"/>
                    </a:ext>
                  </a:extLst>
                </a:gridCol>
              </a:tblGrid>
              <a:tr h="5805264">
                <a:tc>
                  <a:txBody>
                    <a:bodyPr/>
                    <a:lstStyle/>
                    <a:p>
                      <a:pPr marL="111125">
                        <a:lnSpc>
                          <a:spcPct val="115000"/>
                        </a:lnSpc>
                        <a:spcAft>
                          <a:spcPts val="0"/>
                        </a:spcAft>
                      </a:pPr>
                      <a:r>
                        <a:rPr lang="ru-RU" sz="1500" b="1" kern="1200" dirty="0">
                          <a:solidFill>
                            <a:srgbClr val="002060"/>
                          </a:solidFill>
                          <a:effectLst/>
                          <a:latin typeface="+mn-lt"/>
                          <a:ea typeface="+mn-ea"/>
                          <a:cs typeface="+mn-cs"/>
                        </a:rPr>
                        <a:t>09.01.03 Мастер по обработке цифровой информации</a:t>
                      </a:r>
                    </a:p>
                    <a:p>
                      <a:pPr marL="111125">
                        <a:lnSpc>
                          <a:spcPct val="115000"/>
                        </a:lnSpc>
                        <a:spcAft>
                          <a:spcPts val="0"/>
                        </a:spcAft>
                      </a:pPr>
                      <a:r>
                        <a:rPr lang="ru-RU" sz="1500" b="1" kern="1200" dirty="0">
                          <a:solidFill>
                            <a:srgbClr val="002060"/>
                          </a:solidFill>
                          <a:effectLst/>
                          <a:latin typeface="+mn-lt"/>
                          <a:ea typeface="+mn-ea"/>
                          <a:cs typeface="+mn-cs"/>
                        </a:rPr>
                        <a:t>11.01.07 Электромонтер по ремонту линейно-кабельных сооружений телефонной связи и проводного вещания</a:t>
                      </a:r>
                    </a:p>
                    <a:p>
                      <a:pPr marL="111125">
                        <a:lnSpc>
                          <a:spcPct val="115000"/>
                        </a:lnSpc>
                        <a:spcAft>
                          <a:spcPts val="0"/>
                        </a:spcAft>
                      </a:pPr>
                      <a:r>
                        <a:rPr lang="ru-RU" sz="1500" b="1" kern="1200" dirty="0">
                          <a:solidFill>
                            <a:srgbClr val="002060"/>
                          </a:solidFill>
                          <a:effectLst/>
                          <a:latin typeface="+mn-lt"/>
                          <a:ea typeface="+mn-ea"/>
                          <a:cs typeface="+mn-cs"/>
                        </a:rPr>
                        <a:t>12.02.03 Радиоэлектронные приборные устройства</a:t>
                      </a:r>
                    </a:p>
                    <a:p>
                      <a:pPr marL="111125">
                        <a:lnSpc>
                          <a:spcPct val="115000"/>
                        </a:lnSpc>
                        <a:spcAft>
                          <a:spcPts val="0"/>
                        </a:spcAft>
                      </a:pPr>
                      <a:r>
                        <a:rPr lang="ru-RU" sz="1500" b="1" kern="1200" dirty="0">
                          <a:solidFill>
                            <a:srgbClr val="002060"/>
                          </a:solidFill>
                          <a:effectLst/>
                          <a:latin typeface="+mn-lt"/>
                          <a:ea typeface="+mn-ea"/>
                          <a:cs typeface="+mn-cs"/>
                        </a:rPr>
                        <a:t>13.01.03 Электрослесарь по ремонту оборудования электростанций</a:t>
                      </a:r>
                    </a:p>
                    <a:p>
                      <a:pPr marL="111125">
                        <a:lnSpc>
                          <a:spcPct val="115000"/>
                        </a:lnSpc>
                        <a:spcAft>
                          <a:spcPts val="0"/>
                        </a:spcAft>
                      </a:pPr>
                      <a:r>
                        <a:rPr lang="ru-RU" sz="1500" b="1" kern="1200" dirty="0">
                          <a:solidFill>
                            <a:srgbClr val="002060"/>
                          </a:solidFill>
                          <a:effectLst/>
                          <a:latin typeface="+mn-lt"/>
                          <a:ea typeface="+mn-ea"/>
                          <a:cs typeface="+mn-cs"/>
                        </a:rPr>
                        <a:t>13.01.04 Слесарь по ремонту оборудования электростанций</a:t>
                      </a:r>
                    </a:p>
                    <a:p>
                      <a:pPr marL="111125">
                        <a:lnSpc>
                          <a:spcPct val="115000"/>
                        </a:lnSpc>
                        <a:spcAft>
                          <a:spcPts val="0"/>
                        </a:spcAft>
                      </a:pPr>
                      <a:r>
                        <a:rPr lang="ru-RU" sz="1500" b="1" kern="1200" dirty="0">
                          <a:solidFill>
                            <a:srgbClr val="002060"/>
                          </a:solidFill>
                          <a:effectLst/>
                          <a:latin typeface="+mn-lt"/>
                          <a:ea typeface="+mn-ea"/>
                          <a:cs typeface="+mn-cs"/>
                        </a:rPr>
                        <a:t>14.02.01 Атомные электрические станции и установки</a:t>
                      </a:r>
                    </a:p>
                    <a:p>
                      <a:pPr marL="111125">
                        <a:lnSpc>
                          <a:spcPct val="115000"/>
                        </a:lnSpc>
                        <a:spcAft>
                          <a:spcPts val="0"/>
                        </a:spcAft>
                      </a:pPr>
                      <a:r>
                        <a:rPr lang="ru-RU" sz="1500" b="1" kern="1200" dirty="0">
                          <a:solidFill>
                            <a:srgbClr val="002060"/>
                          </a:solidFill>
                          <a:effectLst/>
                          <a:latin typeface="+mn-lt"/>
                          <a:ea typeface="+mn-ea"/>
                          <a:cs typeface="+mn-cs"/>
                        </a:rPr>
                        <a:t>14.02.02 Радиационная безопасность</a:t>
                      </a:r>
                    </a:p>
                    <a:p>
                      <a:pPr marL="111125">
                        <a:lnSpc>
                          <a:spcPct val="115000"/>
                        </a:lnSpc>
                        <a:spcAft>
                          <a:spcPts val="0"/>
                        </a:spcAft>
                      </a:pPr>
                      <a:r>
                        <a:rPr lang="ru-RU" sz="1500" b="1" kern="1200" dirty="0">
                          <a:solidFill>
                            <a:srgbClr val="002060"/>
                          </a:solidFill>
                          <a:effectLst/>
                          <a:latin typeface="+mn-lt"/>
                          <a:ea typeface="+mn-ea"/>
                          <a:cs typeface="+mn-cs"/>
                        </a:rPr>
                        <a:t>15.01.12 Часовщик-ремонтник</a:t>
                      </a:r>
                    </a:p>
                    <a:p>
                      <a:pPr marL="111125">
                        <a:lnSpc>
                          <a:spcPct val="115000"/>
                        </a:lnSpc>
                        <a:spcAft>
                          <a:spcPts val="0"/>
                        </a:spcAft>
                      </a:pPr>
                      <a:r>
                        <a:rPr lang="ru-RU" sz="1500" b="1" kern="1200" dirty="0">
                          <a:solidFill>
                            <a:srgbClr val="002060"/>
                          </a:solidFill>
                          <a:effectLst/>
                          <a:latin typeface="+mn-lt"/>
                          <a:ea typeface="+mn-ea"/>
                          <a:cs typeface="+mn-cs"/>
                        </a:rPr>
                        <a:t>15.01.26 Токарь-универсал</a:t>
                      </a:r>
                    </a:p>
                    <a:p>
                      <a:pPr marL="111125">
                        <a:lnSpc>
                          <a:spcPct val="115000"/>
                        </a:lnSpc>
                        <a:spcAft>
                          <a:spcPts val="0"/>
                        </a:spcAft>
                      </a:pPr>
                      <a:r>
                        <a:rPr lang="ru-RU" sz="1500" b="1" kern="1200" dirty="0">
                          <a:solidFill>
                            <a:srgbClr val="002060"/>
                          </a:solidFill>
                          <a:effectLst/>
                          <a:latin typeface="+mn-lt"/>
                          <a:ea typeface="+mn-ea"/>
                          <a:cs typeface="+mn-cs"/>
                        </a:rPr>
                        <a:t>15.01.27 Фрезеровщик-универсал</a:t>
                      </a:r>
                    </a:p>
                    <a:p>
                      <a:pPr marL="111125">
                        <a:lnSpc>
                          <a:spcPct val="115000"/>
                        </a:lnSpc>
                        <a:spcAft>
                          <a:spcPts val="0"/>
                        </a:spcAft>
                      </a:pPr>
                      <a:r>
                        <a:rPr lang="ru-RU" sz="1500" b="1" kern="1200" dirty="0">
                          <a:solidFill>
                            <a:srgbClr val="002060"/>
                          </a:solidFill>
                          <a:effectLst/>
                          <a:latin typeface="+mn-lt"/>
                          <a:ea typeface="+mn-ea"/>
                          <a:cs typeface="+mn-cs"/>
                        </a:rPr>
                        <a:t>15.02.06 Монтаж и техническая эксплуатация холодильно-компрессорных машин и установок (по отраслям)</a:t>
                      </a:r>
                    </a:p>
                  </a:txBody>
                  <a:tcPr marL="68580" marR="68580" marT="0" marB="0">
                    <a:solidFill>
                      <a:srgbClr val="FECDFF"/>
                    </a:solidFill>
                  </a:tcPr>
                </a:tc>
                <a:tc>
                  <a:txBody>
                    <a:bodyPr/>
                    <a:lstStyle/>
                    <a:p>
                      <a:pPr>
                        <a:lnSpc>
                          <a:spcPct val="115000"/>
                        </a:lnSpc>
                        <a:spcAft>
                          <a:spcPts val="0"/>
                        </a:spcAft>
                      </a:pPr>
                      <a:r>
                        <a:rPr lang="ru-RU" sz="1500" b="1" kern="1200" dirty="0">
                          <a:solidFill>
                            <a:srgbClr val="002060"/>
                          </a:solidFill>
                          <a:effectLst/>
                          <a:latin typeface="+mn-lt"/>
                          <a:ea typeface="+mn-ea"/>
                          <a:cs typeface="+mn-cs"/>
                        </a:rPr>
                        <a:t> </a:t>
                      </a:r>
                    </a:p>
                  </a:txBody>
                  <a:tcPr marL="68580" marR="68580" marT="0" marB="0">
                    <a:solidFill>
                      <a:srgbClr val="FECDFF"/>
                    </a:solidFill>
                  </a:tcPr>
                </a:tc>
                <a:tc>
                  <a:txBody>
                    <a:bodyPr/>
                    <a:lstStyle/>
                    <a:p>
                      <a:pPr marL="111125">
                        <a:lnSpc>
                          <a:spcPct val="115000"/>
                        </a:lnSpc>
                        <a:spcAft>
                          <a:spcPts val="0"/>
                        </a:spcAft>
                      </a:pPr>
                      <a:r>
                        <a:rPr lang="ru-RU" sz="1500" b="1" kern="1200" dirty="0">
                          <a:solidFill>
                            <a:srgbClr val="002060"/>
                          </a:solidFill>
                          <a:effectLst/>
                          <a:latin typeface="+mn-lt"/>
                          <a:ea typeface="+mn-ea"/>
                          <a:cs typeface="+mn-cs"/>
                        </a:rPr>
                        <a:t>15.02.05 Техническая эксплуатация оборудования в торговле и общественном питании</a:t>
                      </a:r>
                    </a:p>
                    <a:p>
                      <a:pPr marL="111125">
                        <a:lnSpc>
                          <a:spcPct val="115000"/>
                        </a:lnSpc>
                        <a:spcAft>
                          <a:spcPts val="0"/>
                        </a:spcAft>
                      </a:pPr>
                      <a:r>
                        <a:rPr lang="ru-RU" sz="1500" b="1" kern="1200" dirty="0">
                          <a:solidFill>
                            <a:srgbClr val="002060"/>
                          </a:solidFill>
                          <a:effectLst/>
                          <a:latin typeface="+mn-lt"/>
                          <a:ea typeface="+mn-ea"/>
                          <a:cs typeface="+mn-cs"/>
                        </a:rPr>
                        <a:t>18.01.01 Лаборант по физико-механическим испытаниям</a:t>
                      </a:r>
                    </a:p>
                    <a:p>
                      <a:pPr marL="111125">
                        <a:lnSpc>
                          <a:spcPct val="115000"/>
                        </a:lnSpc>
                        <a:spcAft>
                          <a:spcPts val="0"/>
                        </a:spcAft>
                      </a:pPr>
                      <a:r>
                        <a:rPr lang="ru-RU" sz="1500" b="1" kern="1200" dirty="0">
                          <a:solidFill>
                            <a:srgbClr val="002060"/>
                          </a:solidFill>
                          <a:effectLst/>
                          <a:latin typeface="+mn-lt"/>
                          <a:ea typeface="+mn-ea"/>
                          <a:cs typeface="+mn-cs"/>
                        </a:rPr>
                        <a:t>18.01.19 Машинист-оператор в производстве изделий из пластмасс</a:t>
                      </a:r>
                    </a:p>
                    <a:p>
                      <a:pPr marL="111125">
                        <a:lnSpc>
                          <a:spcPct val="115000"/>
                        </a:lnSpc>
                        <a:spcAft>
                          <a:spcPts val="0"/>
                        </a:spcAft>
                      </a:pPr>
                      <a:r>
                        <a:rPr lang="ru-RU" sz="1500" b="1" kern="1200" dirty="0">
                          <a:solidFill>
                            <a:srgbClr val="002060"/>
                          </a:solidFill>
                          <a:effectLst/>
                          <a:latin typeface="+mn-lt"/>
                          <a:ea typeface="+mn-ea"/>
                          <a:cs typeface="+mn-cs"/>
                        </a:rPr>
                        <a:t>18.02.07 Технология производства и переработки пластических масс и эластомеров</a:t>
                      </a:r>
                    </a:p>
                    <a:p>
                      <a:pPr marL="111125">
                        <a:lnSpc>
                          <a:spcPct val="115000"/>
                        </a:lnSpc>
                        <a:spcAft>
                          <a:spcPts val="0"/>
                        </a:spcAft>
                      </a:pPr>
                      <a:r>
                        <a:rPr lang="ru-RU" sz="1500" b="1" kern="1200" dirty="0">
                          <a:solidFill>
                            <a:srgbClr val="002060"/>
                          </a:solidFill>
                          <a:effectLst/>
                          <a:latin typeface="+mn-lt"/>
                          <a:ea typeface="+mn-ea"/>
                          <a:cs typeface="+mn-cs"/>
                        </a:rPr>
                        <a:t>18.02.09 Переработка нефти и газа</a:t>
                      </a:r>
                    </a:p>
                    <a:p>
                      <a:pPr marL="111125">
                        <a:lnSpc>
                          <a:spcPct val="115000"/>
                        </a:lnSpc>
                        <a:spcAft>
                          <a:spcPts val="0"/>
                        </a:spcAft>
                      </a:pPr>
                      <a:r>
                        <a:rPr lang="ru-RU" sz="1500" b="1" kern="1200" dirty="0">
                          <a:solidFill>
                            <a:srgbClr val="002060"/>
                          </a:solidFill>
                          <a:effectLst/>
                          <a:latin typeface="+mn-lt"/>
                          <a:ea typeface="+mn-ea"/>
                          <a:cs typeface="+mn-cs"/>
                        </a:rPr>
                        <a:t>19.01.04 Пекарь</a:t>
                      </a:r>
                    </a:p>
                    <a:p>
                      <a:pPr marL="111125">
                        <a:lnSpc>
                          <a:spcPct val="115000"/>
                        </a:lnSpc>
                        <a:spcAft>
                          <a:spcPts val="0"/>
                        </a:spcAft>
                      </a:pPr>
                      <a:r>
                        <a:rPr lang="ru-RU" sz="1500" b="1" kern="1200" dirty="0">
                          <a:solidFill>
                            <a:srgbClr val="002060"/>
                          </a:solidFill>
                          <a:effectLst/>
                          <a:latin typeface="+mn-lt"/>
                          <a:ea typeface="+mn-ea"/>
                          <a:cs typeface="+mn-cs"/>
                        </a:rPr>
                        <a:t>19.02.03 Технология хлеба, кондитерских и макаронных изделий</a:t>
                      </a:r>
                    </a:p>
                    <a:p>
                      <a:pPr marL="111125">
                        <a:lnSpc>
                          <a:spcPct val="115000"/>
                        </a:lnSpc>
                        <a:spcAft>
                          <a:spcPts val="0"/>
                        </a:spcAft>
                      </a:pPr>
                      <a:r>
                        <a:rPr lang="ru-RU" sz="1500" b="1" kern="1200" dirty="0">
                          <a:solidFill>
                            <a:srgbClr val="002060"/>
                          </a:solidFill>
                          <a:effectLst/>
                          <a:latin typeface="+mn-lt"/>
                          <a:ea typeface="+mn-ea"/>
                          <a:cs typeface="+mn-cs"/>
                        </a:rPr>
                        <a:t>23.01.08 Слесарь по ремонту строительных машин</a:t>
                      </a:r>
                    </a:p>
                    <a:p>
                      <a:pPr marL="111125">
                        <a:lnSpc>
                          <a:spcPct val="115000"/>
                        </a:lnSpc>
                        <a:spcAft>
                          <a:spcPts val="0"/>
                        </a:spcAft>
                      </a:pPr>
                      <a:r>
                        <a:rPr lang="ru-RU" sz="1500" b="1" kern="1200" dirty="0">
                          <a:solidFill>
                            <a:srgbClr val="002060"/>
                          </a:solidFill>
                          <a:effectLst/>
                          <a:latin typeface="+mn-lt"/>
                          <a:ea typeface="+mn-ea"/>
                          <a:cs typeface="+mn-cs"/>
                        </a:rPr>
                        <a:t>29.02.01 Конструирование, моделирование и технология изделий из кожи</a:t>
                      </a:r>
                    </a:p>
                    <a:p>
                      <a:pPr>
                        <a:lnSpc>
                          <a:spcPct val="115000"/>
                        </a:lnSpc>
                        <a:spcAft>
                          <a:spcPts val="0"/>
                        </a:spcAft>
                      </a:pPr>
                      <a:r>
                        <a:rPr lang="ru-RU" sz="1500" b="1" kern="1200" dirty="0">
                          <a:solidFill>
                            <a:srgbClr val="002060"/>
                          </a:solidFill>
                          <a:effectLst/>
                          <a:latin typeface="+mn-lt"/>
                          <a:ea typeface="+mn-ea"/>
                          <a:cs typeface="+mn-cs"/>
                        </a:rPr>
                        <a:t>40.02.01 Право и организация социального обеспечения</a:t>
                      </a:r>
                    </a:p>
                  </a:txBody>
                  <a:tcPr marL="68580" marR="68580" marT="0" marB="0">
                    <a:solidFill>
                      <a:srgbClr val="FECDFF"/>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2396470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07505" y="476672"/>
            <a:ext cx="8904515" cy="947057"/>
          </a:xfrm>
        </p:spPr>
        <p:txBody>
          <a:bodyPr/>
          <a:lstStyle/>
          <a:p>
            <a:pPr algn="ctr"/>
            <a:r>
              <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Перечень ФГОС СПО, прошедших одобрение на заседании Совета по ФГОС </a:t>
            </a:r>
            <a:r>
              <a:rPr lang="ru-RU" sz="28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Минобрнауки</a:t>
            </a:r>
            <a:r>
              <a:rPr lang="ru-RU"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 России</a:t>
            </a:r>
          </a:p>
        </p:txBody>
      </p:sp>
      <p:graphicFrame>
        <p:nvGraphicFramePr>
          <p:cNvPr id="6" name="Объект 5"/>
          <p:cNvGraphicFramePr>
            <a:graphicFrameLocks noGrp="1"/>
          </p:cNvGraphicFramePr>
          <p:nvPr>
            <p:ph sz="quarter" idx="1"/>
            <p:extLst>
              <p:ext uri="{D42A27DB-BD31-4B8C-83A1-F6EECF244321}">
                <p14:modId xmlns:p14="http://schemas.microsoft.com/office/powerpoint/2010/main" val="2100204289"/>
              </p:ext>
            </p:extLst>
          </p:nvPr>
        </p:nvGraphicFramePr>
        <p:xfrm>
          <a:off x="272143" y="1785258"/>
          <a:ext cx="4125686" cy="4798380"/>
        </p:xfrm>
        <a:graphic>
          <a:graphicData uri="http://schemas.openxmlformats.org/drawingml/2006/table">
            <a:tbl>
              <a:tblPr firstRow="1" firstCol="1" bandRow="1">
                <a:tableStyleId>{5DA37D80-6434-44D0-A028-1B22A696006F}</a:tableStyleId>
              </a:tblPr>
              <a:tblGrid>
                <a:gridCol w="957943">
                  <a:extLst>
                    <a:ext uri="{9D8B030D-6E8A-4147-A177-3AD203B41FA5}">
                      <a16:colId xmlns:a16="http://schemas.microsoft.com/office/drawing/2014/main" val="20000"/>
                    </a:ext>
                  </a:extLst>
                </a:gridCol>
                <a:gridCol w="3167743">
                  <a:extLst>
                    <a:ext uri="{9D8B030D-6E8A-4147-A177-3AD203B41FA5}">
                      <a16:colId xmlns:a16="http://schemas.microsoft.com/office/drawing/2014/main" val="20001"/>
                    </a:ext>
                  </a:extLst>
                </a:gridCol>
              </a:tblGrid>
              <a:tr h="471531">
                <a:tc gridSpan="2">
                  <a:txBody>
                    <a:bodyPr/>
                    <a:lstStyle/>
                    <a:p>
                      <a:pPr marL="0" algn="ctr" rtl="0" eaLnBrk="1" hangingPunct="1">
                        <a:lnSpc>
                          <a:spcPct val="150000"/>
                        </a:lnSpc>
                        <a:spcAft>
                          <a:spcPts val="0"/>
                        </a:spcAft>
                      </a:pPr>
                      <a:r>
                        <a:rPr lang="ru-RU" sz="1500" b="1" kern="1200" dirty="0">
                          <a:solidFill>
                            <a:srgbClr val="002060"/>
                          </a:solidFill>
                          <a:effectLst/>
                          <a:latin typeface="+mn-lt"/>
                          <a:ea typeface="+mn-ea"/>
                          <a:cs typeface="+mn-cs"/>
                        </a:rPr>
                        <a:t>ПРОФЕССИИ</a:t>
                      </a:r>
                    </a:p>
                  </a:txBody>
                  <a:tcPr marL="49075" marR="49075" marT="0" marB="0"/>
                </a:tc>
                <a:tc hMerge="1">
                  <a:txBody>
                    <a:bodyPr/>
                    <a:lstStyle/>
                    <a:p>
                      <a:endParaRPr lang="ru-RU"/>
                    </a:p>
                  </a:txBody>
                  <a:tcPr/>
                </a:tc>
                <a:extLst>
                  <a:ext uri="{0D108BD9-81ED-4DB2-BD59-A6C34878D82A}">
                    <a16:rowId xmlns:a16="http://schemas.microsoft.com/office/drawing/2014/main" val="10000"/>
                  </a:ext>
                </a:extLst>
              </a:tr>
              <a:tr h="568165">
                <a:tc>
                  <a:txBody>
                    <a:bodyPr/>
                    <a:lstStyle/>
                    <a:p>
                      <a:pPr algn="just">
                        <a:lnSpc>
                          <a:spcPct val="150000"/>
                        </a:lnSpc>
                        <a:spcAft>
                          <a:spcPts val="0"/>
                        </a:spcAft>
                      </a:pPr>
                      <a:r>
                        <a:rPr lang="ru-RU" sz="1600" b="1" spc="-5" dirty="0">
                          <a:solidFill>
                            <a:srgbClr val="002060"/>
                          </a:solidFill>
                          <a:effectLst/>
                        </a:rPr>
                        <a:t>15.01.03</a:t>
                      </a:r>
                      <a:endParaRPr lang="ru-RU" sz="1400" b="1" dirty="0">
                        <a:solidFill>
                          <a:srgbClr val="002060"/>
                        </a:solidFill>
                        <a:effectLst/>
                        <a:latin typeface="Times New Roman" panose="02020603050405020304" pitchFamily="18" charset="0"/>
                        <a:ea typeface="Times New Roman" panose="02020603050405020304" pitchFamily="18" charset="0"/>
                      </a:endParaRPr>
                    </a:p>
                  </a:txBody>
                  <a:tcPr marL="49075" marR="49075" marT="0" marB="0"/>
                </a:tc>
                <a:tc>
                  <a:txBody>
                    <a:bodyPr/>
                    <a:lstStyle/>
                    <a:p>
                      <a:pPr>
                        <a:lnSpc>
                          <a:spcPts val="1850"/>
                        </a:lnSpc>
                        <a:spcAft>
                          <a:spcPts val="0"/>
                        </a:spcAft>
                        <a:tabLst>
                          <a:tab pos="457200" algn="l"/>
                        </a:tabLst>
                      </a:pPr>
                      <a:r>
                        <a:rPr lang="ru-RU" sz="1500" b="1" spc="-5" dirty="0">
                          <a:solidFill>
                            <a:srgbClr val="002060"/>
                          </a:solidFill>
                          <a:effectLst/>
                        </a:rPr>
                        <a:t>Наладчик кузнечно-прессового оборудования</a:t>
                      </a:r>
                      <a:endParaRPr lang="ru-RU" sz="1500" b="1" dirty="0">
                        <a:solidFill>
                          <a:srgbClr val="002060"/>
                        </a:solidFill>
                        <a:effectLst/>
                        <a:latin typeface="Times New Roman" panose="02020603050405020304" pitchFamily="18" charset="0"/>
                        <a:ea typeface="Times New Roman" panose="02020603050405020304" pitchFamily="18" charset="0"/>
                      </a:endParaRPr>
                    </a:p>
                  </a:txBody>
                  <a:tcPr marL="49075" marR="49075" marT="0" marB="0"/>
                </a:tc>
                <a:extLst>
                  <a:ext uri="{0D108BD9-81ED-4DB2-BD59-A6C34878D82A}">
                    <a16:rowId xmlns:a16="http://schemas.microsoft.com/office/drawing/2014/main" val="10001"/>
                  </a:ext>
                </a:extLst>
              </a:tr>
              <a:tr h="568165">
                <a:tc>
                  <a:txBody>
                    <a:bodyPr/>
                    <a:lstStyle/>
                    <a:p>
                      <a:pPr algn="just">
                        <a:lnSpc>
                          <a:spcPct val="150000"/>
                        </a:lnSpc>
                        <a:spcAft>
                          <a:spcPts val="0"/>
                        </a:spcAft>
                      </a:pPr>
                      <a:r>
                        <a:rPr lang="ru-RU" sz="1600" b="1" dirty="0">
                          <a:solidFill>
                            <a:srgbClr val="002060"/>
                          </a:solidFill>
                          <a:effectLst/>
                        </a:rPr>
                        <a:t>21.01.01</a:t>
                      </a:r>
                      <a:endParaRPr lang="ru-RU" sz="1400" b="1" dirty="0">
                        <a:solidFill>
                          <a:srgbClr val="002060"/>
                        </a:solidFill>
                        <a:effectLst/>
                        <a:latin typeface="Times New Roman" panose="02020603050405020304" pitchFamily="18" charset="0"/>
                        <a:ea typeface="Times New Roman" panose="02020603050405020304" pitchFamily="18" charset="0"/>
                      </a:endParaRPr>
                    </a:p>
                  </a:txBody>
                  <a:tcPr marL="49075" marR="49075" marT="0" marB="0"/>
                </a:tc>
                <a:tc>
                  <a:txBody>
                    <a:bodyPr/>
                    <a:lstStyle/>
                    <a:p>
                      <a:pPr>
                        <a:lnSpc>
                          <a:spcPts val="1850"/>
                        </a:lnSpc>
                        <a:spcAft>
                          <a:spcPts val="0"/>
                        </a:spcAft>
                        <a:tabLst>
                          <a:tab pos="457200" algn="l"/>
                        </a:tabLst>
                      </a:pPr>
                      <a:r>
                        <a:rPr lang="ru-RU" sz="1500" b="1" dirty="0">
                          <a:solidFill>
                            <a:srgbClr val="002060"/>
                          </a:solidFill>
                          <a:effectLst/>
                        </a:rPr>
                        <a:t>Оператор нефтяных и газовых скважин</a:t>
                      </a:r>
                      <a:endParaRPr lang="ru-RU" sz="1500" b="1" dirty="0">
                        <a:solidFill>
                          <a:srgbClr val="002060"/>
                        </a:solidFill>
                        <a:effectLst/>
                        <a:latin typeface="Times New Roman" panose="02020603050405020304" pitchFamily="18" charset="0"/>
                        <a:ea typeface="Times New Roman" panose="02020603050405020304" pitchFamily="18" charset="0"/>
                      </a:endParaRPr>
                    </a:p>
                  </a:txBody>
                  <a:tcPr marL="49075" marR="49075" marT="0" marB="0"/>
                </a:tc>
                <a:extLst>
                  <a:ext uri="{0D108BD9-81ED-4DB2-BD59-A6C34878D82A}">
                    <a16:rowId xmlns:a16="http://schemas.microsoft.com/office/drawing/2014/main" val="10002"/>
                  </a:ext>
                </a:extLst>
              </a:tr>
              <a:tr h="568165">
                <a:tc>
                  <a:txBody>
                    <a:bodyPr/>
                    <a:lstStyle/>
                    <a:p>
                      <a:pPr algn="just">
                        <a:lnSpc>
                          <a:spcPct val="150000"/>
                        </a:lnSpc>
                        <a:spcAft>
                          <a:spcPts val="0"/>
                        </a:spcAft>
                      </a:pPr>
                      <a:r>
                        <a:rPr lang="ru-RU" sz="1600" b="1" dirty="0">
                          <a:solidFill>
                            <a:srgbClr val="002060"/>
                          </a:solidFill>
                          <a:effectLst/>
                        </a:rPr>
                        <a:t>29.01.23</a:t>
                      </a:r>
                      <a:endParaRPr lang="ru-RU" sz="1400" b="1" dirty="0">
                        <a:solidFill>
                          <a:srgbClr val="002060"/>
                        </a:solidFill>
                        <a:effectLst/>
                        <a:latin typeface="Times New Roman" panose="02020603050405020304" pitchFamily="18" charset="0"/>
                        <a:ea typeface="Times New Roman" panose="02020603050405020304" pitchFamily="18" charset="0"/>
                      </a:endParaRPr>
                    </a:p>
                  </a:txBody>
                  <a:tcPr marL="49075" marR="49075" marT="0" marB="0"/>
                </a:tc>
                <a:tc>
                  <a:txBody>
                    <a:bodyPr/>
                    <a:lstStyle/>
                    <a:p>
                      <a:pPr>
                        <a:lnSpc>
                          <a:spcPts val="1850"/>
                        </a:lnSpc>
                        <a:spcAft>
                          <a:spcPts val="0"/>
                        </a:spcAft>
                        <a:tabLst>
                          <a:tab pos="457200" algn="l"/>
                        </a:tabLst>
                      </a:pPr>
                      <a:r>
                        <a:rPr lang="ru-RU" sz="1500" b="1" dirty="0">
                          <a:solidFill>
                            <a:srgbClr val="002060"/>
                          </a:solidFill>
                          <a:effectLst/>
                        </a:rPr>
                        <a:t>Наладчик полиграфического оборудования</a:t>
                      </a:r>
                      <a:endParaRPr lang="ru-RU" sz="1500" b="1" dirty="0">
                        <a:solidFill>
                          <a:srgbClr val="002060"/>
                        </a:solidFill>
                        <a:effectLst/>
                        <a:latin typeface="Times New Roman" panose="02020603050405020304" pitchFamily="18" charset="0"/>
                        <a:ea typeface="Times New Roman" panose="02020603050405020304" pitchFamily="18" charset="0"/>
                      </a:endParaRPr>
                    </a:p>
                  </a:txBody>
                  <a:tcPr marL="49075" marR="49075" marT="0" marB="0"/>
                </a:tc>
                <a:extLst>
                  <a:ext uri="{0D108BD9-81ED-4DB2-BD59-A6C34878D82A}">
                    <a16:rowId xmlns:a16="http://schemas.microsoft.com/office/drawing/2014/main" val="10003"/>
                  </a:ext>
                </a:extLst>
              </a:tr>
              <a:tr h="322957">
                <a:tc>
                  <a:txBody>
                    <a:bodyPr/>
                    <a:lstStyle/>
                    <a:p>
                      <a:pPr algn="just">
                        <a:lnSpc>
                          <a:spcPct val="150000"/>
                        </a:lnSpc>
                        <a:spcAft>
                          <a:spcPts val="0"/>
                        </a:spcAft>
                      </a:pPr>
                      <a:r>
                        <a:rPr lang="ru-RU" sz="1600" b="1" dirty="0">
                          <a:solidFill>
                            <a:srgbClr val="002060"/>
                          </a:solidFill>
                          <a:effectLst/>
                        </a:rPr>
                        <a:t>29.01.25</a:t>
                      </a:r>
                      <a:endParaRPr lang="ru-RU" sz="1400" b="1" dirty="0">
                        <a:solidFill>
                          <a:srgbClr val="002060"/>
                        </a:solidFill>
                        <a:effectLst/>
                        <a:latin typeface="Times New Roman" panose="02020603050405020304" pitchFamily="18" charset="0"/>
                        <a:ea typeface="Times New Roman" panose="02020603050405020304" pitchFamily="18" charset="0"/>
                      </a:endParaRPr>
                    </a:p>
                  </a:txBody>
                  <a:tcPr marL="49075" marR="49075" marT="0" marB="0">
                    <a:noFill/>
                  </a:tcPr>
                </a:tc>
                <a:tc>
                  <a:txBody>
                    <a:bodyPr/>
                    <a:lstStyle/>
                    <a:p>
                      <a:pPr>
                        <a:lnSpc>
                          <a:spcPts val="1850"/>
                        </a:lnSpc>
                        <a:spcAft>
                          <a:spcPts val="0"/>
                        </a:spcAft>
                        <a:tabLst>
                          <a:tab pos="457200" algn="l"/>
                        </a:tabLst>
                      </a:pPr>
                      <a:r>
                        <a:rPr lang="ru-RU" sz="1500" b="1" dirty="0">
                          <a:solidFill>
                            <a:srgbClr val="002060"/>
                          </a:solidFill>
                          <a:effectLst/>
                        </a:rPr>
                        <a:t>Переплетчик</a:t>
                      </a:r>
                      <a:endParaRPr lang="ru-RU" sz="1500" b="1" dirty="0">
                        <a:solidFill>
                          <a:srgbClr val="002060"/>
                        </a:solidFill>
                        <a:effectLst/>
                        <a:latin typeface="Times New Roman" panose="02020603050405020304" pitchFamily="18" charset="0"/>
                        <a:ea typeface="Times New Roman" panose="02020603050405020304" pitchFamily="18" charset="0"/>
                      </a:endParaRPr>
                    </a:p>
                  </a:txBody>
                  <a:tcPr marL="49075" marR="49075" marT="0" marB="0">
                    <a:noFill/>
                  </a:tcPr>
                </a:tc>
                <a:extLst>
                  <a:ext uri="{0D108BD9-81ED-4DB2-BD59-A6C34878D82A}">
                    <a16:rowId xmlns:a16="http://schemas.microsoft.com/office/drawing/2014/main" val="10004"/>
                  </a:ext>
                </a:extLst>
              </a:tr>
              <a:tr h="322957">
                <a:tc>
                  <a:txBody>
                    <a:bodyPr/>
                    <a:lstStyle/>
                    <a:p>
                      <a:pPr algn="just">
                        <a:lnSpc>
                          <a:spcPct val="150000"/>
                        </a:lnSpc>
                        <a:spcAft>
                          <a:spcPts val="0"/>
                        </a:spcAft>
                      </a:pPr>
                      <a:r>
                        <a:rPr lang="ru-RU" sz="1600" b="1" dirty="0">
                          <a:solidFill>
                            <a:srgbClr val="002060"/>
                          </a:solidFill>
                          <a:effectLst/>
                        </a:rPr>
                        <a:t>08.01.17</a:t>
                      </a:r>
                      <a:endParaRPr lang="ru-RU" sz="1400" b="1" dirty="0">
                        <a:solidFill>
                          <a:srgbClr val="002060"/>
                        </a:solidFill>
                        <a:effectLst/>
                        <a:latin typeface="Times New Roman" panose="02020603050405020304" pitchFamily="18" charset="0"/>
                        <a:ea typeface="Times New Roman" panose="02020603050405020304" pitchFamily="18" charset="0"/>
                      </a:endParaRPr>
                    </a:p>
                  </a:txBody>
                  <a:tcPr marL="49075" marR="49075" marT="0" marB="0"/>
                </a:tc>
                <a:tc>
                  <a:txBody>
                    <a:bodyPr/>
                    <a:lstStyle/>
                    <a:p>
                      <a:pPr>
                        <a:lnSpc>
                          <a:spcPts val="1705"/>
                        </a:lnSpc>
                        <a:spcBef>
                          <a:spcPts val="815"/>
                        </a:spcBef>
                        <a:spcAft>
                          <a:spcPts val="0"/>
                        </a:spcAft>
                        <a:tabLst>
                          <a:tab pos="460375" algn="l"/>
                        </a:tabLst>
                      </a:pPr>
                      <a:r>
                        <a:rPr lang="ru-RU" sz="1500" b="1" dirty="0">
                          <a:solidFill>
                            <a:srgbClr val="002060"/>
                          </a:solidFill>
                          <a:effectLst/>
                        </a:rPr>
                        <a:t>Электромонтажник-наладчик</a:t>
                      </a:r>
                      <a:endParaRPr lang="ru-RU" sz="1500" b="1" dirty="0">
                        <a:solidFill>
                          <a:srgbClr val="002060"/>
                        </a:solidFill>
                        <a:effectLst/>
                        <a:latin typeface="Times New Roman" panose="02020603050405020304" pitchFamily="18" charset="0"/>
                        <a:ea typeface="Times New Roman" panose="02020603050405020304" pitchFamily="18" charset="0"/>
                      </a:endParaRPr>
                    </a:p>
                  </a:txBody>
                  <a:tcPr marL="49075" marR="49075" marT="0" marB="0"/>
                </a:tc>
                <a:extLst>
                  <a:ext uri="{0D108BD9-81ED-4DB2-BD59-A6C34878D82A}">
                    <a16:rowId xmlns:a16="http://schemas.microsoft.com/office/drawing/2014/main" val="10005"/>
                  </a:ext>
                </a:extLst>
              </a:tr>
              <a:tr h="508358">
                <a:tc>
                  <a:txBody>
                    <a:bodyPr/>
                    <a:lstStyle/>
                    <a:p>
                      <a:pPr algn="just">
                        <a:lnSpc>
                          <a:spcPct val="150000"/>
                        </a:lnSpc>
                        <a:spcAft>
                          <a:spcPts val="0"/>
                        </a:spcAft>
                      </a:pPr>
                      <a:r>
                        <a:rPr lang="ru-RU" sz="1600" b="1" dirty="0">
                          <a:solidFill>
                            <a:srgbClr val="002060"/>
                          </a:solidFill>
                          <a:effectLst/>
                        </a:rPr>
                        <a:t>08.01.19</a:t>
                      </a:r>
                      <a:endParaRPr lang="ru-RU" sz="1400" b="1" dirty="0">
                        <a:solidFill>
                          <a:srgbClr val="002060"/>
                        </a:solidFill>
                        <a:effectLst/>
                        <a:latin typeface="Times New Roman" panose="02020603050405020304" pitchFamily="18" charset="0"/>
                        <a:ea typeface="Times New Roman" panose="02020603050405020304" pitchFamily="18" charset="0"/>
                      </a:endParaRPr>
                    </a:p>
                  </a:txBody>
                  <a:tcPr marL="49075" marR="49075" marT="0" marB="0"/>
                </a:tc>
                <a:tc>
                  <a:txBody>
                    <a:bodyPr/>
                    <a:lstStyle/>
                    <a:p>
                      <a:pPr>
                        <a:lnSpc>
                          <a:spcPts val="1705"/>
                        </a:lnSpc>
                        <a:spcAft>
                          <a:spcPts val="0"/>
                        </a:spcAft>
                        <a:tabLst>
                          <a:tab pos="460375" algn="l"/>
                        </a:tabLst>
                      </a:pPr>
                      <a:r>
                        <a:rPr lang="ru-RU" sz="1500" b="1" dirty="0">
                          <a:solidFill>
                            <a:srgbClr val="002060"/>
                          </a:solidFill>
                          <a:effectLst/>
                        </a:rPr>
                        <a:t>Электромонтажник по силовым сетям и электрооборудованию</a:t>
                      </a:r>
                      <a:endParaRPr lang="ru-RU" sz="1500" b="1" dirty="0">
                        <a:solidFill>
                          <a:srgbClr val="002060"/>
                        </a:solidFill>
                        <a:effectLst/>
                        <a:latin typeface="Times New Roman" panose="02020603050405020304" pitchFamily="18" charset="0"/>
                        <a:ea typeface="Times New Roman" panose="02020603050405020304" pitchFamily="18" charset="0"/>
                      </a:endParaRPr>
                    </a:p>
                  </a:txBody>
                  <a:tcPr marL="49075" marR="49075" marT="0" marB="0"/>
                </a:tc>
                <a:extLst>
                  <a:ext uri="{0D108BD9-81ED-4DB2-BD59-A6C34878D82A}">
                    <a16:rowId xmlns:a16="http://schemas.microsoft.com/office/drawing/2014/main" val="10006"/>
                  </a:ext>
                </a:extLst>
              </a:tr>
              <a:tr h="508358">
                <a:tc>
                  <a:txBody>
                    <a:bodyPr/>
                    <a:lstStyle/>
                    <a:p>
                      <a:pPr algn="just">
                        <a:lnSpc>
                          <a:spcPct val="150000"/>
                        </a:lnSpc>
                        <a:spcAft>
                          <a:spcPts val="0"/>
                        </a:spcAft>
                      </a:pPr>
                      <a:r>
                        <a:rPr lang="ru-RU" sz="1600" b="1" dirty="0">
                          <a:solidFill>
                            <a:srgbClr val="002060"/>
                          </a:solidFill>
                          <a:effectLst/>
                        </a:rPr>
                        <a:t>13.01.04</a:t>
                      </a:r>
                      <a:endParaRPr lang="ru-RU" sz="1400" b="1" dirty="0">
                        <a:solidFill>
                          <a:srgbClr val="002060"/>
                        </a:solidFill>
                        <a:effectLst/>
                        <a:latin typeface="Times New Roman" panose="02020603050405020304" pitchFamily="18" charset="0"/>
                        <a:ea typeface="Times New Roman" panose="02020603050405020304" pitchFamily="18" charset="0"/>
                      </a:endParaRPr>
                    </a:p>
                  </a:txBody>
                  <a:tcPr marL="49075" marR="49075" marT="0" marB="0"/>
                </a:tc>
                <a:tc>
                  <a:txBody>
                    <a:bodyPr/>
                    <a:lstStyle/>
                    <a:p>
                      <a:pPr>
                        <a:lnSpc>
                          <a:spcPts val="1705"/>
                        </a:lnSpc>
                        <a:spcAft>
                          <a:spcPts val="0"/>
                        </a:spcAft>
                        <a:tabLst>
                          <a:tab pos="460375" algn="l"/>
                        </a:tabLst>
                      </a:pPr>
                      <a:r>
                        <a:rPr lang="ru-RU" sz="1500" b="1" dirty="0">
                          <a:solidFill>
                            <a:srgbClr val="002060"/>
                          </a:solidFill>
                          <a:effectLst/>
                        </a:rPr>
                        <a:t>Слесарь по ремонту оборудования электростанций</a:t>
                      </a:r>
                      <a:endParaRPr lang="ru-RU" sz="1500" b="1" dirty="0">
                        <a:solidFill>
                          <a:srgbClr val="002060"/>
                        </a:solidFill>
                        <a:effectLst/>
                        <a:latin typeface="Times New Roman" panose="02020603050405020304" pitchFamily="18" charset="0"/>
                        <a:ea typeface="Times New Roman" panose="02020603050405020304" pitchFamily="18" charset="0"/>
                      </a:endParaRPr>
                    </a:p>
                  </a:txBody>
                  <a:tcPr marL="49075" marR="49075" marT="0" marB="0"/>
                </a:tc>
                <a:extLst>
                  <a:ext uri="{0D108BD9-81ED-4DB2-BD59-A6C34878D82A}">
                    <a16:rowId xmlns:a16="http://schemas.microsoft.com/office/drawing/2014/main" val="10007"/>
                  </a:ext>
                </a:extLst>
              </a:tr>
              <a:tr h="508358">
                <a:tc>
                  <a:txBody>
                    <a:bodyPr/>
                    <a:lstStyle/>
                    <a:p>
                      <a:pPr algn="just">
                        <a:lnSpc>
                          <a:spcPct val="150000"/>
                        </a:lnSpc>
                        <a:spcAft>
                          <a:spcPts val="0"/>
                        </a:spcAft>
                      </a:pPr>
                      <a:r>
                        <a:rPr lang="ru-RU" sz="1600" b="1" dirty="0">
                          <a:solidFill>
                            <a:srgbClr val="002060"/>
                          </a:solidFill>
                          <a:effectLst/>
                        </a:rPr>
                        <a:t>19.01.14</a:t>
                      </a:r>
                      <a:endParaRPr lang="ru-RU" sz="1400" b="1" dirty="0">
                        <a:solidFill>
                          <a:srgbClr val="002060"/>
                        </a:solidFill>
                        <a:effectLst/>
                        <a:latin typeface="Times New Roman" panose="02020603050405020304" pitchFamily="18" charset="0"/>
                        <a:ea typeface="Times New Roman" panose="02020603050405020304" pitchFamily="18" charset="0"/>
                      </a:endParaRPr>
                    </a:p>
                  </a:txBody>
                  <a:tcPr marL="49075" marR="49075" marT="0" marB="0"/>
                </a:tc>
                <a:tc>
                  <a:txBody>
                    <a:bodyPr/>
                    <a:lstStyle/>
                    <a:p>
                      <a:pPr>
                        <a:lnSpc>
                          <a:spcPts val="1705"/>
                        </a:lnSpc>
                        <a:spcAft>
                          <a:spcPts val="0"/>
                        </a:spcAft>
                        <a:tabLst>
                          <a:tab pos="460375" algn="l"/>
                        </a:tabLst>
                      </a:pPr>
                      <a:r>
                        <a:rPr lang="ru-RU" sz="1500" b="1" dirty="0">
                          <a:solidFill>
                            <a:srgbClr val="002060"/>
                          </a:solidFill>
                          <a:effectLst/>
                        </a:rPr>
                        <a:t>Оператор процессов колбасного производства</a:t>
                      </a:r>
                      <a:endParaRPr lang="ru-RU" sz="1500" b="1" dirty="0">
                        <a:solidFill>
                          <a:srgbClr val="002060"/>
                        </a:solidFill>
                        <a:effectLst/>
                        <a:latin typeface="Times New Roman" panose="02020603050405020304" pitchFamily="18" charset="0"/>
                        <a:ea typeface="Times New Roman" panose="02020603050405020304" pitchFamily="18" charset="0"/>
                      </a:endParaRPr>
                    </a:p>
                  </a:txBody>
                  <a:tcPr marL="49075" marR="49075" marT="0" marB="0"/>
                </a:tc>
                <a:extLst>
                  <a:ext uri="{0D108BD9-81ED-4DB2-BD59-A6C34878D82A}">
                    <a16:rowId xmlns:a16="http://schemas.microsoft.com/office/drawing/2014/main" val="10008"/>
                  </a:ext>
                </a:extLst>
              </a:tr>
              <a:tr h="322957">
                <a:tc>
                  <a:txBody>
                    <a:bodyPr/>
                    <a:lstStyle/>
                    <a:p>
                      <a:pPr algn="just">
                        <a:lnSpc>
                          <a:spcPct val="150000"/>
                        </a:lnSpc>
                        <a:spcAft>
                          <a:spcPts val="0"/>
                        </a:spcAft>
                      </a:pPr>
                      <a:r>
                        <a:rPr lang="ru-RU" sz="1600" b="1" dirty="0">
                          <a:solidFill>
                            <a:srgbClr val="002060"/>
                          </a:solidFill>
                          <a:effectLst/>
                        </a:rPr>
                        <a:t>46.01.02</a:t>
                      </a:r>
                      <a:endParaRPr lang="ru-RU" sz="1400" b="1" dirty="0">
                        <a:solidFill>
                          <a:srgbClr val="002060"/>
                        </a:solidFill>
                        <a:effectLst/>
                        <a:latin typeface="Times New Roman" panose="02020603050405020304" pitchFamily="18" charset="0"/>
                        <a:ea typeface="Times New Roman" panose="02020603050405020304" pitchFamily="18" charset="0"/>
                      </a:endParaRPr>
                    </a:p>
                  </a:txBody>
                  <a:tcPr marL="49075" marR="49075" marT="0" marB="0"/>
                </a:tc>
                <a:tc>
                  <a:txBody>
                    <a:bodyPr/>
                    <a:lstStyle/>
                    <a:p>
                      <a:pPr>
                        <a:lnSpc>
                          <a:spcPts val="1705"/>
                        </a:lnSpc>
                        <a:spcAft>
                          <a:spcPts val="0"/>
                        </a:spcAft>
                        <a:tabLst>
                          <a:tab pos="460375" algn="l"/>
                        </a:tabLst>
                      </a:pPr>
                      <a:r>
                        <a:rPr lang="ru-RU" sz="1500" b="1" dirty="0">
                          <a:solidFill>
                            <a:srgbClr val="002060"/>
                          </a:solidFill>
                          <a:effectLst/>
                        </a:rPr>
                        <a:t>Архивариус</a:t>
                      </a:r>
                      <a:endParaRPr lang="ru-RU" sz="1500" b="1" dirty="0">
                        <a:solidFill>
                          <a:srgbClr val="002060"/>
                        </a:solidFill>
                        <a:effectLst/>
                        <a:latin typeface="Times New Roman" panose="02020603050405020304" pitchFamily="18" charset="0"/>
                        <a:ea typeface="Times New Roman" panose="02020603050405020304" pitchFamily="18" charset="0"/>
                      </a:endParaRPr>
                    </a:p>
                  </a:txBody>
                  <a:tcPr marL="49075" marR="49075" marT="0" marB="0"/>
                </a:tc>
                <a:extLst>
                  <a:ext uri="{0D108BD9-81ED-4DB2-BD59-A6C34878D82A}">
                    <a16:rowId xmlns:a16="http://schemas.microsoft.com/office/drawing/2014/main" val="10009"/>
                  </a:ext>
                </a:extLst>
              </a:tr>
            </a:tbl>
          </a:graphicData>
        </a:graphic>
      </p:graphicFrame>
      <p:graphicFrame>
        <p:nvGraphicFramePr>
          <p:cNvPr id="7" name="Таблица 6"/>
          <p:cNvGraphicFramePr>
            <a:graphicFrameLocks noGrp="1"/>
          </p:cNvGraphicFramePr>
          <p:nvPr>
            <p:extLst>
              <p:ext uri="{D42A27DB-BD31-4B8C-83A1-F6EECF244321}">
                <p14:modId xmlns:p14="http://schemas.microsoft.com/office/powerpoint/2010/main" val="3740438694"/>
              </p:ext>
            </p:extLst>
          </p:nvPr>
        </p:nvGraphicFramePr>
        <p:xfrm>
          <a:off x="4782006" y="1709059"/>
          <a:ext cx="3959225" cy="4917331"/>
        </p:xfrm>
        <a:graphic>
          <a:graphicData uri="http://schemas.openxmlformats.org/drawingml/2006/table">
            <a:tbl>
              <a:tblPr firstRow="1" firstCol="1" bandRow="1">
                <a:tableStyleId>{5DA37D80-6434-44D0-A028-1B22A696006F}</a:tableStyleId>
              </a:tblPr>
              <a:tblGrid>
                <a:gridCol w="1063625">
                  <a:extLst>
                    <a:ext uri="{9D8B030D-6E8A-4147-A177-3AD203B41FA5}">
                      <a16:colId xmlns:a16="http://schemas.microsoft.com/office/drawing/2014/main" val="20000"/>
                    </a:ext>
                  </a:extLst>
                </a:gridCol>
                <a:gridCol w="2895600">
                  <a:extLst>
                    <a:ext uri="{9D8B030D-6E8A-4147-A177-3AD203B41FA5}">
                      <a16:colId xmlns:a16="http://schemas.microsoft.com/office/drawing/2014/main" val="20001"/>
                    </a:ext>
                  </a:extLst>
                </a:gridCol>
              </a:tblGrid>
              <a:tr h="529783">
                <a:tc gridSpan="2">
                  <a:txBody>
                    <a:bodyPr/>
                    <a:lstStyle/>
                    <a:p>
                      <a:pPr algn="ctr">
                        <a:lnSpc>
                          <a:spcPct val="150000"/>
                        </a:lnSpc>
                        <a:spcAft>
                          <a:spcPts val="0"/>
                        </a:spcAft>
                      </a:pPr>
                      <a:r>
                        <a:rPr lang="ru-RU" sz="1500" b="1" dirty="0">
                          <a:solidFill>
                            <a:srgbClr val="002060"/>
                          </a:solidFill>
                          <a:effectLst/>
                        </a:rPr>
                        <a:t>СПЕЦИАЛЬНОСТИ</a:t>
                      </a:r>
                      <a:endParaRPr lang="ru-RU" sz="1500" b="1" dirty="0">
                        <a:solidFill>
                          <a:srgbClr val="002060"/>
                        </a:solidFill>
                        <a:effectLst/>
                        <a:latin typeface="Times New Roman" panose="02020603050405020304" pitchFamily="18" charset="0"/>
                        <a:ea typeface="Times New Roman" panose="02020603050405020304" pitchFamily="18" charset="0"/>
                      </a:endParaRPr>
                    </a:p>
                  </a:txBody>
                  <a:tcPr marL="49075" marR="49075" marT="0" marB="0"/>
                </a:tc>
                <a:tc hMerge="1">
                  <a:txBody>
                    <a:bodyPr/>
                    <a:lstStyle/>
                    <a:p>
                      <a:endParaRPr lang="ru-RU"/>
                    </a:p>
                  </a:txBody>
                  <a:tcPr/>
                </a:tc>
                <a:extLst>
                  <a:ext uri="{0D108BD9-81ED-4DB2-BD59-A6C34878D82A}">
                    <a16:rowId xmlns:a16="http://schemas.microsoft.com/office/drawing/2014/main" val="10000"/>
                  </a:ext>
                </a:extLst>
              </a:tr>
              <a:tr h="828880">
                <a:tc>
                  <a:txBody>
                    <a:bodyPr/>
                    <a:lstStyle/>
                    <a:p>
                      <a:pPr algn="just">
                        <a:lnSpc>
                          <a:spcPct val="150000"/>
                        </a:lnSpc>
                        <a:spcAft>
                          <a:spcPts val="0"/>
                        </a:spcAft>
                      </a:pPr>
                      <a:r>
                        <a:rPr lang="ru-RU" sz="1600" b="1" spc="-5">
                          <a:solidFill>
                            <a:srgbClr val="002060"/>
                          </a:solidFill>
                          <a:effectLst/>
                        </a:rPr>
                        <a:t>13.02.05</a:t>
                      </a:r>
                      <a:endParaRPr lang="ru-RU" sz="1400" b="1">
                        <a:solidFill>
                          <a:srgbClr val="002060"/>
                        </a:solidFill>
                        <a:effectLst/>
                        <a:latin typeface="Times New Roman" panose="02020603050405020304" pitchFamily="18" charset="0"/>
                        <a:ea typeface="Times New Roman" panose="02020603050405020304" pitchFamily="18" charset="0"/>
                      </a:endParaRPr>
                    </a:p>
                  </a:txBody>
                  <a:tcPr marL="49075" marR="49075" marT="0" marB="0"/>
                </a:tc>
                <a:tc>
                  <a:txBody>
                    <a:bodyPr/>
                    <a:lstStyle/>
                    <a:p>
                      <a:pPr>
                        <a:spcAft>
                          <a:spcPts val="0"/>
                        </a:spcAft>
                        <a:tabLst>
                          <a:tab pos="457200" algn="l"/>
                        </a:tabLst>
                      </a:pPr>
                      <a:r>
                        <a:rPr lang="ru-RU" sz="1500" b="1" spc="-5" dirty="0">
                          <a:solidFill>
                            <a:srgbClr val="002060"/>
                          </a:solidFill>
                          <a:effectLst/>
                        </a:rPr>
                        <a:t>Технология воды, топлива и смазочных материалов </a:t>
                      </a:r>
                      <a:r>
                        <a:rPr lang="ru-RU" sz="1500" b="1" dirty="0">
                          <a:solidFill>
                            <a:srgbClr val="002060"/>
                          </a:solidFill>
                          <a:effectLst/>
                        </a:rPr>
                        <a:t>электрических станциях</a:t>
                      </a:r>
                      <a:endParaRPr lang="ru-RU" sz="1500" b="1" dirty="0">
                        <a:solidFill>
                          <a:srgbClr val="002060"/>
                        </a:solidFill>
                        <a:effectLst/>
                        <a:latin typeface="Times New Roman" panose="02020603050405020304" pitchFamily="18" charset="0"/>
                        <a:ea typeface="Times New Roman" panose="02020603050405020304" pitchFamily="18" charset="0"/>
                      </a:endParaRPr>
                    </a:p>
                  </a:txBody>
                  <a:tcPr marL="49075" marR="49075" marT="0" marB="0"/>
                </a:tc>
                <a:extLst>
                  <a:ext uri="{0D108BD9-81ED-4DB2-BD59-A6C34878D82A}">
                    <a16:rowId xmlns:a16="http://schemas.microsoft.com/office/drawing/2014/main" val="10001"/>
                  </a:ext>
                </a:extLst>
              </a:tr>
              <a:tr h="583286">
                <a:tc>
                  <a:txBody>
                    <a:bodyPr/>
                    <a:lstStyle/>
                    <a:p>
                      <a:pPr algn="just">
                        <a:lnSpc>
                          <a:spcPct val="150000"/>
                        </a:lnSpc>
                        <a:spcAft>
                          <a:spcPts val="0"/>
                        </a:spcAft>
                      </a:pPr>
                      <a:r>
                        <a:rPr lang="ru-RU" sz="1600" b="1" spc="-5">
                          <a:solidFill>
                            <a:srgbClr val="002060"/>
                          </a:solidFill>
                          <a:effectLst/>
                        </a:rPr>
                        <a:t>19.02.06</a:t>
                      </a:r>
                      <a:endParaRPr lang="ru-RU" sz="1400" b="1">
                        <a:solidFill>
                          <a:srgbClr val="002060"/>
                        </a:solidFill>
                        <a:effectLst/>
                        <a:latin typeface="Times New Roman" panose="02020603050405020304" pitchFamily="18" charset="0"/>
                        <a:ea typeface="Times New Roman" panose="02020603050405020304" pitchFamily="18" charset="0"/>
                      </a:endParaRPr>
                    </a:p>
                  </a:txBody>
                  <a:tcPr marL="49075" marR="49075" marT="0" marB="0"/>
                </a:tc>
                <a:tc>
                  <a:txBody>
                    <a:bodyPr/>
                    <a:lstStyle/>
                    <a:p>
                      <a:pPr>
                        <a:lnSpc>
                          <a:spcPts val="1850"/>
                        </a:lnSpc>
                        <a:spcAft>
                          <a:spcPts val="0"/>
                        </a:spcAft>
                        <a:tabLst>
                          <a:tab pos="457200" algn="l"/>
                        </a:tabLst>
                      </a:pPr>
                      <a:r>
                        <a:rPr lang="ru-RU" sz="1500" b="1" spc="-5" dirty="0">
                          <a:solidFill>
                            <a:srgbClr val="002060"/>
                          </a:solidFill>
                          <a:effectLst/>
                        </a:rPr>
                        <a:t>Технология консервов и </a:t>
                      </a:r>
                      <a:r>
                        <a:rPr lang="ru-RU" sz="1500" b="1" spc="-5" dirty="0" err="1">
                          <a:solidFill>
                            <a:srgbClr val="002060"/>
                          </a:solidFill>
                          <a:effectLst/>
                        </a:rPr>
                        <a:t>пищеконцентратов</a:t>
                      </a:r>
                      <a:endParaRPr lang="ru-RU" sz="1500" b="1" dirty="0">
                        <a:solidFill>
                          <a:srgbClr val="002060"/>
                        </a:solidFill>
                        <a:effectLst/>
                        <a:latin typeface="Times New Roman" panose="02020603050405020304" pitchFamily="18" charset="0"/>
                        <a:ea typeface="Times New Roman" panose="02020603050405020304" pitchFamily="18" charset="0"/>
                      </a:endParaRPr>
                    </a:p>
                  </a:txBody>
                  <a:tcPr marL="49075" marR="49075" marT="0" marB="0"/>
                </a:tc>
                <a:extLst>
                  <a:ext uri="{0D108BD9-81ED-4DB2-BD59-A6C34878D82A}">
                    <a16:rowId xmlns:a16="http://schemas.microsoft.com/office/drawing/2014/main" val="10002"/>
                  </a:ext>
                </a:extLst>
              </a:tr>
              <a:tr h="583286">
                <a:tc>
                  <a:txBody>
                    <a:bodyPr/>
                    <a:lstStyle/>
                    <a:p>
                      <a:pPr algn="just">
                        <a:lnSpc>
                          <a:spcPct val="150000"/>
                        </a:lnSpc>
                        <a:spcAft>
                          <a:spcPts val="0"/>
                        </a:spcAft>
                      </a:pPr>
                      <a:r>
                        <a:rPr lang="ru-RU" sz="1600" b="1">
                          <a:solidFill>
                            <a:srgbClr val="002060"/>
                          </a:solidFill>
                          <a:effectLst/>
                        </a:rPr>
                        <a:t>19.02.07</a:t>
                      </a:r>
                      <a:endParaRPr lang="ru-RU" sz="1400" b="1">
                        <a:solidFill>
                          <a:srgbClr val="002060"/>
                        </a:solidFill>
                        <a:effectLst/>
                        <a:latin typeface="Times New Roman" panose="02020603050405020304" pitchFamily="18" charset="0"/>
                        <a:ea typeface="Times New Roman" panose="02020603050405020304" pitchFamily="18" charset="0"/>
                      </a:endParaRPr>
                    </a:p>
                  </a:txBody>
                  <a:tcPr marL="49075" marR="49075" marT="0" marB="0"/>
                </a:tc>
                <a:tc>
                  <a:txBody>
                    <a:bodyPr/>
                    <a:lstStyle/>
                    <a:p>
                      <a:pPr>
                        <a:lnSpc>
                          <a:spcPts val="1850"/>
                        </a:lnSpc>
                        <a:spcAft>
                          <a:spcPts val="0"/>
                        </a:spcAft>
                        <a:tabLst>
                          <a:tab pos="457200" algn="l"/>
                        </a:tabLst>
                      </a:pPr>
                      <a:r>
                        <a:rPr lang="ru-RU" sz="1500" b="1" dirty="0">
                          <a:solidFill>
                            <a:srgbClr val="002060"/>
                          </a:solidFill>
                          <a:effectLst/>
                        </a:rPr>
                        <a:t>Технология молока и молочных продуктов</a:t>
                      </a:r>
                      <a:endParaRPr lang="ru-RU" sz="1500" b="1" dirty="0">
                        <a:solidFill>
                          <a:srgbClr val="002060"/>
                        </a:solidFill>
                        <a:effectLst/>
                        <a:latin typeface="Times New Roman" panose="02020603050405020304" pitchFamily="18" charset="0"/>
                        <a:ea typeface="Times New Roman" panose="02020603050405020304" pitchFamily="18" charset="0"/>
                      </a:endParaRPr>
                    </a:p>
                  </a:txBody>
                  <a:tcPr marL="49075" marR="49075" marT="0" marB="0"/>
                </a:tc>
                <a:extLst>
                  <a:ext uri="{0D108BD9-81ED-4DB2-BD59-A6C34878D82A}">
                    <a16:rowId xmlns:a16="http://schemas.microsoft.com/office/drawing/2014/main" val="10003"/>
                  </a:ext>
                </a:extLst>
              </a:tr>
              <a:tr h="583286">
                <a:tc>
                  <a:txBody>
                    <a:bodyPr/>
                    <a:lstStyle/>
                    <a:p>
                      <a:pPr algn="just">
                        <a:lnSpc>
                          <a:spcPct val="150000"/>
                        </a:lnSpc>
                        <a:spcAft>
                          <a:spcPts val="0"/>
                        </a:spcAft>
                      </a:pPr>
                      <a:r>
                        <a:rPr lang="ru-RU" sz="1600" b="1" dirty="0">
                          <a:solidFill>
                            <a:srgbClr val="002060"/>
                          </a:solidFill>
                          <a:effectLst/>
                        </a:rPr>
                        <a:t>40.02.02</a:t>
                      </a:r>
                      <a:endParaRPr lang="ru-RU" sz="1400" b="1" dirty="0">
                        <a:solidFill>
                          <a:srgbClr val="002060"/>
                        </a:solidFill>
                        <a:effectLst/>
                        <a:latin typeface="Times New Roman" panose="02020603050405020304" pitchFamily="18" charset="0"/>
                        <a:ea typeface="Times New Roman" panose="02020603050405020304" pitchFamily="18" charset="0"/>
                      </a:endParaRPr>
                    </a:p>
                  </a:txBody>
                  <a:tcPr marL="49075" marR="49075" marT="0" marB="0"/>
                </a:tc>
                <a:tc>
                  <a:txBody>
                    <a:bodyPr/>
                    <a:lstStyle/>
                    <a:p>
                      <a:pPr>
                        <a:lnSpc>
                          <a:spcPts val="1850"/>
                        </a:lnSpc>
                        <a:spcAft>
                          <a:spcPts val="0"/>
                        </a:spcAft>
                        <a:tabLst>
                          <a:tab pos="457200" algn="l"/>
                        </a:tabLst>
                      </a:pPr>
                      <a:r>
                        <a:rPr lang="ru-RU" sz="1500" b="1" dirty="0">
                          <a:solidFill>
                            <a:srgbClr val="002060"/>
                          </a:solidFill>
                          <a:effectLst/>
                        </a:rPr>
                        <a:t>Правоохранительная деятельность</a:t>
                      </a:r>
                      <a:endParaRPr lang="ru-RU" sz="1500" b="1" dirty="0">
                        <a:solidFill>
                          <a:srgbClr val="002060"/>
                        </a:solidFill>
                        <a:effectLst/>
                        <a:latin typeface="Times New Roman" panose="02020603050405020304" pitchFamily="18" charset="0"/>
                        <a:ea typeface="Times New Roman" panose="02020603050405020304" pitchFamily="18" charset="0"/>
                      </a:endParaRPr>
                    </a:p>
                  </a:txBody>
                  <a:tcPr marL="49075" marR="49075" marT="0" marB="0"/>
                </a:tc>
                <a:extLst>
                  <a:ext uri="{0D108BD9-81ED-4DB2-BD59-A6C34878D82A}">
                    <a16:rowId xmlns:a16="http://schemas.microsoft.com/office/drawing/2014/main" val="10004"/>
                  </a:ext>
                </a:extLst>
              </a:tr>
              <a:tr h="442070">
                <a:tc>
                  <a:txBody>
                    <a:bodyPr/>
                    <a:lstStyle/>
                    <a:p>
                      <a:pPr algn="just">
                        <a:lnSpc>
                          <a:spcPct val="150000"/>
                        </a:lnSpc>
                        <a:spcAft>
                          <a:spcPts val="0"/>
                        </a:spcAft>
                      </a:pPr>
                      <a:r>
                        <a:rPr lang="ru-RU" sz="1600" b="1">
                          <a:solidFill>
                            <a:srgbClr val="002060"/>
                          </a:solidFill>
                          <a:effectLst/>
                        </a:rPr>
                        <a:t>43.02.03</a:t>
                      </a:r>
                      <a:endParaRPr lang="ru-RU" sz="1400" b="1">
                        <a:solidFill>
                          <a:srgbClr val="002060"/>
                        </a:solidFill>
                        <a:effectLst/>
                        <a:latin typeface="Times New Roman" panose="02020603050405020304" pitchFamily="18" charset="0"/>
                        <a:ea typeface="Times New Roman" panose="02020603050405020304" pitchFamily="18" charset="0"/>
                      </a:endParaRPr>
                    </a:p>
                  </a:txBody>
                  <a:tcPr marL="49075" marR="49075" marT="0" marB="0"/>
                </a:tc>
                <a:tc>
                  <a:txBody>
                    <a:bodyPr/>
                    <a:lstStyle/>
                    <a:p>
                      <a:pPr>
                        <a:lnSpc>
                          <a:spcPts val="1850"/>
                        </a:lnSpc>
                        <a:spcAft>
                          <a:spcPts val="0"/>
                        </a:spcAft>
                        <a:tabLst>
                          <a:tab pos="457200" algn="l"/>
                        </a:tabLst>
                      </a:pPr>
                      <a:r>
                        <a:rPr lang="ru-RU" sz="1500" b="1" dirty="0">
                          <a:solidFill>
                            <a:srgbClr val="002060"/>
                          </a:solidFill>
                          <a:effectLst/>
                        </a:rPr>
                        <a:t>Стилистика и искусство визажа</a:t>
                      </a:r>
                      <a:endParaRPr lang="ru-RU" sz="1500" b="1" dirty="0">
                        <a:solidFill>
                          <a:srgbClr val="002060"/>
                        </a:solidFill>
                        <a:effectLst/>
                        <a:latin typeface="Times New Roman" panose="02020603050405020304" pitchFamily="18" charset="0"/>
                        <a:ea typeface="Times New Roman" panose="02020603050405020304" pitchFamily="18" charset="0"/>
                      </a:endParaRPr>
                    </a:p>
                  </a:txBody>
                  <a:tcPr marL="49075" marR="49075" marT="0" marB="0"/>
                </a:tc>
                <a:extLst>
                  <a:ext uri="{0D108BD9-81ED-4DB2-BD59-A6C34878D82A}">
                    <a16:rowId xmlns:a16="http://schemas.microsoft.com/office/drawing/2014/main" val="10005"/>
                  </a:ext>
                </a:extLst>
              </a:tr>
              <a:tr h="442070">
                <a:tc>
                  <a:txBody>
                    <a:bodyPr/>
                    <a:lstStyle/>
                    <a:p>
                      <a:pPr algn="just">
                        <a:lnSpc>
                          <a:spcPct val="150000"/>
                        </a:lnSpc>
                        <a:spcAft>
                          <a:spcPts val="0"/>
                        </a:spcAft>
                      </a:pPr>
                      <a:r>
                        <a:rPr lang="ru-RU" sz="1600" b="1">
                          <a:solidFill>
                            <a:srgbClr val="002060"/>
                          </a:solidFill>
                          <a:effectLst/>
                        </a:rPr>
                        <a:t>43.02.04</a:t>
                      </a:r>
                      <a:endParaRPr lang="ru-RU" sz="1400" b="1">
                        <a:solidFill>
                          <a:srgbClr val="002060"/>
                        </a:solidFill>
                        <a:effectLst/>
                        <a:latin typeface="Times New Roman" panose="02020603050405020304" pitchFamily="18" charset="0"/>
                        <a:ea typeface="Times New Roman" panose="02020603050405020304" pitchFamily="18" charset="0"/>
                      </a:endParaRPr>
                    </a:p>
                  </a:txBody>
                  <a:tcPr marL="49075" marR="49075" marT="0" marB="0"/>
                </a:tc>
                <a:tc>
                  <a:txBody>
                    <a:bodyPr/>
                    <a:lstStyle/>
                    <a:p>
                      <a:pPr>
                        <a:lnSpc>
                          <a:spcPts val="1850"/>
                        </a:lnSpc>
                        <a:spcAft>
                          <a:spcPts val="0"/>
                        </a:spcAft>
                        <a:tabLst>
                          <a:tab pos="457200" algn="l"/>
                        </a:tabLst>
                      </a:pPr>
                      <a:r>
                        <a:rPr lang="ru-RU" sz="1500" b="1" dirty="0">
                          <a:solidFill>
                            <a:srgbClr val="002060"/>
                          </a:solidFill>
                          <a:effectLst/>
                        </a:rPr>
                        <a:t>Прикладная эстетика</a:t>
                      </a:r>
                      <a:endParaRPr lang="ru-RU" sz="1500" b="1" dirty="0">
                        <a:solidFill>
                          <a:srgbClr val="002060"/>
                        </a:solidFill>
                        <a:effectLst/>
                        <a:latin typeface="Times New Roman" panose="02020603050405020304" pitchFamily="18" charset="0"/>
                        <a:ea typeface="Times New Roman" panose="02020603050405020304" pitchFamily="18" charset="0"/>
                      </a:endParaRPr>
                    </a:p>
                  </a:txBody>
                  <a:tcPr marL="49075" marR="49075" marT="0" marB="0"/>
                </a:tc>
                <a:extLst>
                  <a:ext uri="{0D108BD9-81ED-4DB2-BD59-A6C34878D82A}">
                    <a16:rowId xmlns:a16="http://schemas.microsoft.com/office/drawing/2014/main" val="10006"/>
                  </a:ext>
                </a:extLst>
              </a:tr>
              <a:tr h="442070">
                <a:tc>
                  <a:txBody>
                    <a:bodyPr/>
                    <a:lstStyle/>
                    <a:p>
                      <a:pPr algn="just">
                        <a:lnSpc>
                          <a:spcPct val="150000"/>
                        </a:lnSpc>
                        <a:spcAft>
                          <a:spcPts val="0"/>
                        </a:spcAft>
                      </a:pPr>
                      <a:r>
                        <a:rPr lang="ru-RU" sz="1600" b="1" dirty="0">
                          <a:solidFill>
                            <a:srgbClr val="002060"/>
                          </a:solidFill>
                          <a:effectLst/>
                        </a:rPr>
                        <a:t>43.02.09</a:t>
                      </a:r>
                      <a:endParaRPr lang="ru-RU" sz="1400" b="1" dirty="0">
                        <a:solidFill>
                          <a:srgbClr val="002060"/>
                        </a:solidFill>
                        <a:effectLst/>
                        <a:latin typeface="Times New Roman" panose="02020603050405020304" pitchFamily="18" charset="0"/>
                        <a:ea typeface="Times New Roman" panose="02020603050405020304" pitchFamily="18" charset="0"/>
                      </a:endParaRPr>
                    </a:p>
                  </a:txBody>
                  <a:tcPr marL="49075" marR="49075" marT="0" marB="0"/>
                </a:tc>
                <a:tc>
                  <a:txBody>
                    <a:bodyPr/>
                    <a:lstStyle/>
                    <a:p>
                      <a:pPr>
                        <a:lnSpc>
                          <a:spcPts val="1850"/>
                        </a:lnSpc>
                        <a:spcAft>
                          <a:spcPts val="0"/>
                        </a:spcAft>
                        <a:tabLst>
                          <a:tab pos="457200" algn="l"/>
                        </a:tabLst>
                      </a:pPr>
                      <a:r>
                        <a:rPr lang="ru-RU" sz="1500" b="1" dirty="0">
                          <a:solidFill>
                            <a:srgbClr val="002060"/>
                          </a:solidFill>
                          <a:effectLst/>
                        </a:rPr>
                        <a:t>Ритуальный сервис</a:t>
                      </a:r>
                      <a:endParaRPr lang="ru-RU" sz="1500" b="1" dirty="0">
                        <a:solidFill>
                          <a:srgbClr val="002060"/>
                        </a:solidFill>
                        <a:effectLst/>
                        <a:latin typeface="Times New Roman" panose="02020603050405020304" pitchFamily="18" charset="0"/>
                        <a:ea typeface="Times New Roman" panose="02020603050405020304" pitchFamily="18" charset="0"/>
                      </a:endParaRPr>
                    </a:p>
                  </a:txBody>
                  <a:tcPr marL="49075" marR="49075" marT="0" marB="0"/>
                </a:tc>
                <a:extLst>
                  <a:ext uri="{0D108BD9-81ED-4DB2-BD59-A6C34878D82A}">
                    <a16:rowId xmlns:a16="http://schemas.microsoft.com/office/drawing/2014/main" val="10007"/>
                  </a:ext>
                </a:extLst>
              </a:tr>
              <a:tr h="442070">
                <a:tc>
                  <a:txBody>
                    <a:bodyPr/>
                    <a:lstStyle/>
                    <a:p>
                      <a:pPr algn="just">
                        <a:lnSpc>
                          <a:spcPct val="150000"/>
                        </a:lnSpc>
                        <a:spcAft>
                          <a:spcPts val="0"/>
                        </a:spcAft>
                      </a:pPr>
                      <a:r>
                        <a:rPr lang="ru-RU" sz="1600" b="1">
                          <a:solidFill>
                            <a:srgbClr val="002060"/>
                          </a:solidFill>
                          <a:effectLst/>
                        </a:rPr>
                        <a:t>43.02.11</a:t>
                      </a:r>
                      <a:endParaRPr lang="ru-RU" sz="1400" b="1">
                        <a:solidFill>
                          <a:srgbClr val="002060"/>
                        </a:solidFill>
                        <a:effectLst/>
                        <a:latin typeface="Times New Roman" panose="02020603050405020304" pitchFamily="18" charset="0"/>
                        <a:ea typeface="Times New Roman" panose="02020603050405020304" pitchFamily="18" charset="0"/>
                      </a:endParaRPr>
                    </a:p>
                  </a:txBody>
                  <a:tcPr marL="49075" marR="49075" marT="0" marB="0"/>
                </a:tc>
                <a:tc>
                  <a:txBody>
                    <a:bodyPr/>
                    <a:lstStyle/>
                    <a:p>
                      <a:pPr>
                        <a:lnSpc>
                          <a:spcPts val="1850"/>
                        </a:lnSpc>
                        <a:spcAft>
                          <a:spcPts val="0"/>
                        </a:spcAft>
                        <a:tabLst>
                          <a:tab pos="457200" algn="l"/>
                        </a:tabLst>
                      </a:pPr>
                      <a:r>
                        <a:rPr lang="ru-RU" sz="1500" b="1" dirty="0">
                          <a:solidFill>
                            <a:srgbClr val="002060"/>
                          </a:solidFill>
                          <a:effectLst/>
                        </a:rPr>
                        <a:t>Гостиничный сервис</a:t>
                      </a:r>
                      <a:endParaRPr lang="ru-RU" sz="1500" b="1" dirty="0">
                        <a:solidFill>
                          <a:srgbClr val="002060"/>
                        </a:solidFill>
                        <a:effectLst/>
                        <a:latin typeface="Times New Roman" panose="02020603050405020304" pitchFamily="18" charset="0"/>
                        <a:ea typeface="Times New Roman" panose="02020603050405020304" pitchFamily="18" charset="0"/>
                      </a:endParaRPr>
                    </a:p>
                  </a:txBody>
                  <a:tcPr marL="49075" marR="49075"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1642075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E09D29-3F8A-4BE7-BD02-BF86745EB224}"/>
              </a:ext>
            </a:extLst>
          </p:cNvPr>
          <p:cNvSpPr>
            <a:spLocks noGrp="1"/>
          </p:cNvSpPr>
          <p:nvPr>
            <p:ph type="title"/>
          </p:nvPr>
        </p:nvSpPr>
        <p:spPr/>
        <p:txBody>
          <a:bodyPr/>
          <a:lstStyle/>
          <a:p>
            <a:r>
              <a:rPr lang="ru-RU" sz="3200" dirty="0">
                <a:solidFill>
                  <a:schemeClr val="bg1"/>
                </a:solidFill>
              </a:rPr>
              <a:t>Президент утвердил перечень поручений по итогам рабочей поездки в Свердловскую область, состоявшейся 6 марта 2018 года</a:t>
            </a:r>
            <a:endParaRPr lang="ru-RU" sz="3200" dirty="0"/>
          </a:p>
        </p:txBody>
      </p:sp>
      <p:sp>
        <p:nvSpPr>
          <p:cNvPr id="3" name="Объект 2">
            <a:extLst>
              <a:ext uri="{FF2B5EF4-FFF2-40B4-BE49-F238E27FC236}">
                <a16:creationId xmlns:a16="http://schemas.microsoft.com/office/drawing/2014/main" id="{B46C74E9-A5FE-45AD-9085-E754BC1E4C70}"/>
              </a:ext>
            </a:extLst>
          </p:cNvPr>
          <p:cNvSpPr>
            <a:spLocks noGrp="1"/>
          </p:cNvSpPr>
          <p:nvPr>
            <p:ph idx="1"/>
          </p:nvPr>
        </p:nvSpPr>
        <p:spPr>
          <a:xfrm>
            <a:off x="471016" y="1988840"/>
            <a:ext cx="8579296" cy="4530725"/>
          </a:xfrm>
        </p:spPr>
        <p:txBody>
          <a:bodyPr/>
          <a:lstStyle/>
          <a:p>
            <a:r>
              <a:rPr lang="ru-RU" sz="1800" dirty="0">
                <a:solidFill>
                  <a:schemeClr val="bg1"/>
                </a:solidFill>
              </a:rPr>
              <a:t>1. Правительству Российской Федерации совместно с органами исполнительной власти субъектов Российской Федерации и Союзом «Агентство развития профессиональных сообществ и рабочих кадров «Молодые профессионалы (</a:t>
            </a:r>
            <a:r>
              <a:rPr lang="ru-RU" sz="1800" dirty="0" err="1">
                <a:solidFill>
                  <a:schemeClr val="bg1"/>
                </a:solidFill>
              </a:rPr>
              <a:t>Ворлдскиллс</a:t>
            </a:r>
            <a:r>
              <a:rPr lang="ru-RU" sz="1800" dirty="0">
                <a:solidFill>
                  <a:schemeClr val="bg1"/>
                </a:solidFill>
              </a:rPr>
              <a:t> Россия)» с учётом ранее данных поручений обеспечить:</a:t>
            </a:r>
          </a:p>
          <a:p>
            <a:endParaRPr lang="ru-RU" sz="1800" dirty="0">
              <a:solidFill>
                <a:schemeClr val="bg1"/>
              </a:solidFill>
            </a:endParaRPr>
          </a:p>
          <a:p>
            <a:r>
              <a:rPr lang="ru-RU" sz="1800" dirty="0">
                <a:solidFill>
                  <a:schemeClr val="bg1"/>
                </a:solidFill>
              </a:rPr>
              <a:t>а) использование в системе СПО стандартов «</a:t>
            </a:r>
            <a:r>
              <a:rPr lang="ru-RU" sz="1800" dirty="0" err="1">
                <a:solidFill>
                  <a:schemeClr val="bg1"/>
                </a:solidFill>
              </a:rPr>
              <a:t>Ворлдскиллс</a:t>
            </a:r>
            <a:r>
              <a:rPr lang="ru-RU" sz="1800" dirty="0">
                <a:solidFill>
                  <a:schemeClr val="bg1"/>
                </a:solidFill>
              </a:rPr>
              <a:t>» как базовых принципов объективной оценки результатов подготовки рабочих </a:t>
            </a:r>
            <a:r>
              <a:rPr lang="ru-RU" sz="1800">
                <a:solidFill>
                  <a:schemeClr val="bg1"/>
                </a:solidFill>
              </a:rPr>
              <a:t>кадров;</a:t>
            </a:r>
          </a:p>
          <a:p>
            <a:pPr marL="0" indent="0">
              <a:buNone/>
            </a:pPr>
            <a:endParaRPr lang="ru-RU" sz="1800" dirty="0">
              <a:solidFill>
                <a:schemeClr val="bg1"/>
              </a:solidFill>
            </a:endParaRPr>
          </a:p>
          <a:p>
            <a:r>
              <a:rPr lang="ru-RU" sz="1800" dirty="0">
                <a:solidFill>
                  <a:schemeClr val="bg1"/>
                </a:solidFill>
              </a:rPr>
              <a:t>б) увеличение до 50 процентов доли организаций, которые реализуют образовательные программы СПО и в которых демонстрационный экзамен по стандартам «</a:t>
            </a:r>
            <a:r>
              <a:rPr lang="ru-RU" sz="1800" dirty="0" err="1">
                <a:solidFill>
                  <a:schemeClr val="bg1"/>
                </a:solidFill>
              </a:rPr>
              <a:t>Ворлдскиллс</a:t>
            </a:r>
            <a:r>
              <a:rPr lang="ru-RU" sz="1800" dirty="0">
                <a:solidFill>
                  <a:schemeClr val="bg1"/>
                </a:solidFill>
              </a:rPr>
              <a:t>» является одной из форм государственной итоговой аттестации.</a:t>
            </a:r>
          </a:p>
          <a:p>
            <a:endParaRPr lang="ru-RU" sz="1800" dirty="0">
              <a:solidFill>
                <a:schemeClr val="bg1"/>
              </a:solidFill>
            </a:endParaRPr>
          </a:p>
        </p:txBody>
      </p:sp>
    </p:spTree>
    <p:extLst>
      <p:ext uri="{BB962C8B-B14F-4D97-AF65-F5344CB8AC3E}">
        <p14:creationId xmlns:p14="http://schemas.microsoft.com/office/powerpoint/2010/main" val="35641468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E09D29-3F8A-4BE7-BD02-BF86745EB224}"/>
              </a:ext>
            </a:extLst>
          </p:cNvPr>
          <p:cNvSpPr>
            <a:spLocks noGrp="1"/>
          </p:cNvSpPr>
          <p:nvPr>
            <p:ph type="title"/>
          </p:nvPr>
        </p:nvSpPr>
        <p:spPr/>
        <p:txBody>
          <a:bodyPr/>
          <a:lstStyle/>
          <a:p>
            <a:r>
              <a:rPr lang="ru-RU" sz="3200" dirty="0">
                <a:solidFill>
                  <a:schemeClr val="bg1"/>
                </a:solidFill>
              </a:rPr>
              <a:t>Президент утвердил перечень поручений по итогам рабочей поездки в Свердловскую область, состоявшейся 6 марта 2018 года</a:t>
            </a:r>
            <a:endParaRPr lang="ru-RU" sz="3200" dirty="0"/>
          </a:p>
        </p:txBody>
      </p:sp>
      <p:sp>
        <p:nvSpPr>
          <p:cNvPr id="3" name="Объект 2">
            <a:extLst>
              <a:ext uri="{FF2B5EF4-FFF2-40B4-BE49-F238E27FC236}">
                <a16:creationId xmlns:a16="http://schemas.microsoft.com/office/drawing/2014/main" id="{B46C74E9-A5FE-45AD-9085-E754BC1E4C70}"/>
              </a:ext>
            </a:extLst>
          </p:cNvPr>
          <p:cNvSpPr>
            <a:spLocks noGrp="1"/>
          </p:cNvSpPr>
          <p:nvPr>
            <p:ph idx="1"/>
          </p:nvPr>
        </p:nvSpPr>
        <p:spPr>
          <a:xfrm>
            <a:off x="323528" y="1556792"/>
            <a:ext cx="8690398" cy="4530725"/>
          </a:xfrm>
        </p:spPr>
        <p:txBody>
          <a:bodyPr/>
          <a:lstStyle/>
          <a:p>
            <a:r>
              <a:rPr lang="ru-RU" sz="1700" dirty="0">
                <a:solidFill>
                  <a:schemeClr val="bg1"/>
                </a:solidFill>
              </a:rPr>
              <a:t>в) создание, в том числе на базе лучших профессиональных образовательных организаций, центров опережающей профессиональной подготовки, предусмотрев предоставление им возможности:</a:t>
            </a:r>
          </a:p>
          <a:p>
            <a:pPr>
              <a:buFont typeface="Wingdings" panose="05000000000000000000" pitchFamily="2" charset="2"/>
              <a:buChar char="Ø"/>
            </a:pPr>
            <a:r>
              <a:rPr lang="ru-RU" sz="1700" dirty="0">
                <a:solidFill>
                  <a:schemeClr val="bg1"/>
                </a:solidFill>
              </a:rPr>
              <a:t>использования совместно с другими профессиональными образовательными организациями современного оборудования для подготовки, переподготовки и повышения квалификации граждан по наиболее востребованным и перспективным профессиям на уровне, соответствующем стандартам «</a:t>
            </a:r>
            <a:r>
              <a:rPr lang="ru-RU" sz="1700" dirty="0" err="1">
                <a:solidFill>
                  <a:schemeClr val="bg1"/>
                </a:solidFill>
              </a:rPr>
              <a:t>Ворлдскиллс</a:t>
            </a:r>
            <a:r>
              <a:rPr lang="ru-RU" sz="1700" dirty="0">
                <a:solidFill>
                  <a:schemeClr val="bg1"/>
                </a:solidFill>
              </a:rPr>
              <a:t>», в том числе по программе ускоренного обучения;</a:t>
            </a:r>
          </a:p>
          <a:p>
            <a:pPr>
              <a:buFont typeface="Wingdings" panose="05000000000000000000" pitchFamily="2" charset="2"/>
              <a:buChar char="Ø"/>
            </a:pPr>
            <a:r>
              <a:rPr lang="ru-RU" sz="1700" dirty="0">
                <a:solidFill>
                  <a:schemeClr val="bg1"/>
                </a:solidFill>
              </a:rPr>
              <a:t>реализации программ повышения квалификации педагогов и мастеров производственного обучения профессиональных образовательных организаций;</a:t>
            </a:r>
          </a:p>
          <a:p>
            <a:pPr>
              <a:buFont typeface="Wingdings" panose="05000000000000000000" pitchFamily="2" charset="2"/>
              <a:buChar char="Ø"/>
            </a:pPr>
            <a:r>
              <a:rPr lang="ru-RU" sz="1700" dirty="0">
                <a:solidFill>
                  <a:schemeClr val="bg1"/>
                </a:solidFill>
              </a:rPr>
              <a:t>проведения демонстрационного экзамена по стандартам «</a:t>
            </a:r>
            <a:r>
              <a:rPr lang="ru-RU" sz="1700" dirty="0" err="1">
                <a:solidFill>
                  <a:schemeClr val="bg1"/>
                </a:solidFill>
              </a:rPr>
              <a:t>Ворлдскиллс</a:t>
            </a:r>
            <a:r>
              <a:rPr lang="ru-RU" sz="1700" dirty="0">
                <a:solidFill>
                  <a:schemeClr val="bg1"/>
                </a:solidFill>
              </a:rPr>
              <a:t>» для лиц, освоивших образовательные программы СПО</a:t>
            </a:r>
          </a:p>
          <a:p>
            <a:r>
              <a:rPr lang="ru-RU" sz="1700" dirty="0">
                <a:solidFill>
                  <a:schemeClr val="bg1"/>
                </a:solidFill>
              </a:rPr>
              <a:t>3. Союзу «Агентство развития профессиональных сообществ и рабочих кадров «Молодые профессионалы (</a:t>
            </a:r>
            <a:r>
              <a:rPr lang="ru-RU" sz="1700" dirty="0" err="1">
                <a:solidFill>
                  <a:schemeClr val="bg1"/>
                </a:solidFill>
              </a:rPr>
              <a:t>Ворлдскиллс</a:t>
            </a:r>
            <a:r>
              <a:rPr lang="ru-RU" sz="1700" dirty="0">
                <a:solidFill>
                  <a:schemeClr val="bg1"/>
                </a:solidFill>
              </a:rPr>
              <a:t> Россия)» обеспечить доступность размещаемой в информационно-телекоммуникационной сети «Интернет» информации об актуальных требованиях к компетенциям лиц, завершивших обучение по образовательным программам СПО, и условиям проведения демонстрационного экзамена по стандартам «</a:t>
            </a:r>
            <a:r>
              <a:rPr lang="ru-RU" sz="1700" dirty="0" err="1">
                <a:solidFill>
                  <a:schemeClr val="bg1"/>
                </a:solidFill>
              </a:rPr>
              <a:t>Ворлдскиллс</a:t>
            </a:r>
            <a:r>
              <a:rPr lang="ru-RU" sz="1700" dirty="0">
                <a:solidFill>
                  <a:schemeClr val="bg1"/>
                </a:solidFill>
              </a:rPr>
              <a:t>».</a:t>
            </a:r>
          </a:p>
          <a:p>
            <a:endParaRPr lang="ru-RU" sz="1700" dirty="0">
              <a:solidFill>
                <a:schemeClr val="bg1"/>
              </a:solidFill>
            </a:endParaRPr>
          </a:p>
        </p:txBody>
      </p:sp>
    </p:spTree>
    <p:extLst>
      <p:ext uri="{BB962C8B-B14F-4D97-AF65-F5344CB8AC3E}">
        <p14:creationId xmlns:p14="http://schemas.microsoft.com/office/powerpoint/2010/main" val="2163244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75" name="Скругленный прямоугольник 74"/>
          <p:cNvSpPr/>
          <p:nvPr/>
        </p:nvSpPr>
        <p:spPr>
          <a:xfrm>
            <a:off x="4805639" y="3008662"/>
            <a:ext cx="4237761" cy="3711511"/>
          </a:xfrm>
          <a:prstGeom prst="roundRect">
            <a:avLst>
              <a:gd name="adj" fmla="val 8619"/>
            </a:avLst>
          </a:prstGeom>
          <a:solidFill>
            <a:schemeClr val="bg2">
              <a:lumMod val="60000"/>
              <a:lumOff val="40000"/>
            </a:schemeClr>
          </a:solidFill>
          <a:ln/>
        </p:spPr>
        <p:style>
          <a:lnRef idx="1">
            <a:schemeClr val="accent3"/>
          </a:lnRef>
          <a:fillRef idx="3">
            <a:schemeClr val="accent3"/>
          </a:fillRef>
          <a:effectRef idx="2">
            <a:schemeClr val="accent3"/>
          </a:effectRef>
          <a:fontRef idx="minor">
            <a:schemeClr val="lt1"/>
          </a:fontRef>
        </p:style>
        <p:txBody>
          <a:bodyPr rtlCol="0" anchor="ctr"/>
          <a:lstStyle/>
          <a:p>
            <a:pPr algn="ctr" defTabSz="457200"/>
            <a:endParaRPr lang="ru-RU">
              <a:solidFill>
                <a:prstClr val="white"/>
              </a:solidFill>
              <a:latin typeface="Calibri" pitchFamily="34" charset="0"/>
            </a:endParaRPr>
          </a:p>
        </p:txBody>
      </p:sp>
      <p:sp>
        <p:nvSpPr>
          <p:cNvPr id="74" name="Скругленный прямоугольник 73"/>
          <p:cNvSpPr/>
          <p:nvPr/>
        </p:nvSpPr>
        <p:spPr>
          <a:xfrm>
            <a:off x="444967" y="2990791"/>
            <a:ext cx="4093091" cy="3729385"/>
          </a:xfrm>
          <a:prstGeom prst="roundRect">
            <a:avLst>
              <a:gd name="adj" fmla="val 8619"/>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defTabSz="457200"/>
            <a:endParaRPr lang="ru-RU">
              <a:solidFill>
                <a:prstClr val="white"/>
              </a:solidFill>
              <a:latin typeface="Calibri" pitchFamily="34" charset="0"/>
            </a:endParaRPr>
          </a:p>
        </p:txBody>
      </p:sp>
      <p:sp>
        <p:nvSpPr>
          <p:cNvPr id="40" name="TextBox 39"/>
          <p:cNvSpPr txBox="1"/>
          <p:nvPr/>
        </p:nvSpPr>
        <p:spPr>
          <a:xfrm>
            <a:off x="440493" y="111743"/>
            <a:ext cx="8548775" cy="795871"/>
          </a:xfrm>
          <a:prstGeom prst="rect">
            <a:avLst/>
          </a:prstGeom>
        </p:spPr>
        <p:style>
          <a:lnRef idx="1">
            <a:schemeClr val="accent2"/>
          </a:lnRef>
          <a:fillRef idx="2">
            <a:schemeClr val="accent2"/>
          </a:fillRef>
          <a:effectRef idx="1">
            <a:schemeClr val="accent2"/>
          </a:effectRef>
          <a:fontRef idx="minor">
            <a:schemeClr val="dk1"/>
          </a:fontRef>
        </p:style>
        <p:txBody>
          <a:bodyPr wrap="square" lIns="81037" tIns="40519" rIns="81037" bIns="40519" rtlCol="0">
            <a:spAutoFit/>
          </a:bodyPr>
          <a:lstStyle/>
          <a:p>
            <a:pPr algn="ctr" defTabSz="457200"/>
            <a:r>
              <a:rPr lang="ru-RU" sz="2400" b="1" dirty="0">
                <a:solidFill>
                  <a:schemeClr val="accent5">
                    <a:lumMod val="25000"/>
                  </a:schemeClr>
                </a:solidFill>
                <a:effectLst>
                  <a:outerShdw blurRad="38100" dist="38100" dir="2700000" algn="tl">
                    <a:srgbClr val="000000">
                      <a:alpha val="43137"/>
                    </a:srgbClr>
                  </a:outerShdw>
                </a:effectLst>
                <a:latin typeface="Calibri" pitchFamily="34" charset="0"/>
              </a:rPr>
              <a:t>ПРИОРИТЕТНЫЙ ПРОЕКТ </a:t>
            </a:r>
          </a:p>
          <a:p>
            <a:pPr defTabSz="457200">
              <a:lnSpc>
                <a:spcPct val="80000"/>
              </a:lnSpc>
            </a:pPr>
            <a:r>
              <a:rPr lang="ru-RU" sz="2800" b="1" dirty="0">
                <a:solidFill>
                  <a:schemeClr val="accent5">
                    <a:lumMod val="25000"/>
                  </a:schemeClr>
                </a:solidFill>
                <a:effectLst>
                  <a:outerShdw blurRad="38100" dist="38100" dir="2700000" algn="tl">
                    <a:srgbClr val="000000">
                      <a:alpha val="43137"/>
                    </a:srgbClr>
                  </a:outerShdw>
                </a:effectLst>
                <a:latin typeface="Calibri" pitchFamily="34" charset="0"/>
              </a:rPr>
              <a:t>«РАБОЧИЕ КАДРЫ ДЛЯ ПЕРЕДОВЫХ ТЕХНОЛОГИЙ» </a:t>
            </a:r>
          </a:p>
        </p:txBody>
      </p:sp>
      <p:sp>
        <p:nvSpPr>
          <p:cNvPr id="45" name="Прямоугольник 44"/>
          <p:cNvSpPr/>
          <p:nvPr/>
        </p:nvSpPr>
        <p:spPr>
          <a:xfrm>
            <a:off x="299117" y="1103411"/>
            <a:ext cx="8539623" cy="762645"/>
          </a:xfrm>
          <a:prstGeom prst="rect">
            <a:avLst/>
          </a:prstGeom>
          <a:solidFill>
            <a:schemeClr val="bg1"/>
          </a:solidFill>
          <a:ln>
            <a:noFill/>
          </a:ln>
        </p:spPr>
        <p:txBody>
          <a:bodyPr wrap="square">
            <a:spAutoFit/>
          </a:bodyPr>
          <a:lstStyle/>
          <a:p>
            <a:pPr algn="ctr" defTabSz="457200">
              <a:lnSpc>
                <a:spcPct val="80000"/>
              </a:lnSpc>
              <a:defRPr/>
            </a:pPr>
            <a:r>
              <a:rPr lang="ru-RU" b="1" dirty="0">
                <a:solidFill>
                  <a:srgbClr val="002060"/>
                </a:solidFill>
                <a:latin typeface="Calibri" pitchFamily="34" charset="0"/>
              </a:rPr>
              <a:t>ЦЕЛЬ: </a:t>
            </a:r>
            <a:r>
              <a:rPr lang="ru-RU" dirty="0">
                <a:solidFill>
                  <a:srgbClr val="002060"/>
                </a:solidFill>
                <a:latin typeface="Calibri" pitchFamily="34" charset="0"/>
              </a:rPr>
              <a:t>создание к концу 2020 года конкурентоспособной системы СПО и </a:t>
            </a:r>
            <a:r>
              <a:rPr lang="ru-RU" b="1" dirty="0">
                <a:solidFill>
                  <a:srgbClr val="002060"/>
                </a:solidFill>
                <a:latin typeface="Calibri" pitchFamily="34" charset="0"/>
              </a:rPr>
              <a:t>увеличение числа выпускников СПО, продемонстрировавших уровень подготовки, соответствующий стандартам </a:t>
            </a:r>
            <a:r>
              <a:rPr lang="ru-RU" b="1" dirty="0" err="1">
                <a:solidFill>
                  <a:srgbClr val="002060"/>
                </a:solidFill>
                <a:latin typeface="Calibri" pitchFamily="34" charset="0"/>
              </a:rPr>
              <a:t>Ворлдскиллс</a:t>
            </a:r>
            <a:r>
              <a:rPr lang="ru-RU" b="1" dirty="0">
                <a:solidFill>
                  <a:srgbClr val="002060"/>
                </a:solidFill>
                <a:latin typeface="Calibri" pitchFamily="34" charset="0"/>
              </a:rPr>
              <a:t> Россия - до 50 тыс. чел.</a:t>
            </a:r>
          </a:p>
        </p:txBody>
      </p:sp>
      <p:sp>
        <p:nvSpPr>
          <p:cNvPr id="31" name="TextBox 30"/>
          <p:cNvSpPr txBox="1"/>
          <p:nvPr/>
        </p:nvSpPr>
        <p:spPr>
          <a:xfrm>
            <a:off x="2669112" y="2045320"/>
            <a:ext cx="3491356" cy="707886"/>
          </a:xfrm>
          <a:prstGeom prst="rect">
            <a:avLst/>
          </a:prstGeom>
          <a:noFill/>
        </p:spPr>
        <p:txBody>
          <a:bodyPr wrap="square" rtlCol="0">
            <a:spAutoFit/>
          </a:bodyPr>
          <a:lstStyle/>
          <a:p>
            <a:pPr algn="ctr" defTabSz="457200"/>
            <a:r>
              <a:rPr lang="ru-RU" sz="2000" b="1" dirty="0">
                <a:solidFill>
                  <a:srgbClr val="C00000"/>
                </a:solidFill>
                <a:effectLst>
                  <a:outerShdw blurRad="38100" dist="38100" dir="2700000" algn="tl">
                    <a:srgbClr val="000000">
                      <a:alpha val="43137"/>
                    </a:srgbClr>
                  </a:outerShdw>
                </a:effectLst>
                <a:latin typeface="Calibri" pitchFamily="34" charset="0"/>
              </a:rPr>
              <a:t>МЕРЫ ПО РЕАЛИЗАЦИИ</a:t>
            </a:r>
          </a:p>
          <a:p>
            <a:pPr algn="ctr" defTabSz="457200"/>
            <a:r>
              <a:rPr lang="ru-RU" sz="2000" b="1" dirty="0">
                <a:solidFill>
                  <a:srgbClr val="C00000"/>
                </a:solidFill>
                <a:effectLst>
                  <a:outerShdw blurRad="38100" dist="38100" dir="2700000" algn="tl">
                    <a:srgbClr val="000000">
                      <a:alpha val="43137"/>
                    </a:srgbClr>
                  </a:outerShdw>
                </a:effectLst>
                <a:latin typeface="Calibri" pitchFamily="34" charset="0"/>
              </a:rPr>
              <a:t>ПРОЕКТА</a:t>
            </a:r>
          </a:p>
        </p:txBody>
      </p:sp>
      <p:sp>
        <p:nvSpPr>
          <p:cNvPr id="65" name="Скругленный прямоугольник 64"/>
          <p:cNvSpPr/>
          <p:nvPr/>
        </p:nvSpPr>
        <p:spPr>
          <a:xfrm>
            <a:off x="555229" y="3618564"/>
            <a:ext cx="3836690" cy="667690"/>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u-RU" sz="1600" b="1" dirty="0">
                <a:solidFill>
                  <a:prstClr val="black"/>
                </a:solidFill>
                <a:latin typeface="Calibri" pitchFamily="34" charset="0"/>
              </a:rPr>
              <a:t>Внедрение новых ФГОС СПО по ТОП-50</a:t>
            </a:r>
          </a:p>
        </p:txBody>
      </p:sp>
      <p:sp>
        <p:nvSpPr>
          <p:cNvPr id="66" name="Скругленный прямоугольник 65"/>
          <p:cNvSpPr/>
          <p:nvPr/>
        </p:nvSpPr>
        <p:spPr>
          <a:xfrm>
            <a:off x="584996" y="4523839"/>
            <a:ext cx="3836690" cy="799405"/>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u-RU" sz="1600" b="1" dirty="0">
                <a:solidFill>
                  <a:prstClr val="black"/>
                </a:solidFill>
                <a:latin typeface="Calibri" pitchFamily="34" charset="0"/>
              </a:rPr>
              <a:t>Профессиональное развитие  управленческих и педагогических работников</a:t>
            </a:r>
          </a:p>
        </p:txBody>
      </p:sp>
      <p:sp>
        <p:nvSpPr>
          <p:cNvPr id="67" name="Скругленный прямоугольник 66"/>
          <p:cNvSpPr/>
          <p:nvPr/>
        </p:nvSpPr>
        <p:spPr>
          <a:xfrm>
            <a:off x="584996" y="5604883"/>
            <a:ext cx="3836690" cy="714692"/>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ru-RU" sz="1600" b="1" dirty="0">
                <a:solidFill>
                  <a:prstClr val="black"/>
                </a:solidFill>
                <a:latin typeface="Calibri" pitchFamily="34" charset="0"/>
              </a:rPr>
              <a:t>Формирование инфраструктуры для внедрения новых ФГОС СПО</a:t>
            </a:r>
          </a:p>
        </p:txBody>
      </p:sp>
      <p:sp>
        <p:nvSpPr>
          <p:cNvPr id="68" name="Прямоугольник 67"/>
          <p:cNvSpPr/>
          <p:nvPr/>
        </p:nvSpPr>
        <p:spPr>
          <a:xfrm>
            <a:off x="1214814" y="3026932"/>
            <a:ext cx="2517521" cy="400110"/>
          </a:xfrm>
          <a:prstGeom prst="rect">
            <a:avLst/>
          </a:prstGeom>
        </p:spPr>
        <p:txBody>
          <a:bodyPr wrap="square">
            <a:spAutoFit/>
          </a:bodyPr>
          <a:lstStyle/>
          <a:p>
            <a:pPr algn="ctr" defTabSz="457200"/>
            <a:r>
              <a:rPr lang="ru-RU" sz="2000" b="1" dirty="0">
                <a:solidFill>
                  <a:schemeClr val="bg1"/>
                </a:solidFill>
                <a:latin typeface="Calibri" pitchFamily="34" charset="0"/>
              </a:rPr>
              <a:t>ФГОС СПО</a:t>
            </a:r>
            <a:endParaRPr lang="ru-RU" sz="2000" dirty="0">
              <a:solidFill>
                <a:schemeClr val="bg1"/>
              </a:solidFill>
              <a:latin typeface="Calibri" pitchFamily="34" charset="0"/>
            </a:endParaRPr>
          </a:p>
        </p:txBody>
      </p:sp>
      <p:sp>
        <p:nvSpPr>
          <p:cNvPr id="69" name="Скругленный прямоугольник 68"/>
          <p:cNvSpPr/>
          <p:nvPr/>
        </p:nvSpPr>
        <p:spPr>
          <a:xfrm>
            <a:off x="4905772" y="3801536"/>
            <a:ext cx="3892249" cy="671193"/>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lnSpc>
                <a:spcPct val="90000"/>
              </a:lnSpc>
            </a:pPr>
            <a:r>
              <a:rPr lang="ru-RU" sz="1600" b="1" dirty="0">
                <a:solidFill>
                  <a:prstClr val="black"/>
                </a:solidFill>
                <a:latin typeface="Calibri" pitchFamily="34" charset="0"/>
              </a:rPr>
              <a:t>Формирование объектов для проведения мирового чемпионата </a:t>
            </a:r>
          </a:p>
        </p:txBody>
      </p:sp>
      <p:sp>
        <p:nvSpPr>
          <p:cNvPr id="70" name="Скругленный прямоугольник 69"/>
          <p:cNvSpPr/>
          <p:nvPr/>
        </p:nvSpPr>
        <p:spPr>
          <a:xfrm>
            <a:off x="4910538" y="4657118"/>
            <a:ext cx="3892249" cy="593759"/>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lnSpc>
                <a:spcPct val="90000"/>
              </a:lnSpc>
            </a:pPr>
            <a:r>
              <a:rPr lang="ru-RU" sz="1600" b="1" dirty="0">
                <a:solidFill>
                  <a:prstClr val="black"/>
                </a:solidFill>
                <a:latin typeface="Calibri" pitchFamily="34" charset="0"/>
              </a:rPr>
              <a:t>Формирование инфраструктуры для подготовки  сборной России </a:t>
            </a:r>
          </a:p>
        </p:txBody>
      </p:sp>
      <p:sp>
        <p:nvSpPr>
          <p:cNvPr id="71" name="Скругленный прямоугольник 70"/>
          <p:cNvSpPr/>
          <p:nvPr/>
        </p:nvSpPr>
        <p:spPr>
          <a:xfrm>
            <a:off x="4962241" y="5444836"/>
            <a:ext cx="3892249" cy="476008"/>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lnSpc>
                <a:spcPct val="90000"/>
              </a:lnSpc>
            </a:pPr>
            <a:r>
              <a:rPr lang="ru-RU" sz="1600" b="1" dirty="0">
                <a:solidFill>
                  <a:prstClr val="black"/>
                </a:solidFill>
                <a:latin typeface="Calibri" pitchFamily="34" charset="0"/>
              </a:rPr>
              <a:t>Подготовка национальной сборной России</a:t>
            </a:r>
          </a:p>
        </p:txBody>
      </p:sp>
      <p:sp>
        <p:nvSpPr>
          <p:cNvPr id="72" name="Скругленный прямоугольник 71"/>
          <p:cNvSpPr/>
          <p:nvPr/>
        </p:nvSpPr>
        <p:spPr>
          <a:xfrm>
            <a:off x="4976096" y="6069910"/>
            <a:ext cx="3892249" cy="549116"/>
          </a:xfrm>
          <a:prstGeom prst="roundRect">
            <a:avLst/>
          </a:prstGeom>
          <a:solidFill>
            <a:schemeClr val="bg1"/>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lnSpc>
                <a:spcPct val="90000"/>
              </a:lnSpc>
            </a:pPr>
            <a:r>
              <a:rPr lang="ru-RU" sz="1600" b="1" dirty="0">
                <a:solidFill>
                  <a:prstClr val="black"/>
                </a:solidFill>
                <a:latin typeface="Calibri" pitchFamily="34" charset="0"/>
              </a:rPr>
              <a:t>Апробация моделей </a:t>
            </a:r>
          </a:p>
          <a:p>
            <a:pPr algn="ctr" defTabSz="457200">
              <a:lnSpc>
                <a:spcPct val="90000"/>
              </a:lnSpc>
            </a:pPr>
            <a:r>
              <a:rPr lang="ru-RU" sz="1600" b="1" dirty="0">
                <a:solidFill>
                  <a:prstClr val="black"/>
                </a:solidFill>
                <a:latin typeface="Calibri" pitchFamily="34" charset="0"/>
              </a:rPr>
              <a:t>демонстрационного экзамена</a:t>
            </a:r>
          </a:p>
        </p:txBody>
      </p:sp>
      <p:sp>
        <p:nvSpPr>
          <p:cNvPr id="73" name="Прямоугольник 72"/>
          <p:cNvSpPr/>
          <p:nvPr/>
        </p:nvSpPr>
        <p:spPr>
          <a:xfrm>
            <a:off x="4805639" y="3180761"/>
            <a:ext cx="4176336" cy="492571"/>
          </a:xfrm>
          <a:prstGeom prst="rect">
            <a:avLst/>
          </a:prstGeom>
        </p:spPr>
        <p:txBody>
          <a:bodyPr wrap="square">
            <a:spAutoFit/>
          </a:bodyPr>
          <a:lstStyle/>
          <a:p>
            <a:pPr algn="ctr" defTabSz="457200">
              <a:lnSpc>
                <a:spcPct val="70000"/>
              </a:lnSpc>
            </a:pPr>
            <a:r>
              <a:rPr lang="ru-RU" b="1" dirty="0">
                <a:solidFill>
                  <a:prstClr val="black"/>
                </a:solidFill>
                <a:latin typeface="Calibri" pitchFamily="34" charset="0"/>
              </a:rPr>
              <a:t>Подготовка Мирового чемпионата </a:t>
            </a:r>
          </a:p>
          <a:p>
            <a:pPr algn="ctr" defTabSz="457200">
              <a:lnSpc>
                <a:spcPct val="70000"/>
              </a:lnSpc>
            </a:pPr>
            <a:r>
              <a:rPr lang="ru-RU" b="1" dirty="0">
                <a:solidFill>
                  <a:prstClr val="black"/>
                </a:solidFill>
                <a:latin typeface="Calibri" pitchFamily="34" charset="0"/>
              </a:rPr>
              <a:t>по стандартам </a:t>
            </a:r>
            <a:r>
              <a:rPr lang="ru-RU" b="1" dirty="0" err="1">
                <a:solidFill>
                  <a:prstClr val="black"/>
                </a:solidFill>
                <a:latin typeface="Calibri" pitchFamily="34" charset="0"/>
              </a:rPr>
              <a:t>Ворлдскиллс</a:t>
            </a:r>
            <a:endParaRPr lang="ru-RU" dirty="0">
              <a:solidFill>
                <a:prstClr val="black"/>
              </a:solidFill>
              <a:latin typeface="Calibri" pitchFamily="34" charset="0"/>
            </a:endParaRPr>
          </a:p>
        </p:txBody>
      </p:sp>
      <p:pic>
        <p:nvPicPr>
          <p:cNvPr id="19" name="Рисунок 18" descr="TOP50_лого.jpg"/>
          <p:cNvPicPr>
            <a:picLocks noChangeAspect="1"/>
          </p:cNvPicPr>
          <p:nvPr/>
        </p:nvPicPr>
        <p:blipFill>
          <a:blip r:embed="rId3"/>
          <a:stretch>
            <a:fillRect/>
          </a:stretch>
        </p:blipFill>
        <p:spPr>
          <a:xfrm>
            <a:off x="755576" y="1934112"/>
            <a:ext cx="1507519" cy="754752"/>
          </a:xfrm>
          <a:prstGeom prst="rect">
            <a:avLst/>
          </a:prstGeom>
        </p:spPr>
      </p:pic>
      <p:pic>
        <p:nvPicPr>
          <p:cNvPr id="20" name="Рисунок 19" descr="ВСР_лого.jpg"/>
          <p:cNvPicPr>
            <a:picLocks noChangeAspect="1"/>
          </p:cNvPicPr>
          <p:nvPr/>
        </p:nvPicPr>
        <p:blipFill>
          <a:blip r:embed="rId4"/>
          <a:stretch>
            <a:fillRect/>
          </a:stretch>
        </p:blipFill>
        <p:spPr>
          <a:xfrm>
            <a:off x="6143081" y="1934112"/>
            <a:ext cx="2838895" cy="918824"/>
          </a:xfrm>
          <a:prstGeom prst="rect">
            <a:avLst/>
          </a:prstGeom>
        </p:spPr>
      </p:pic>
      <p:pic>
        <p:nvPicPr>
          <p:cNvPr id="21" name="Рисунок 20" descr="Московский политех_лого.jpg"/>
          <p:cNvPicPr>
            <a:picLocks noChangeAspect="1"/>
          </p:cNvPicPr>
          <p:nvPr/>
        </p:nvPicPr>
        <p:blipFill>
          <a:blip r:embed="rId5"/>
          <a:stretch>
            <a:fillRect/>
          </a:stretch>
        </p:blipFill>
        <p:spPr>
          <a:xfrm rot="16200000">
            <a:off x="-302609" y="297864"/>
            <a:ext cx="899590" cy="303862"/>
          </a:xfrm>
          <a:prstGeom prst="rect">
            <a:avLst/>
          </a:prstGeom>
        </p:spPr>
      </p:pic>
    </p:spTree>
    <p:extLst>
      <p:ext uri="{BB962C8B-B14F-4D97-AF65-F5344CB8AC3E}">
        <p14:creationId xmlns:p14="http://schemas.microsoft.com/office/powerpoint/2010/main" val="3726515249"/>
      </p:ext>
    </p:extLst>
  </p:cSld>
  <p:clrMapOvr>
    <a:overrideClrMapping bg1="lt1" tx1="dk1" bg2="lt2" tx2="dk2" accent1="accent1" accent2="accent2" accent3="accent3" accent4="accent4" accent5="accent5" accent6="accent6" hlink="hlink" folHlink="folHlink"/>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ru-RU" sz="4400" spc="150" dirty="0">
                <a:ln w="11430"/>
                <a:solidFill>
                  <a:schemeClr val="bg1"/>
                </a:solidFill>
                <a:effectLst>
                  <a:outerShdw blurRad="25400" algn="tl" rotWithShape="0">
                    <a:srgbClr val="000000">
                      <a:alpha val="43000"/>
                    </a:srgbClr>
                  </a:outerShdw>
                </a:effectLst>
                <a:latin typeface="Arial"/>
              </a:rPr>
              <a:t>Благодарим за внимание!</a:t>
            </a:r>
            <a:endParaRPr lang="ru-RU" sz="4000" dirty="0">
              <a:solidFill>
                <a:schemeClr val="bg1"/>
              </a:solidFill>
            </a:endParaRPr>
          </a:p>
        </p:txBody>
      </p:sp>
      <p:sp>
        <p:nvSpPr>
          <p:cNvPr id="3" name="Подзаголовок 2"/>
          <p:cNvSpPr>
            <a:spLocks noGrp="1"/>
          </p:cNvSpPr>
          <p:nvPr>
            <p:ph type="subTitle" idx="1"/>
          </p:nvPr>
        </p:nvSpPr>
        <p:spPr>
          <a:xfrm>
            <a:off x="393350" y="4483076"/>
            <a:ext cx="8652681" cy="722909"/>
          </a:xfrm>
        </p:spPr>
        <p:txBody>
          <a:bodyPr>
            <a:noAutofit/>
          </a:bodyPr>
          <a:lstStyle/>
          <a:p>
            <a:pPr marL="137160" lvl="0" algn="ctr">
              <a:lnSpc>
                <a:spcPct val="115000"/>
              </a:lnSpc>
              <a:buClr>
                <a:srgbClr val="4D160F">
                  <a:shade val="95000"/>
                </a:srgbClr>
              </a:buClr>
              <a:buSzPct val="65000"/>
              <a:defRPr/>
            </a:pPr>
            <a:r>
              <a:rPr lang="en-US" sz="4400" b="1" dirty="0">
                <a:ln w="1905"/>
                <a:gradFill>
                  <a:gsLst>
                    <a:gs pos="0">
                      <a:srgbClr val="F14124">
                        <a:shade val="20000"/>
                        <a:satMod val="200000"/>
                      </a:srgbClr>
                    </a:gs>
                    <a:gs pos="78000">
                      <a:srgbClr val="F14124">
                        <a:tint val="90000"/>
                        <a:shade val="89000"/>
                        <a:satMod val="220000"/>
                      </a:srgbClr>
                    </a:gs>
                    <a:gs pos="100000">
                      <a:srgbClr val="F14124">
                        <a:tint val="12000"/>
                        <a:satMod val="255000"/>
                      </a:srgbClr>
                    </a:gs>
                  </a:gsLst>
                  <a:lin ang="5400000"/>
                </a:gradFill>
                <a:effectLst>
                  <a:innerShdw blurRad="69850" dist="43180" dir="5400000">
                    <a:srgbClr val="000000">
                      <a:alpha val="65000"/>
                    </a:srgbClr>
                  </a:innerShdw>
                </a:effectLst>
                <a:latin typeface="Times New Roman"/>
                <a:ea typeface="Times New Roman"/>
                <a:cs typeface="Times New Roman"/>
              </a:rPr>
              <a:t>Email</a:t>
            </a:r>
            <a:r>
              <a:rPr lang="ru-RU" sz="4400" b="1" dirty="0">
                <a:ln w="1905"/>
                <a:gradFill>
                  <a:gsLst>
                    <a:gs pos="0">
                      <a:srgbClr val="F14124">
                        <a:shade val="20000"/>
                        <a:satMod val="200000"/>
                      </a:srgbClr>
                    </a:gs>
                    <a:gs pos="78000">
                      <a:srgbClr val="F14124">
                        <a:tint val="90000"/>
                        <a:shade val="89000"/>
                        <a:satMod val="220000"/>
                      </a:srgbClr>
                    </a:gs>
                    <a:gs pos="100000">
                      <a:srgbClr val="F14124">
                        <a:tint val="12000"/>
                        <a:satMod val="255000"/>
                      </a:srgbClr>
                    </a:gs>
                  </a:gsLst>
                  <a:lin ang="5400000"/>
                </a:gradFill>
                <a:effectLst>
                  <a:innerShdw blurRad="69850" dist="43180" dir="5400000">
                    <a:srgbClr val="000000">
                      <a:alpha val="65000"/>
                    </a:srgbClr>
                  </a:innerShdw>
                </a:effectLst>
                <a:latin typeface="Times New Roman"/>
                <a:ea typeface="Times New Roman"/>
                <a:cs typeface="Times New Roman"/>
              </a:rPr>
              <a:t>: </a:t>
            </a:r>
            <a:r>
              <a:rPr lang="en-US" sz="4400" b="1" dirty="0">
                <a:ln w="1905"/>
                <a:solidFill>
                  <a:schemeClr val="accent1">
                    <a:lumMod val="75000"/>
                  </a:schemeClr>
                </a:solidFill>
                <a:effectLst>
                  <a:innerShdw blurRad="69850" dist="43180" dir="5400000">
                    <a:srgbClr val="000000">
                      <a:alpha val="65000"/>
                    </a:srgbClr>
                  </a:innerShdw>
                </a:effectLst>
                <a:latin typeface="Times New Roman"/>
                <a:ea typeface="Times New Roman"/>
                <a:cs typeface="Times New Roman"/>
              </a:rPr>
              <a:t>Fgos-top50@mail.ru</a:t>
            </a:r>
          </a:p>
          <a:p>
            <a:pPr marL="137160" lvl="0" algn="ctr">
              <a:lnSpc>
                <a:spcPct val="115000"/>
              </a:lnSpc>
              <a:buClr>
                <a:srgbClr val="4D160F">
                  <a:shade val="95000"/>
                </a:srgbClr>
              </a:buClr>
              <a:buSzPct val="65000"/>
              <a:defRPr/>
            </a:pPr>
            <a:r>
              <a:rPr lang="en-US" sz="4400" b="1" dirty="0">
                <a:ln w="1905"/>
                <a:gradFill>
                  <a:gsLst>
                    <a:gs pos="0">
                      <a:srgbClr val="F14124">
                        <a:shade val="20000"/>
                        <a:satMod val="200000"/>
                      </a:srgbClr>
                    </a:gs>
                    <a:gs pos="78000">
                      <a:srgbClr val="F14124">
                        <a:tint val="90000"/>
                        <a:shade val="89000"/>
                        <a:satMod val="220000"/>
                      </a:srgbClr>
                    </a:gs>
                    <a:gs pos="100000">
                      <a:srgbClr val="F14124">
                        <a:tint val="12000"/>
                        <a:satMod val="255000"/>
                      </a:srgbClr>
                    </a:gs>
                  </a:gsLst>
                  <a:lin ang="5400000"/>
                </a:gradFill>
                <a:effectLst>
                  <a:innerShdw blurRad="69850" dist="43180" dir="5400000">
                    <a:srgbClr val="000000">
                      <a:alpha val="65000"/>
                    </a:srgbClr>
                  </a:innerShdw>
                </a:effectLst>
                <a:latin typeface="Times New Roman"/>
                <a:ea typeface="Times New Roman"/>
                <a:cs typeface="Times New Roman"/>
              </a:rPr>
              <a:t>		   </a:t>
            </a:r>
            <a:r>
              <a:rPr lang="en-US" sz="4400" b="1" dirty="0">
                <a:ln w="1905"/>
                <a:solidFill>
                  <a:schemeClr val="accent1">
                    <a:lumMod val="75000"/>
                  </a:schemeClr>
                </a:solidFill>
                <a:effectLst>
                  <a:innerShdw blurRad="69850" dist="43180" dir="5400000">
                    <a:srgbClr val="000000">
                      <a:alpha val="65000"/>
                    </a:srgbClr>
                  </a:innerShdw>
                </a:effectLst>
                <a:latin typeface="Times New Roman"/>
                <a:ea typeface="Times New Roman"/>
                <a:cs typeface="Times New Roman"/>
              </a:rPr>
              <a:t>Labor-dpo@mail.ru</a:t>
            </a:r>
            <a:endParaRPr lang="ru-RU" sz="4400" b="1" dirty="0">
              <a:ln w="1905"/>
              <a:solidFill>
                <a:schemeClr val="accent1">
                  <a:lumMod val="75000"/>
                </a:schemeClr>
              </a:solidFill>
              <a:effectLst>
                <a:innerShdw blurRad="69850" dist="43180" dir="5400000">
                  <a:srgbClr val="000000">
                    <a:alpha val="65000"/>
                  </a:srgbClr>
                </a:innerShdw>
              </a:effectLst>
              <a:latin typeface="Times New Roman"/>
              <a:ea typeface="Times New Roman"/>
              <a:cs typeface="Times New Roman"/>
            </a:endParaRPr>
          </a:p>
        </p:txBody>
      </p:sp>
      <p:pic>
        <p:nvPicPr>
          <p:cNvPr id="7" name="Picture 2">
            <a:extLst>
              <a:ext uri="{FF2B5EF4-FFF2-40B4-BE49-F238E27FC236}">
                <a16:creationId xmlns:a16="http://schemas.microsoft.com/office/drawing/2014/main" id="{4AB6065E-BF5B-4476-9E0C-2C27C27FD7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3" y="390626"/>
            <a:ext cx="2088235" cy="741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Прямоугольник 7">
            <a:extLst>
              <a:ext uri="{FF2B5EF4-FFF2-40B4-BE49-F238E27FC236}">
                <a16:creationId xmlns:a16="http://schemas.microsoft.com/office/drawing/2014/main" id="{EFCB2A0E-ED77-4285-999F-E8A9D789ED7C}"/>
              </a:ext>
            </a:extLst>
          </p:cNvPr>
          <p:cNvSpPr/>
          <p:nvPr/>
        </p:nvSpPr>
        <p:spPr>
          <a:xfrm>
            <a:off x="1087083" y="393481"/>
            <a:ext cx="3888419" cy="8433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600" b="1" dirty="0">
                <a:solidFill>
                  <a:srgbClr val="002060"/>
                </a:solidFill>
              </a:rPr>
              <a:t>Московский Политехнический университет</a:t>
            </a:r>
          </a:p>
        </p:txBody>
      </p:sp>
      <p:pic>
        <p:nvPicPr>
          <p:cNvPr id="6" name="Picture 2" descr="https://avatars.mds.yandex.net/get-altay/236825/2a0000015dcb6c3e1b7537837b7616440776/XX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3348" y="525937"/>
            <a:ext cx="578252" cy="5727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6646801"/>
      </p:ext>
    </p:extLst>
  </p:cSld>
  <p:clrMapOvr>
    <a:overrideClrMapping bg1="dk2" tx1="lt1" bg2="dk1"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8" name="Стрелка влево 7"/>
          <p:cNvSpPr/>
          <p:nvPr/>
        </p:nvSpPr>
        <p:spPr>
          <a:xfrm rot="983925">
            <a:off x="6247201" y="5103471"/>
            <a:ext cx="1720757" cy="57150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7" name="Стрелка вправо 6"/>
          <p:cNvSpPr/>
          <p:nvPr/>
        </p:nvSpPr>
        <p:spPr>
          <a:xfrm rot="20547766">
            <a:off x="1238130" y="5156797"/>
            <a:ext cx="1509497" cy="5580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graphicFrame>
        <p:nvGraphicFramePr>
          <p:cNvPr id="10" name="Рисунок 9"/>
          <p:cNvGraphicFramePr>
            <a:graphicFrameLocks noGrp="1"/>
          </p:cNvGraphicFramePr>
          <p:nvPr>
            <p:ph type="pic" idx="1"/>
            <p:extLst>
              <p:ext uri="{D42A27DB-BD31-4B8C-83A1-F6EECF244321}">
                <p14:modId xmlns:p14="http://schemas.microsoft.com/office/powerpoint/2010/main" val="3395729235"/>
              </p:ext>
            </p:extLst>
          </p:nvPr>
        </p:nvGraphicFramePr>
        <p:xfrm>
          <a:off x="1339680" y="612774"/>
          <a:ext cx="6464644" cy="567374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Текст 3"/>
          <p:cNvSpPr>
            <a:spLocks noGrp="1"/>
          </p:cNvSpPr>
          <p:nvPr>
            <p:ph type="body" sz="half" idx="2"/>
          </p:nvPr>
        </p:nvSpPr>
        <p:spPr>
          <a:xfrm>
            <a:off x="285720" y="142852"/>
            <a:ext cx="8572560" cy="500066"/>
          </a:xfrm>
          <a:ln/>
        </p:spPr>
        <p:style>
          <a:lnRef idx="1">
            <a:schemeClr val="accent6"/>
          </a:lnRef>
          <a:fillRef idx="2">
            <a:schemeClr val="accent6"/>
          </a:fillRef>
          <a:effectRef idx="1">
            <a:schemeClr val="accent6"/>
          </a:effectRef>
          <a:fontRef idx="minor">
            <a:schemeClr val="dk1"/>
          </a:fontRef>
        </p:style>
        <p:txBody>
          <a:bodyPr>
            <a:normAutofit/>
          </a:bodyPr>
          <a:lstStyle/>
          <a:p>
            <a:pPr lvl="0" algn="ctr"/>
            <a:r>
              <a:rPr lang="ru-RU" sz="1800" b="1" dirty="0"/>
              <a:t>Направления актуализации перечней профессий и специальностей СПО</a:t>
            </a:r>
          </a:p>
          <a:p>
            <a:endParaRPr lang="ru-RU" dirty="0"/>
          </a:p>
        </p:txBody>
      </p:sp>
      <p:sp>
        <p:nvSpPr>
          <p:cNvPr id="5" name="Скругленный прямоугольник 4"/>
          <p:cNvSpPr/>
          <p:nvPr/>
        </p:nvSpPr>
        <p:spPr>
          <a:xfrm>
            <a:off x="7999374" y="1066411"/>
            <a:ext cx="1000132" cy="5357850"/>
          </a:xfrm>
          <a:prstGeom prst="roundRect">
            <a:avLst/>
          </a:prstGeom>
        </p:spPr>
        <p:style>
          <a:lnRef idx="1">
            <a:schemeClr val="accent1"/>
          </a:lnRef>
          <a:fillRef idx="2">
            <a:schemeClr val="accent1"/>
          </a:fillRef>
          <a:effectRef idx="1">
            <a:schemeClr val="accent1"/>
          </a:effectRef>
          <a:fontRef idx="minor">
            <a:schemeClr val="dk1"/>
          </a:fontRef>
        </p:style>
        <p:txBody>
          <a:bodyPr vert="vert" rtlCol="0" anchor="ctr"/>
          <a:lstStyle/>
          <a:p>
            <a:pPr algn="ctr"/>
            <a:r>
              <a:rPr lang="ru-RU" sz="2800" dirty="0">
                <a:solidFill>
                  <a:prstClr val="black"/>
                </a:solidFill>
              </a:rPr>
              <a:t>Требования рынка образовательных услуг</a:t>
            </a:r>
          </a:p>
        </p:txBody>
      </p:sp>
      <p:sp>
        <p:nvSpPr>
          <p:cNvPr id="6" name="Скругленный прямоугольник 5"/>
          <p:cNvSpPr/>
          <p:nvPr/>
        </p:nvSpPr>
        <p:spPr>
          <a:xfrm>
            <a:off x="285720" y="908720"/>
            <a:ext cx="1071570" cy="5429288"/>
          </a:xfrm>
          <a:prstGeom prst="roundRect">
            <a:avLst/>
          </a:prstGeom>
        </p:spPr>
        <p:style>
          <a:lnRef idx="1">
            <a:schemeClr val="accent1"/>
          </a:lnRef>
          <a:fillRef idx="2">
            <a:schemeClr val="accent1"/>
          </a:fillRef>
          <a:effectRef idx="1">
            <a:schemeClr val="accent1"/>
          </a:effectRef>
          <a:fontRef idx="minor">
            <a:schemeClr val="dk1"/>
          </a:fontRef>
        </p:style>
        <p:txBody>
          <a:bodyPr vert="vert270" rtlCol="0" anchor="ctr"/>
          <a:lstStyle/>
          <a:p>
            <a:pPr algn="ctr"/>
            <a:r>
              <a:rPr lang="ru-RU" sz="3200" dirty="0">
                <a:solidFill>
                  <a:prstClr val="black"/>
                </a:solidFill>
              </a:rPr>
              <a:t>Требования рынка труда</a:t>
            </a:r>
          </a:p>
        </p:txBody>
      </p:sp>
      <p:sp>
        <p:nvSpPr>
          <p:cNvPr id="11" name="Скругленный прямоугольник 10"/>
          <p:cNvSpPr/>
          <p:nvPr/>
        </p:nvSpPr>
        <p:spPr>
          <a:xfrm>
            <a:off x="2285986" y="6072206"/>
            <a:ext cx="4143404" cy="642942"/>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b="1" dirty="0">
                <a:solidFill>
                  <a:prstClr val="white"/>
                </a:solidFill>
              </a:rPr>
              <a:t>Изменение механизмов обновления Перечней СПО</a:t>
            </a:r>
          </a:p>
        </p:txBody>
      </p:sp>
      <p:sp>
        <p:nvSpPr>
          <p:cNvPr id="2" name="Прямоугольник 1">
            <a:extLst>
              <a:ext uri="{FF2B5EF4-FFF2-40B4-BE49-F238E27FC236}">
                <a16:creationId xmlns:a16="http://schemas.microsoft.com/office/drawing/2014/main" id="{7F2EA696-97CC-421D-B4B8-76F4340EC3F8}"/>
              </a:ext>
            </a:extLst>
          </p:cNvPr>
          <p:cNvSpPr/>
          <p:nvPr/>
        </p:nvSpPr>
        <p:spPr bwMode="auto">
          <a:xfrm>
            <a:off x="6508806" y="5929331"/>
            <a:ext cx="1216098" cy="500066"/>
          </a:xfrm>
          <a:prstGeom prst="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a:solidFill>
                  <a:srgbClr val="002060"/>
                </a:solidFill>
                <a:latin typeface="Arial" charset="0"/>
              </a:rPr>
              <a:t>softskills</a:t>
            </a:r>
            <a:endParaRPr kumimoji="0" lang="ru-RU" sz="1800" b="1" i="0" u="none" strike="noStrike" cap="none" normalizeH="0" baseline="0" dirty="0">
              <a:ln>
                <a:noFill/>
              </a:ln>
              <a:solidFill>
                <a:srgbClr val="002060"/>
              </a:solidFill>
              <a:effectLst/>
              <a:latin typeface="Arial" charset="0"/>
            </a:endParaRPr>
          </a:p>
        </p:txBody>
      </p:sp>
      <p:sp>
        <p:nvSpPr>
          <p:cNvPr id="12" name="Прямоугольник 11">
            <a:extLst>
              <a:ext uri="{FF2B5EF4-FFF2-40B4-BE49-F238E27FC236}">
                <a16:creationId xmlns:a16="http://schemas.microsoft.com/office/drawing/2014/main" id="{8B3307BD-D3FB-49ED-8467-21A3002BF141}"/>
              </a:ext>
            </a:extLst>
          </p:cNvPr>
          <p:cNvSpPr/>
          <p:nvPr/>
        </p:nvSpPr>
        <p:spPr bwMode="auto">
          <a:xfrm>
            <a:off x="1380666" y="4234662"/>
            <a:ext cx="1415963" cy="500066"/>
          </a:xfrm>
          <a:prstGeom prst="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a:solidFill>
                  <a:srgbClr val="002060"/>
                </a:solidFill>
                <a:latin typeface="Arial" charset="0"/>
              </a:rPr>
              <a:t>futureskills</a:t>
            </a:r>
            <a:endParaRPr kumimoji="0" lang="ru-RU" sz="1800" b="1" i="0" u="none" strike="noStrike" cap="none" normalizeH="0" baseline="0" dirty="0">
              <a:ln>
                <a:noFill/>
              </a:ln>
              <a:solidFill>
                <a:srgbClr val="002060"/>
              </a:solidFill>
              <a:effectLst/>
              <a:latin typeface="Arial" charset="0"/>
            </a:endParaRPr>
          </a:p>
        </p:txBody>
      </p:sp>
      <p:sp>
        <p:nvSpPr>
          <p:cNvPr id="13" name="Прямоугольник 12">
            <a:extLst>
              <a:ext uri="{FF2B5EF4-FFF2-40B4-BE49-F238E27FC236}">
                <a16:creationId xmlns:a16="http://schemas.microsoft.com/office/drawing/2014/main" id="{253F5757-0A50-4CAB-A330-7638BE3821A1}"/>
              </a:ext>
            </a:extLst>
          </p:cNvPr>
          <p:cNvSpPr/>
          <p:nvPr/>
        </p:nvSpPr>
        <p:spPr bwMode="auto">
          <a:xfrm>
            <a:off x="6549784" y="3449647"/>
            <a:ext cx="1369591" cy="500066"/>
          </a:xfrm>
          <a:prstGeom prst="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a:solidFill>
                  <a:srgbClr val="002060"/>
                </a:solidFill>
                <a:latin typeface="Arial" charset="0"/>
              </a:rPr>
              <a:t>multiskills</a:t>
            </a:r>
            <a:endParaRPr kumimoji="0" lang="ru-RU" sz="1800" b="1" i="0" u="none" strike="noStrike" cap="none" normalizeH="0" baseline="0" dirty="0">
              <a:ln>
                <a:noFill/>
              </a:ln>
              <a:solidFill>
                <a:srgbClr val="002060"/>
              </a:solidFill>
              <a:effectLst/>
              <a:latin typeface="Arial" charset="0"/>
            </a:endParaRPr>
          </a:p>
        </p:txBody>
      </p:sp>
    </p:spTree>
    <p:extLst>
      <p:ext uri="{BB962C8B-B14F-4D97-AF65-F5344CB8AC3E}">
        <p14:creationId xmlns:p14="http://schemas.microsoft.com/office/powerpoint/2010/main" val="2552366713"/>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188640"/>
            <a:ext cx="7820757" cy="900967"/>
          </a:xfrm>
        </p:spPr>
        <p:txBody>
          <a:bodyPr>
            <a:normAutofit/>
          </a:bodyPr>
          <a:lstStyle/>
          <a:p>
            <a:r>
              <a:rPr lang="en-US" sz="3600" b="1" cap="all" dirty="0">
                <a:ln w="0"/>
                <a:solidFill>
                  <a:schemeClr val="accent6">
                    <a:lumMod val="75000"/>
                  </a:schemeClr>
                </a:solidFill>
                <a:effectLst>
                  <a:reflection blurRad="12700" stA="50000" endPos="50000" dist="5000" dir="5400000" sy="-100000" rotWithShape="0"/>
                </a:effectLst>
                <a:latin typeface="Arial"/>
              </a:rPr>
              <a:t>Future Skills	</a:t>
            </a:r>
            <a:r>
              <a:rPr lang="en-US" sz="4800" dirty="0">
                <a:ln w="0"/>
                <a:solidFill>
                  <a:schemeClr val="accent1"/>
                </a:solidFill>
                <a:effectLst>
                  <a:outerShdw blurRad="38100" dist="25400" dir="5400000" algn="ctr" rotWithShape="0">
                    <a:srgbClr val="6E747A">
                      <a:alpha val="43000"/>
                    </a:srgbClr>
                  </a:outerShdw>
                </a:effectLst>
                <a:latin typeface="Arial"/>
              </a:rPr>
              <a:t>&amp;</a:t>
            </a:r>
            <a:r>
              <a:rPr lang="en-US" sz="3600" b="1" cap="all" dirty="0">
                <a:ln w="0"/>
                <a:solidFill>
                  <a:schemeClr val="accent6">
                    <a:lumMod val="75000"/>
                  </a:schemeClr>
                </a:solidFill>
                <a:effectLst>
                  <a:reflection blurRad="12700" stA="50000" endPos="50000" dist="5000" dir="5400000" sy="-100000" rotWithShape="0"/>
                </a:effectLst>
                <a:latin typeface="Arial"/>
              </a:rPr>
              <a:t>	</a:t>
            </a:r>
            <a:r>
              <a:rPr lang="ru-RU" sz="3600" b="1" cap="all" dirty="0">
                <a:ln w="0"/>
                <a:solidFill>
                  <a:schemeClr val="accent6">
                    <a:lumMod val="75000"/>
                  </a:schemeClr>
                </a:solidFill>
                <a:effectLst>
                  <a:reflection blurRad="12700" stA="50000" endPos="50000" dist="5000" dir="5400000" sy="-100000" rotWithShape="0"/>
                </a:effectLst>
                <a:latin typeface="Arial"/>
              </a:rPr>
              <a:t> ФГОС</a:t>
            </a:r>
            <a:r>
              <a:rPr lang="en-US" sz="3600" b="1" cap="all" dirty="0">
                <a:ln w="0"/>
                <a:solidFill>
                  <a:schemeClr val="accent6">
                    <a:lumMod val="75000"/>
                  </a:schemeClr>
                </a:solidFill>
                <a:effectLst>
                  <a:reflection blurRad="12700" stA="50000" endPos="50000" dist="5000" dir="5400000" sy="-100000" rotWithShape="0"/>
                </a:effectLst>
                <a:latin typeface="Arial"/>
              </a:rPr>
              <a:t> </a:t>
            </a:r>
            <a:r>
              <a:rPr lang="ru-RU" sz="3600" b="1" cap="all" dirty="0">
                <a:ln w="0"/>
                <a:solidFill>
                  <a:schemeClr val="accent6">
                    <a:lumMod val="75000"/>
                  </a:schemeClr>
                </a:solidFill>
                <a:effectLst>
                  <a:reflection blurRad="12700" stA="50000" endPos="50000" dist="5000" dir="5400000" sy="-100000" rotWithShape="0"/>
                </a:effectLst>
                <a:latin typeface="Arial"/>
              </a:rPr>
              <a:t>СПО</a:t>
            </a:r>
          </a:p>
        </p:txBody>
      </p:sp>
      <p:graphicFrame>
        <p:nvGraphicFramePr>
          <p:cNvPr id="5" name="Объект 4"/>
          <p:cNvGraphicFramePr>
            <a:graphicFrameLocks noGrp="1"/>
          </p:cNvGraphicFramePr>
          <p:nvPr>
            <p:ph idx="1"/>
            <p:extLst>
              <p:ext uri="{D42A27DB-BD31-4B8C-83A1-F6EECF244321}">
                <p14:modId xmlns:p14="http://schemas.microsoft.com/office/powerpoint/2010/main" val="2748519948"/>
              </p:ext>
            </p:extLst>
          </p:nvPr>
        </p:nvGraphicFramePr>
        <p:xfrm>
          <a:off x="402692" y="2049202"/>
          <a:ext cx="2652128" cy="4389120"/>
        </p:xfrm>
        <a:graphic>
          <a:graphicData uri="http://schemas.openxmlformats.org/drawingml/2006/table">
            <a:tbl>
              <a:tblPr firstRow="1" bandRow="1">
                <a:tableStyleId>{5940675A-B579-460E-94D1-54222C63F5DA}</a:tableStyleId>
              </a:tblPr>
              <a:tblGrid>
                <a:gridCol w="712924">
                  <a:extLst>
                    <a:ext uri="{9D8B030D-6E8A-4147-A177-3AD203B41FA5}">
                      <a16:colId xmlns:a16="http://schemas.microsoft.com/office/drawing/2014/main" val="20000"/>
                    </a:ext>
                  </a:extLst>
                </a:gridCol>
                <a:gridCol w="804603">
                  <a:extLst>
                    <a:ext uri="{9D8B030D-6E8A-4147-A177-3AD203B41FA5}">
                      <a16:colId xmlns:a16="http://schemas.microsoft.com/office/drawing/2014/main" val="20001"/>
                    </a:ext>
                  </a:extLst>
                </a:gridCol>
                <a:gridCol w="1134601">
                  <a:extLst>
                    <a:ext uri="{9D8B030D-6E8A-4147-A177-3AD203B41FA5}">
                      <a16:colId xmlns:a16="http://schemas.microsoft.com/office/drawing/2014/main" val="20002"/>
                    </a:ext>
                  </a:extLst>
                </a:gridCol>
              </a:tblGrid>
              <a:tr h="520452">
                <a:tc rowSpan="3">
                  <a:txBody>
                    <a:bodyPr/>
                    <a:lstStyle/>
                    <a:p>
                      <a:r>
                        <a:rPr lang="ru-RU" sz="1600" b="1" dirty="0"/>
                        <a:t>1 ВД</a:t>
                      </a:r>
                    </a:p>
                  </a:txBody>
                  <a:tcPr marL="68580" marR="68580"/>
                </a:tc>
                <a:tc>
                  <a:txBody>
                    <a:bodyPr/>
                    <a:lstStyle/>
                    <a:p>
                      <a:r>
                        <a:rPr lang="ru-RU" sz="900" b="1" dirty="0"/>
                        <a:t>Трудовые функции</a:t>
                      </a:r>
                    </a:p>
                  </a:txBody>
                  <a:tcPr marL="68580" marR="68580"/>
                </a:tc>
                <a:tc>
                  <a:txBody>
                    <a:bodyPr/>
                    <a:lstStyle/>
                    <a:p>
                      <a:r>
                        <a:rPr lang="ru-RU" sz="1050" dirty="0"/>
                        <a:t>Знания, умения,</a:t>
                      </a:r>
                      <a:r>
                        <a:rPr lang="ru-RU" sz="1050" baseline="0" dirty="0"/>
                        <a:t> практический опыт</a:t>
                      </a:r>
                      <a:endParaRPr lang="ru-RU" sz="1050" dirty="0"/>
                    </a:p>
                  </a:txBody>
                  <a:tcPr marL="68580" marR="68580"/>
                </a:tc>
                <a:extLst>
                  <a:ext uri="{0D108BD9-81ED-4DB2-BD59-A6C34878D82A}">
                    <a16:rowId xmlns:a16="http://schemas.microsoft.com/office/drawing/2014/main" val="10000"/>
                  </a:ext>
                </a:extLst>
              </a:tr>
              <a:tr h="520452">
                <a:tc vMerge="1">
                  <a:txBody>
                    <a:bodyPr/>
                    <a:lstStyle/>
                    <a:p>
                      <a:endParaRPr lang="ru-RU" dirty="0"/>
                    </a:p>
                  </a:txBody>
                  <a:tcPr/>
                </a:tc>
                <a:tc>
                  <a:txBody>
                    <a:bodyPr/>
                    <a:lstStyle/>
                    <a:p>
                      <a:r>
                        <a:rPr lang="ru-RU" sz="900" dirty="0"/>
                        <a:t>----------------//------------</a:t>
                      </a:r>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050" kern="1200" baseline="0" dirty="0">
                          <a:solidFill>
                            <a:schemeClr val="tx1"/>
                          </a:solidFill>
                          <a:latin typeface="+mn-lt"/>
                          <a:ea typeface="+mn-ea"/>
                          <a:cs typeface="+mn-cs"/>
                        </a:rPr>
                        <a:t>Знания, умения, практический опыт</a:t>
                      </a:r>
                    </a:p>
                  </a:txBody>
                  <a:tcPr marL="68580" marR="68580"/>
                </a:tc>
                <a:extLst>
                  <a:ext uri="{0D108BD9-81ED-4DB2-BD59-A6C34878D82A}">
                    <a16:rowId xmlns:a16="http://schemas.microsoft.com/office/drawing/2014/main" val="10001"/>
                  </a:ext>
                </a:extLst>
              </a:tr>
              <a:tr h="520452">
                <a:tc vMerge="1">
                  <a:txBody>
                    <a:bodyPr/>
                    <a:lstStyle/>
                    <a:p>
                      <a:endParaRPr lang="ru-RU" dirty="0"/>
                    </a:p>
                  </a:txBody>
                  <a:tcPr/>
                </a:tc>
                <a:tc>
                  <a:txBody>
                    <a:bodyPr/>
                    <a:lstStyle/>
                    <a:p>
                      <a:r>
                        <a:rPr lang="ru-RU" sz="900" dirty="0"/>
                        <a:t>----------------//------------</a:t>
                      </a:r>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050" kern="1200" baseline="0" dirty="0">
                          <a:solidFill>
                            <a:schemeClr val="tx1"/>
                          </a:solidFill>
                          <a:latin typeface="+mn-lt"/>
                          <a:ea typeface="+mn-ea"/>
                          <a:cs typeface="+mn-cs"/>
                        </a:rPr>
                        <a:t>Знания, умения, практический опыт</a:t>
                      </a:r>
                    </a:p>
                  </a:txBody>
                  <a:tcPr marL="68580" marR="68580"/>
                </a:tc>
                <a:extLst>
                  <a:ext uri="{0D108BD9-81ED-4DB2-BD59-A6C34878D82A}">
                    <a16:rowId xmlns:a16="http://schemas.microsoft.com/office/drawing/2014/main" val="10002"/>
                  </a:ext>
                </a:extLst>
              </a:tr>
              <a:tr h="520452">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kern="1200" dirty="0">
                          <a:solidFill>
                            <a:schemeClr val="tx1"/>
                          </a:solidFill>
                          <a:latin typeface="+mn-lt"/>
                          <a:ea typeface="+mn-ea"/>
                          <a:cs typeface="+mn-cs"/>
                        </a:rPr>
                        <a:t>2 ВД</a:t>
                      </a:r>
                    </a:p>
                    <a:p>
                      <a:endParaRPr lang="ru-RU" sz="900"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900" b="1" dirty="0"/>
                        <a:t>Трудовые функции</a:t>
                      </a:r>
                    </a:p>
                  </a:txBody>
                  <a:tcPr marL="68580" marR="68580"/>
                </a:tc>
                <a:tc>
                  <a:txBody>
                    <a:bodyPr/>
                    <a:lstStyle/>
                    <a:p>
                      <a:r>
                        <a:rPr lang="ru-RU" sz="1050" dirty="0"/>
                        <a:t>Знания, умения,</a:t>
                      </a:r>
                      <a:r>
                        <a:rPr lang="ru-RU" sz="1050" baseline="0" dirty="0"/>
                        <a:t> практический опыт</a:t>
                      </a:r>
                      <a:endParaRPr lang="ru-RU" sz="1050" dirty="0"/>
                    </a:p>
                  </a:txBody>
                  <a:tcPr marL="68580" marR="68580"/>
                </a:tc>
                <a:extLst>
                  <a:ext uri="{0D108BD9-81ED-4DB2-BD59-A6C34878D82A}">
                    <a16:rowId xmlns:a16="http://schemas.microsoft.com/office/drawing/2014/main" val="10003"/>
                  </a:ext>
                </a:extLst>
              </a:tr>
              <a:tr h="520452">
                <a:tc vMerge="1">
                  <a:txBody>
                    <a:bodyPr/>
                    <a:lstStyle/>
                    <a:p>
                      <a:endParaRPr lang="ru-RU" dirty="0"/>
                    </a:p>
                  </a:txBody>
                  <a:tcPr/>
                </a:tc>
                <a:tc>
                  <a:txBody>
                    <a:bodyPr/>
                    <a:lstStyle/>
                    <a:p>
                      <a:r>
                        <a:rPr lang="ru-RU" sz="900" dirty="0"/>
                        <a:t>----------------//------------</a:t>
                      </a:r>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050" kern="1200" baseline="0" dirty="0">
                          <a:solidFill>
                            <a:schemeClr val="tx1"/>
                          </a:solidFill>
                          <a:latin typeface="+mn-lt"/>
                          <a:ea typeface="+mn-ea"/>
                          <a:cs typeface="+mn-cs"/>
                        </a:rPr>
                        <a:t>Знания, умения, практический опыт</a:t>
                      </a:r>
                    </a:p>
                  </a:txBody>
                  <a:tcPr marL="68580" marR="68580"/>
                </a:tc>
                <a:extLst>
                  <a:ext uri="{0D108BD9-81ED-4DB2-BD59-A6C34878D82A}">
                    <a16:rowId xmlns:a16="http://schemas.microsoft.com/office/drawing/2014/main" val="10004"/>
                  </a:ext>
                </a:extLst>
              </a:tr>
              <a:tr h="520452">
                <a:tc vMerge="1">
                  <a:txBody>
                    <a:bodyPr/>
                    <a:lstStyle/>
                    <a:p>
                      <a:endParaRPr lang="ru-RU" dirty="0"/>
                    </a:p>
                  </a:txBody>
                  <a:tcPr/>
                </a:tc>
                <a:tc>
                  <a:txBody>
                    <a:bodyPr/>
                    <a:lstStyle/>
                    <a:p>
                      <a:r>
                        <a:rPr lang="ru-RU" sz="900" dirty="0"/>
                        <a:t>----------------//------------</a:t>
                      </a:r>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050" kern="1200" baseline="0" dirty="0">
                          <a:solidFill>
                            <a:schemeClr val="tx1"/>
                          </a:solidFill>
                          <a:latin typeface="+mn-lt"/>
                          <a:ea typeface="+mn-ea"/>
                          <a:cs typeface="+mn-cs"/>
                        </a:rPr>
                        <a:t>Знания, умения, практический опыт</a:t>
                      </a:r>
                    </a:p>
                  </a:txBody>
                  <a:tcPr marL="68580" marR="68580"/>
                </a:tc>
                <a:extLst>
                  <a:ext uri="{0D108BD9-81ED-4DB2-BD59-A6C34878D82A}">
                    <a16:rowId xmlns:a16="http://schemas.microsoft.com/office/drawing/2014/main" val="10005"/>
                  </a:ext>
                </a:extLst>
              </a:tr>
            </a:tbl>
          </a:graphicData>
        </a:graphic>
      </p:graphicFrame>
      <p:graphicFrame>
        <p:nvGraphicFramePr>
          <p:cNvPr id="6" name="Таблица 5"/>
          <p:cNvGraphicFramePr>
            <a:graphicFrameLocks noGrp="1"/>
          </p:cNvGraphicFramePr>
          <p:nvPr>
            <p:extLst>
              <p:ext uri="{D42A27DB-BD31-4B8C-83A1-F6EECF244321}">
                <p14:modId xmlns:p14="http://schemas.microsoft.com/office/powerpoint/2010/main" val="4237762188"/>
              </p:ext>
            </p:extLst>
          </p:nvPr>
        </p:nvGraphicFramePr>
        <p:xfrm>
          <a:off x="3283928" y="1475804"/>
          <a:ext cx="1674935" cy="2956560"/>
        </p:xfrm>
        <a:graphic>
          <a:graphicData uri="http://schemas.openxmlformats.org/drawingml/2006/table">
            <a:tbl>
              <a:tblPr firstRow="1" bandRow="1">
                <a:tableStyleId>{5DA37D80-6434-44D0-A028-1B22A696006F}</a:tableStyleId>
              </a:tblPr>
              <a:tblGrid>
                <a:gridCol w="1674935">
                  <a:extLst>
                    <a:ext uri="{9D8B030D-6E8A-4147-A177-3AD203B41FA5}">
                      <a16:colId xmlns:a16="http://schemas.microsoft.com/office/drawing/2014/main" val="20000"/>
                    </a:ext>
                  </a:extLst>
                </a:gridCol>
              </a:tblGrid>
              <a:tr h="370840">
                <a:tc>
                  <a:txBody>
                    <a:bodyPr/>
                    <a:lstStyle/>
                    <a:p>
                      <a:pPr algn="ctr"/>
                      <a:r>
                        <a:rPr lang="ru-RU" sz="1400" dirty="0"/>
                        <a:t>АНАЛИЗ УКРУПНЕННЫХ</a:t>
                      </a:r>
                      <a:r>
                        <a:rPr lang="ru-RU" sz="1400" baseline="0" dirty="0"/>
                        <a:t> ГРУПП</a:t>
                      </a:r>
                      <a:endParaRPr lang="ru-RU" sz="1400" dirty="0"/>
                    </a:p>
                  </a:txBody>
                  <a:tcPr marL="68580" marR="68580"/>
                </a:tc>
                <a:extLst>
                  <a:ext uri="{0D108BD9-81ED-4DB2-BD59-A6C34878D82A}">
                    <a16:rowId xmlns:a16="http://schemas.microsoft.com/office/drawing/2014/main" val="10000"/>
                  </a:ext>
                </a:extLst>
              </a:tr>
              <a:tr h="370840">
                <a:tc>
                  <a:txBody>
                    <a:bodyPr/>
                    <a:lstStyle/>
                    <a:p>
                      <a:r>
                        <a:rPr lang="ru-RU" sz="1400" dirty="0"/>
                        <a:t>УГ</a:t>
                      </a:r>
                      <a:r>
                        <a:rPr lang="ru-RU" sz="1400" baseline="0" dirty="0"/>
                        <a:t> 08.00.00</a:t>
                      </a:r>
                      <a:endParaRPr lang="ru-RU" sz="1400" dirty="0"/>
                    </a:p>
                  </a:txBody>
                  <a:tcPr marL="68580" marR="68580"/>
                </a:tc>
                <a:extLst>
                  <a:ext uri="{0D108BD9-81ED-4DB2-BD59-A6C34878D82A}">
                    <a16:rowId xmlns:a16="http://schemas.microsoft.com/office/drawing/2014/main" val="10001"/>
                  </a:ext>
                </a:extLst>
              </a:tr>
              <a:tr h="370840">
                <a:tc>
                  <a:txBody>
                    <a:bodyPr/>
                    <a:lstStyle/>
                    <a:p>
                      <a:r>
                        <a:rPr lang="ru-RU" sz="1400" dirty="0"/>
                        <a:t>УГ</a:t>
                      </a:r>
                      <a:r>
                        <a:rPr lang="ru-RU" sz="1400" baseline="0" dirty="0"/>
                        <a:t> 13.00.00</a:t>
                      </a:r>
                      <a:endParaRPr lang="ru-RU" sz="1400" dirty="0"/>
                    </a:p>
                  </a:txBody>
                  <a:tcPr marL="68580" marR="68580"/>
                </a:tc>
                <a:extLst>
                  <a:ext uri="{0D108BD9-81ED-4DB2-BD59-A6C34878D82A}">
                    <a16:rowId xmlns:a16="http://schemas.microsoft.com/office/drawing/2014/main" val="10002"/>
                  </a:ext>
                </a:extLst>
              </a:tr>
              <a:tr h="370840">
                <a:tc>
                  <a:txBody>
                    <a:bodyPr/>
                    <a:lstStyle/>
                    <a:p>
                      <a:r>
                        <a:rPr lang="ru-RU" sz="1400" dirty="0"/>
                        <a:t>УГ 15.00.00</a:t>
                      </a:r>
                    </a:p>
                  </a:txBody>
                  <a:tcPr marL="68580" marR="68580"/>
                </a:tc>
                <a:extLst>
                  <a:ext uri="{0D108BD9-81ED-4DB2-BD59-A6C34878D82A}">
                    <a16:rowId xmlns:a16="http://schemas.microsoft.com/office/drawing/2014/main" val="10003"/>
                  </a:ext>
                </a:extLst>
              </a:tr>
              <a:tr h="370840">
                <a:tc>
                  <a:txBody>
                    <a:bodyPr/>
                    <a:lstStyle/>
                    <a:p>
                      <a:r>
                        <a:rPr lang="ru-RU" sz="1400" dirty="0"/>
                        <a:t>УГ 22.00.00</a:t>
                      </a:r>
                    </a:p>
                  </a:txBody>
                  <a:tcPr marL="68580" marR="68580"/>
                </a:tc>
                <a:extLst>
                  <a:ext uri="{0D108BD9-81ED-4DB2-BD59-A6C34878D82A}">
                    <a16:rowId xmlns:a16="http://schemas.microsoft.com/office/drawing/2014/main" val="10004"/>
                  </a:ext>
                </a:extLst>
              </a:tr>
              <a:tr h="370840">
                <a:tc>
                  <a:txBody>
                    <a:bodyPr/>
                    <a:lstStyle/>
                    <a:p>
                      <a:r>
                        <a:rPr lang="ru-RU" sz="1400" dirty="0"/>
                        <a:t>УГ 23.00.00</a:t>
                      </a:r>
                    </a:p>
                  </a:txBody>
                  <a:tcPr marL="68580" marR="68580"/>
                </a:tc>
                <a:extLst>
                  <a:ext uri="{0D108BD9-81ED-4DB2-BD59-A6C34878D82A}">
                    <a16:rowId xmlns:a16="http://schemas.microsoft.com/office/drawing/2014/main" val="10005"/>
                  </a:ext>
                </a:extLst>
              </a:tr>
              <a:tr h="370840">
                <a:tc>
                  <a:txBody>
                    <a:bodyPr/>
                    <a:lstStyle/>
                    <a:p>
                      <a:r>
                        <a:rPr lang="ru-RU" sz="1400" dirty="0"/>
                        <a:t>……</a:t>
                      </a:r>
                    </a:p>
                  </a:txBody>
                  <a:tcPr marL="68580" marR="68580"/>
                </a:tc>
                <a:extLst>
                  <a:ext uri="{0D108BD9-81ED-4DB2-BD59-A6C34878D82A}">
                    <a16:rowId xmlns:a16="http://schemas.microsoft.com/office/drawing/2014/main" val="10006"/>
                  </a:ext>
                </a:extLst>
              </a:tr>
            </a:tbl>
          </a:graphicData>
        </a:graphic>
      </p:graphicFrame>
      <p:sp>
        <p:nvSpPr>
          <p:cNvPr id="9" name="Прямоугольник 8"/>
          <p:cNvSpPr/>
          <p:nvPr/>
        </p:nvSpPr>
        <p:spPr>
          <a:xfrm>
            <a:off x="5308551" y="2823184"/>
            <a:ext cx="1463919" cy="15708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prstClr val="white"/>
                </a:solidFill>
              </a:rPr>
              <a:t>Подготовка квалифицированных рабочих</a:t>
            </a:r>
          </a:p>
        </p:txBody>
      </p:sp>
      <p:sp>
        <p:nvSpPr>
          <p:cNvPr id="10" name="Прямоугольник 9"/>
          <p:cNvSpPr/>
          <p:nvPr/>
        </p:nvSpPr>
        <p:spPr>
          <a:xfrm>
            <a:off x="7091585" y="2817716"/>
            <a:ext cx="1463919" cy="15708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prstClr val="white"/>
                </a:solidFill>
              </a:rPr>
              <a:t>Подготовка </a:t>
            </a:r>
            <a:r>
              <a:rPr lang="ru-RU" sz="1600" b="1" dirty="0" err="1">
                <a:solidFill>
                  <a:prstClr val="white"/>
                </a:solidFill>
              </a:rPr>
              <a:t>специалис-тов</a:t>
            </a:r>
            <a:r>
              <a:rPr lang="ru-RU" sz="1600" b="1" dirty="0">
                <a:solidFill>
                  <a:prstClr val="white"/>
                </a:solidFill>
              </a:rPr>
              <a:t> среднего звена</a:t>
            </a:r>
          </a:p>
        </p:txBody>
      </p:sp>
      <p:sp>
        <p:nvSpPr>
          <p:cNvPr id="11" name="Прямоугольник 10"/>
          <p:cNvSpPr/>
          <p:nvPr/>
        </p:nvSpPr>
        <p:spPr>
          <a:xfrm>
            <a:off x="5341328" y="1452806"/>
            <a:ext cx="3174023" cy="939556"/>
          </a:xfrm>
          <a:prstGeom prst="rect">
            <a:avLst/>
          </a:prstGeom>
          <a:ln w="31750"/>
        </p:spPr>
        <p:style>
          <a:lnRef idx="2">
            <a:schemeClr val="accent6"/>
          </a:lnRef>
          <a:fillRef idx="1">
            <a:schemeClr val="lt1"/>
          </a:fillRef>
          <a:effectRef idx="0">
            <a:schemeClr val="accent6"/>
          </a:effectRef>
          <a:fontRef idx="minor">
            <a:schemeClr val="dk1"/>
          </a:fontRef>
        </p:style>
        <p:txBody>
          <a:bodyPr rtlCol="0" anchor="ctr"/>
          <a:lstStyle/>
          <a:p>
            <a:pPr algn="ctr"/>
            <a:r>
              <a:rPr lang="ru-RU" sz="2000" b="1" dirty="0">
                <a:solidFill>
                  <a:prstClr val="black"/>
                </a:solidFill>
              </a:rPr>
              <a:t>Выбор уровня образовательных программ</a:t>
            </a:r>
          </a:p>
        </p:txBody>
      </p:sp>
      <p:sp>
        <p:nvSpPr>
          <p:cNvPr id="13" name="Стрелка вниз 12"/>
          <p:cNvSpPr/>
          <p:nvPr/>
        </p:nvSpPr>
        <p:spPr>
          <a:xfrm>
            <a:off x="6282972" y="2392362"/>
            <a:ext cx="476435" cy="501565"/>
          </a:xfrm>
          <a:prstGeom prst="down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ru-RU">
              <a:solidFill>
                <a:prstClr val="white"/>
              </a:solidFill>
            </a:endParaRPr>
          </a:p>
        </p:txBody>
      </p:sp>
      <p:sp>
        <p:nvSpPr>
          <p:cNvPr id="14" name="Стрелка вниз 13"/>
          <p:cNvSpPr/>
          <p:nvPr/>
        </p:nvSpPr>
        <p:spPr>
          <a:xfrm>
            <a:off x="8005947" y="2397371"/>
            <a:ext cx="383564" cy="486509"/>
          </a:xfrm>
          <a:prstGeom prst="down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ru-RU">
              <a:solidFill>
                <a:prstClr val="white"/>
              </a:solidFill>
            </a:endParaRPr>
          </a:p>
        </p:txBody>
      </p:sp>
      <p:sp>
        <p:nvSpPr>
          <p:cNvPr id="16" name="Куб 15"/>
          <p:cNvSpPr/>
          <p:nvPr/>
        </p:nvSpPr>
        <p:spPr>
          <a:xfrm>
            <a:off x="2786869" y="5029198"/>
            <a:ext cx="896816" cy="509954"/>
          </a:xfrm>
          <a:prstGeom prst="cub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7" name="Куб 16"/>
          <p:cNvSpPr/>
          <p:nvPr/>
        </p:nvSpPr>
        <p:spPr>
          <a:xfrm>
            <a:off x="623152" y="5029198"/>
            <a:ext cx="896816" cy="509954"/>
          </a:xfrm>
          <a:prstGeom prst="cub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8" name="Куб 17"/>
          <p:cNvSpPr/>
          <p:nvPr/>
        </p:nvSpPr>
        <p:spPr>
          <a:xfrm>
            <a:off x="1148215" y="4624752"/>
            <a:ext cx="896816" cy="509954"/>
          </a:xfrm>
          <a:prstGeom prst="cub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19" name="Куб 18"/>
          <p:cNvSpPr/>
          <p:nvPr/>
        </p:nvSpPr>
        <p:spPr>
          <a:xfrm>
            <a:off x="1673278" y="5029198"/>
            <a:ext cx="896816" cy="509954"/>
          </a:xfrm>
          <a:prstGeom prst="cub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sp>
        <p:nvSpPr>
          <p:cNvPr id="20" name="Куб 19"/>
          <p:cNvSpPr/>
          <p:nvPr/>
        </p:nvSpPr>
        <p:spPr>
          <a:xfrm>
            <a:off x="2274993" y="4624752"/>
            <a:ext cx="896816" cy="509954"/>
          </a:xfrm>
          <a:prstGeom prst="cub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1026" name="Picture 2" descr="https://www.kiblat.net/files/2016/10/perkataan.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1647" y="5539152"/>
            <a:ext cx="1318847" cy="1318848"/>
          </a:xfrm>
          <a:prstGeom prst="rect">
            <a:avLst/>
          </a:prstGeom>
          <a:noFill/>
          <a:extLst>
            <a:ext uri="{909E8E84-426E-40DD-AFC4-6F175D3DCCD1}">
              <a14:hiddenFill xmlns:a14="http://schemas.microsoft.com/office/drawing/2010/main">
                <a:solidFill>
                  <a:srgbClr val="FFFFFF"/>
                </a:solidFill>
              </a14:hiddenFill>
            </a:ext>
          </a:extLst>
        </p:spPr>
      </p:pic>
      <p:sp>
        <p:nvSpPr>
          <p:cNvPr id="21" name="Прямоугольник 20"/>
          <p:cNvSpPr/>
          <p:nvPr/>
        </p:nvSpPr>
        <p:spPr>
          <a:xfrm>
            <a:off x="2274995" y="5644660"/>
            <a:ext cx="1996149" cy="404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prstClr val="black"/>
                </a:solidFill>
              </a:rPr>
              <a:t>РАБОТОДАТЕЛИ</a:t>
            </a:r>
          </a:p>
        </p:txBody>
      </p:sp>
      <p:sp>
        <p:nvSpPr>
          <p:cNvPr id="24" name="Стрелка влево 23"/>
          <p:cNvSpPr/>
          <p:nvPr/>
        </p:nvSpPr>
        <p:spPr>
          <a:xfrm rot="20742613">
            <a:off x="4044397" y="4497391"/>
            <a:ext cx="2279955" cy="1793631"/>
          </a:xfrm>
          <a:prstGeom prst="leftArrow">
            <a:avLst/>
          </a:prstGeom>
          <a:noFill/>
          <a:ln w="539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rgbClr val="C00000"/>
                </a:solidFill>
              </a:rPr>
              <a:t>ИССЛЕДОВАНИЕ РЫНКА ТРУДА</a:t>
            </a:r>
          </a:p>
        </p:txBody>
      </p:sp>
      <p:sp>
        <p:nvSpPr>
          <p:cNvPr id="29" name="Вертикальный свиток 28"/>
          <p:cNvSpPr/>
          <p:nvPr/>
        </p:nvSpPr>
        <p:spPr>
          <a:xfrm>
            <a:off x="6510439" y="4624752"/>
            <a:ext cx="2418150" cy="2013688"/>
          </a:xfrm>
          <a:prstGeom prst="verticalScroll">
            <a:avLst/>
          </a:prstGeom>
          <a:solidFill>
            <a:schemeClr val="bg1"/>
          </a:solidFill>
          <a:ln w="476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solidFill>
                  <a:srgbClr val="C00000"/>
                </a:solidFill>
              </a:rPr>
              <a:t>Введение новых ФГОС</a:t>
            </a:r>
          </a:p>
        </p:txBody>
      </p:sp>
      <p:sp>
        <p:nvSpPr>
          <p:cNvPr id="30" name="Прямоугольник 29"/>
          <p:cNvSpPr/>
          <p:nvPr/>
        </p:nvSpPr>
        <p:spPr>
          <a:xfrm>
            <a:off x="406486" y="1422227"/>
            <a:ext cx="2581337" cy="50035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dirty="0">
                <a:solidFill>
                  <a:prstClr val="black"/>
                </a:solidFill>
              </a:rPr>
              <a:t>Функциональная карта</a:t>
            </a:r>
          </a:p>
        </p:txBody>
      </p:sp>
    </p:spTree>
    <p:extLst>
      <p:ext uri="{BB962C8B-B14F-4D97-AF65-F5344CB8AC3E}">
        <p14:creationId xmlns:p14="http://schemas.microsoft.com/office/powerpoint/2010/main" val="1475314530"/>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74177" y="0"/>
            <a:ext cx="8712968" cy="5411369"/>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ru-RU">
              <a:solidFill>
                <a:srgbClr val="002060"/>
              </a:solidFill>
            </a:endParaRPr>
          </a:p>
        </p:txBody>
      </p:sp>
      <p:sp>
        <p:nvSpPr>
          <p:cNvPr id="2" name="Прямоугольник 1"/>
          <p:cNvSpPr/>
          <p:nvPr/>
        </p:nvSpPr>
        <p:spPr>
          <a:xfrm>
            <a:off x="554781" y="203119"/>
            <a:ext cx="4032448" cy="1014380"/>
          </a:xfrm>
          <a:prstGeom prst="rect">
            <a:avLst/>
          </a:prstGeom>
        </p:spPr>
        <p:txBody>
          <a:bodyPr wrap="square">
            <a:spAutoFit/>
          </a:bodyPr>
          <a:lstStyle/>
          <a:p>
            <a:pPr>
              <a:lnSpc>
                <a:spcPct val="107000"/>
              </a:lnSpc>
              <a:spcAft>
                <a:spcPts val="800"/>
              </a:spcAft>
            </a:pPr>
            <a:r>
              <a:rPr lang="ru-RU" sz="2800" b="1" dirty="0">
                <a:ln w="22225">
                  <a:solidFill>
                    <a:schemeClr val="accent2"/>
                  </a:solidFill>
                  <a:prstDash val="solid"/>
                </a:ln>
                <a:solidFill>
                  <a:schemeClr val="accent2">
                    <a:lumMod val="40000"/>
                    <a:lumOff val="60000"/>
                  </a:schemeClr>
                </a:solidFill>
                <a:ea typeface="Calibri"/>
                <a:cs typeface="Times New Roman"/>
              </a:rPr>
              <a:t>Пример Кодировки Перечня </a:t>
            </a:r>
          </a:p>
        </p:txBody>
      </p:sp>
      <p:sp>
        <p:nvSpPr>
          <p:cNvPr id="9" name="Прямоугольник 8"/>
          <p:cNvSpPr/>
          <p:nvPr/>
        </p:nvSpPr>
        <p:spPr>
          <a:xfrm>
            <a:off x="5922158" y="688297"/>
            <a:ext cx="2937731" cy="5040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solidFill>
                  <a:srgbClr val="002060"/>
                </a:solidFill>
              </a:rPr>
              <a:t>ХХ.ХХ.ХХ. ХХ</a:t>
            </a:r>
          </a:p>
        </p:txBody>
      </p:sp>
      <p:cxnSp>
        <p:nvCxnSpPr>
          <p:cNvPr id="21" name="Прямая со стрелкой 20"/>
          <p:cNvCxnSpPr/>
          <p:nvPr/>
        </p:nvCxnSpPr>
        <p:spPr>
          <a:xfrm flipH="1">
            <a:off x="3203848" y="2130688"/>
            <a:ext cx="3096344" cy="0"/>
          </a:xfrm>
          <a:prstGeom prst="straightConnector1">
            <a:avLst/>
          </a:prstGeom>
          <a:ln w="34925">
            <a:solidFill>
              <a:srgbClr val="00206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36" name="Прямоугольник 35"/>
          <p:cNvSpPr/>
          <p:nvPr/>
        </p:nvSpPr>
        <p:spPr>
          <a:xfrm>
            <a:off x="657349" y="2604247"/>
            <a:ext cx="2716739" cy="369332"/>
          </a:xfrm>
          <a:prstGeom prst="rect">
            <a:avLst/>
          </a:prstGeom>
          <a:ln>
            <a:noFill/>
          </a:ln>
        </p:spPr>
        <p:txBody>
          <a:bodyPr wrap="square">
            <a:spAutoFit/>
          </a:bodyPr>
          <a:lstStyle/>
          <a:p>
            <a:r>
              <a:rPr lang="ru-RU" b="1" dirty="0">
                <a:solidFill>
                  <a:srgbClr val="002060"/>
                </a:solidFill>
                <a:ea typeface="Calibri"/>
                <a:cs typeface="Times New Roman"/>
              </a:rPr>
              <a:t>Уровень программы</a:t>
            </a:r>
            <a:endParaRPr lang="ru-RU" dirty="0">
              <a:solidFill>
                <a:srgbClr val="002060"/>
              </a:solidFill>
            </a:endParaRPr>
          </a:p>
        </p:txBody>
      </p:sp>
      <p:sp>
        <p:nvSpPr>
          <p:cNvPr id="37" name="Прямоугольник 36"/>
          <p:cNvSpPr/>
          <p:nvPr/>
        </p:nvSpPr>
        <p:spPr>
          <a:xfrm>
            <a:off x="600991" y="1716302"/>
            <a:ext cx="2484591" cy="388696"/>
          </a:xfrm>
          <a:prstGeom prst="rect">
            <a:avLst/>
          </a:prstGeom>
          <a:ln>
            <a:noFill/>
          </a:ln>
        </p:spPr>
        <p:txBody>
          <a:bodyPr wrap="none">
            <a:spAutoFit/>
          </a:bodyPr>
          <a:lstStyle/>
          <a:p>
            <a:pPr>
              <a:lnSpc>
                <a:spcPct val="107000"/>
              </a:lnSpc>
              <a:spcAft>
                <a:spcPts val="800"/>
              </a:spcAft>
            </a:pPr>
            <a:r>
              <a:rPr lang="ru-RU" b="1" dirty="0">
                <a:solidFill>
                  <a:srgbClr val="002060"/>
                </a:solidFill>
                <a:cs typeface="Times New Roman"/>
              </a:rPr>
              <a:t>Укрупненная группа</a:t>
            </a:r>
          </a:p>
        </p:txBody>
      </p:sp>
      <p:cxnSp>
        <p:nvCxnSpPr>
          <p:cNvPr id="55" name="Прямая соединительная линия 54"/>
          <p:cNvCxnSpPr/>
          <p:nvPr/>
        </p:nvCxnSpPr>
        <p:spPr>
          <a:xfrm flipV="1">
            <a:off x="6300192" y="1359360"/>
            <a:ext cx="0" cy="771328"/>
          </a:xfrm>
          <a:prstGeom prst="line">
            <a:avLst/>
          </a:prstGeom>
          <a:ln w="31750">
            <a:solidFill>
              <a:srgbClr val="002060"/>
            </a:solidFill>
            <a:prstDash val="sysDash"/>
          </a:ln>
        </p:spPr>
        <p:style>
          <a:lnRef idx="1">
            <a:schemeClr val="accent1"/>
          </a:lnRef>
          <a:fillRef idx="0">
            <a:schemeClr val="accent1"/>
          </a:fillRef>
          <a:effectRef idx="0">
            <a:schemeClr val="accent1"/>
          </a:effectRef>
          <a:fontRef idx="minor">
            <a:schemeClr val="tx1"/>
          </a:fontRef>
        </p:style>
      </p:cxnSp>
      <p:cxnSp>
        <p:nvCxnSpPr>
          <p:cNvPr id="59" name="Прямая соединительная линия 58"/>
          <p:cNvCxnSpPr/>
          <p:nvPr/>
        </p:nvCxnSpPr>
        <p:spPr>
          <a:xfrm flipV="1">
            <a:off x="6876256" y="1359362"/>
            <a:ext cx="0" cy="1557935"/>
          </a:xfrm>
          <a:prstGeom prst="line">
            <a:avLst/>
          </a:prstGeom>
          <a:ln w="31750">
            <a:solidFill>
              <a:srgbClr val="002060"/>
            </a:solidFill>
            <a:prstDash val="sysDash"/>
          </a:ln>
        </p:spPr>
        <p:style>
          <a:lnRef idx="1">
            <a:schemeClr val="accent1"/>
          </a:lnRef>
          <a:fillRef idx="0">
            <a:schemeClr val="accent1"/>
          </a:fillRef>
          <a:effectRef idx="0">
            <a:schemeClr val="accent1"/>
          </a:effectRef>
          <a:fontRef idx="minor">
            <a:schemeClr val="tx1"/>
          </a:fontRef>
        </p:style>
      </p:cxnSp>
      <p:cxnSp>
        <p:nvCxnSpPr>
          <p:cNvPr id="61" name="Прямая со стрелкой 60"/>
          <p:cNvCxnSpPr/>
          <p:nvPr/>
        </p:nvCxnSpPr>
        <p:spPr>
          <a:xfrm flipH="1">
            <a:off x="3635896" y="2917295"/>
            <a:ext cx="3240360" cy="0"/>
          </a:xfrm>
          <a:prstGeom prst="straightConnector1">
            <a:avLst/>
          </a:prstGeom>
          <a:ln w="34925">
            <a:solidFill>
              <a:srgbClr val="00206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65" name="Прямая соединительная линия 64"/>
          <p:cNvCxnSpPr/>
          <p:nvPr/>
        </p:nvCxnSpPr>
        <p:spPr>
          <a:xfrm flipV="1">
            <a:off x="7452320" y="1333628"/>
            <a:ext cx="0" cy="2671436"/>
          </a:xfrm>
          <a:prstGeom prst="line">
            <a:avLst/>
          </a:prstGeom>
          <a:ln w="31750">
            <a:solidFill>
              <a:srgbClr val="002060"/>
            </a:solidFill>
            <a:prstDash val="sysDash"/>
          </a:ln>
        </p:spPr>
        <p:style>
          <a:lnRef idx="1">
            <a:schemeClr val="accent1"/>
          </a:lnRef>
          <a:fillRef idx="0">
            <a:schemeClr val="accent1"/>
          </a:fillRef>
          <a:effectRef idx="0">
            <a:schemeClr val="accent1"/>
          </a:effectRef>
          <a:fontRef idx="minor">
            <a:schemeClr val="tx1"/>
          </a:fontRef>
        </p:style>
      </p:cxnSp>
      <p:cxnSp>
        <p:nvCxnSpPr>
          <p:cNvPr id="68" name="Прямая со стрелкой 67"/>
          <p:cNvCxnSpPr/>
          <p:nvPr/>
        </p:nvCxnSpPr>
        <p:spPr>
          <a:xfrm flipH="1">
            <a:off x="5940152" y="4005064"/>
            <a:ext cx="1512168" cy="0"/>
          </a:xfrm>
          <a:prstGeom prst="straightConnector1">
            <a:avLst/>
          </a:prstGeom>
          <a:ln w="34925">
            <a:solidFill>
              <a:srgbClr val="00206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71" name="Прямая соединительная линия 70"/>
          <p:cNvCxnSpPr/>
          <p:nvPr/>
        </p:nvCxnSpPr>
        <p:spPr>
          <a:xfrm flipV="1">
            <a:off x="8028384" y="1333628"/>
            <a:ext cx="0" cy="4399628"/>
          </a:xfrm>
          <a:prstGeom prst="line">
            <a:avLst/>
          </a:prstGeom>
          <a:ln w="31750">
            <a:solidFill>
              <a:srgbClr val="002060"/>
            </a:solidFill>
            <a:prstDash val="sysDash"/>
          </a:ln>
        </p:spPr>
        <p:style>
          <a:lnRef idx="1">
            <a:schemeClr val="accent1"/>
          </a:lnRef>
          <a:fillRef idx="0">
            <a:schemeClr val="accent1"/>
          </a:fillRef>
          <a:effectRef idx="0">
            <a:schemeClr val="accent1"/>
          </a:effectRef>
          <a:fontRef idx="minor">
            <a:schemeClr val="tx1"/>
          </a:fontRef>
        </p:style>
      </p:cxnSp>
      <p:cxnSp>
        <p:nvCxnSpPr>
          <p:cNvPr id="73" name="Прямая со стрелкой 72"/>
          <p:cNvCxnSpPr/>
          <p:nvPr/>
        </p:nvCxnSpPr>
        <p:spPr>
          <a:xfrm flipH="1">
            <a:off x="6660232" y="5733256"/>
            <a:ext cx="1368152" cy="0"/>
          </a:xfrm>
          <a:prstGeom prst="straightConnector1">
            <a:avLst/>
          </a:prstGeom>
          <a:ln w="34925">
            <a:solidFill>
              <a:srgbClr val="00206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74" name="Прямоугольник 73"/>
          <p:cNvSpPr/>
          <p:nvPr/>
        </p:nvSpPr>
        <p:spPr>
          <a:xfrm>
            <a:off x="611713" y="2531939"/>
            <a:ext cx="2716752" cy="543630"/>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5" name="Прямоугольник 74"/>
          <p:cNvSpPr/>
          <p:nvPr/>
        </p:nvSpPr>
        <p:spPr>
          <a:xfrm>
            <a:off x="630108" y="1640914"/>
            <a:ext cx="2450836" cy="543630"/>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8244408" y="1628800"/>
            <a:ext cx="720080" cy="4896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ru-RU" b="1" dirty="0"/>
              <a:t>Определяется ФУМО СПО по согласованию с СПК</a:t>
            </a:r>
          </a:p>
        </p:txBody>
      </p:sp>
      <p:sp>
        <p:nvSpPr>
          <p:cNvPr id="30" name="Прямоугольник 29"/>
          <p:cNvSpPr/>
          <p:nvPr/>
        </p:nvSpPr>
        <p:spPr>
          <a:xfrm>
            <a:off x="600989" y="3281026"/>
            <a:ext cx="5309040" cy="1936620"/>
          </a:xfrm>
          <a:prstGeom prst="rect">
            <a:avLst/>
          </a:prstGeom>
          <a:ln>
            <a:solidFill>
              <a:schemeClr val="accent6">
                <a:lumMod val="50000"/>
              </a:schemeClr>
            </a:solidFill>
          </a:ln>
        </p:spPr>
        <p:txBody>
          <a:bodyPr wrap="square">
            <a:spAutoFit/>
          </a:bodyPr>
          <a:lstStyle/>
          <a:p>
            <a:pPr>
              <a:lnSpc>
                <a:spcPct val="107000"/>
              </a:lnSpc>
            </a:pPr>
            <a:r>
              <a:rPr lang="ru-RU" sz="1600" b="1" dirty="0">
                <a:solidFill>
                  <a:srgbClr val="002060"/>
                </a:solidFill>
                <a:ea typeface="Calibri"/>
                <a:cs typeface="Times New Roman"/>
              </a:rPr>
              <a:t>Блок (гнездо), на который разрабатывается ФГОС: </a:t>
            </a:r>
            <a:r>
              <a:rPr lang="ru-RU" sz="1600" dirty="0">
                <a:solidFill>
                  <a:srgbClr val="002060"/>
                </a:solidFill>
                <a:ea typeface="Calibri"/>
                <a:cs typeface="Times New Roman"/>
              </a:rPr>
              <a:t>объединяет несколько программ, направленных на освоение общих групп объектов (технологий, обслуживаемого оборудования, принципов управления процессами) и имеющие общий набор общепрофессиональных дисциплин. </a:t>
            </a:r>
          </a:p>
          <a:p>
            <a:pPr>
              <a:lnSpc>
                <a:spcPct val="107000"/>
              </a:lnSpc>
            </a:pPr>
            <a:r>
              <a:rPr lang="ru-RU" sz="1600" b="1" dirty="0">
                <a:solidFill>
                  <a:schemeClr val="accent6">
                    <a:lumMod val="50000"/>
                  </a:schemeClr>
                </a:solidFill>
                <a:ea typeface="Calibri"/>
                <a:cs typeface="Times New Roman"/>
              </a:rPr>
              <a:t>Пример ФГОС 09.02.07</a:t>
            </a:r>
          </a:p>
        </p:txBody>
      </p:sp>
      <p:sp>
        <p:nvSpPr>
          <p:cNvPr id="29" name="Прямоугольник 28"/>
          <p:cNvSpPr/>
          <p:nvPr/>
        </p:nvSpPr>
        <p:spPr>
          <a:xfrm>
            <a:off x="471072" y="5445226"/>
            <a:ext cx="6189143" cy="1277786"/>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a:lnSpc>
                <a:spcPct val="107000"/>
              </a:lnSpc>
              <a:spcAft>
                <a:spcPts val="800"/>
              </a:spcAft>
            </a:pPr>
            <a:r>
              <a:rPr lang="ru-RU" b="1" dirty="0">
                <a:solidFill>
                  <a:srgbClr val="002060"/>
                </a:solidFill>
                <a:ea typeface="Calibri"/>
                <a:cs typeface="Times New Roman"/>
              </a:rPr>
              <a:t>Программы,</a:t>
            </a:r>
            <a:r>
              <a:rPr lang="ru-RU" dirty="0">
                <a:solidFill>
                  <a:srgbClr val="002060"/>
                </a:solidFill>
                <a:ea typeface="Calibri"/>
                <a:cs typeface="Times New Roman"/>
              </a:rPr>
              <a:t> входящие в блок,  определяют набор модулей, являющихся обязательными. Наименование программы формулируется таким образом, чтобы быть привлекательными на рынке образовательных услуг.</a:t>
            </a:r>
          </a:p>
        </p:txBody>
      </p:sp>
    </p:spTree>
    <p:extLst>
      <p:ext uri="{BB962C8B-B14F-4D97-AF65-F5344CB8AC3E}">
        <p14:creationId xmlns:p14="http://schemas.microsoft.com/office/powerpoint/2010/main" val="2468287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1848" y="186982"/>
            <a:ext cx="8229600" cy="1086391"/>
          </a:xfrm>
        </p:spPr>
        <p:txBody>
          <a:bodyPr>
            <a:noAutofit/>
          </a:bodyPr>
          <a:lstStyle/>
          <a:p>
            <a:pPr algn="ctr">
              <a:lnSpc>
                <a:spcPct val="100000"/>
              </a:lnSpc>
            </a:pPr>
            <a:r>
              <a:rPr lang="ru-RU" sz="2800" b="1" kern="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tillium Web"/>
                <a:ea typeface="+mn-ea"/>
                <a:cs typeface="+mn-cs"/>
              </a:rPr>
              <a:t>СРЕДНЕЕ ПРОФЕССИОНАЛЬНОЕ ОБРАЗОВАНИЕ СЕГОДНЯ</a:t>
            </a:r>
          </a:p>
        </p:txBody>
      </p:sp>
      <p:sp>
        <p:nvSpPr>
          <p:cNvPr id="5" name="Скругленный прямоугольник 4"/>
          <p:cNvSpPr/>
          <p:nvPr/>
        </p:nvSpPr>
        <p:spPr>
          <a:xfrm>
            <a:off x="505636" y="1772821"/>
            <a:ext cx="3861426" cy="637081"/>
          </a:xfrm>
          <a:prstGeom prst="roundRect">
            <a:avLst/>
          </a:prstGeom>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oAutofit/>
          </a:bodyPr>
          <a:lstStyle/>
          <a:p>
            <a:pPr defTabSz="457200">
              <a:spcBef>
                <a:spcPct val="20000"/>
              </a:spcBef>
              <a:buFont typeface="Arial" panose="020B0604020202020204" pitchFamily="34" charset="0"/>
              <a:buNone/>
              <a:defRPr/>
            </a:pPr>
            <a:r>
              <a:rPr lang="ru-RU" sz="2800" b="1" kern="0" cap="all" dirty="0">
                <a:ln w="9000" cmpd="sng">
                  <a:solidFill>
                    <a:srgbClr val="956251">
                      <a:shade val="50000"/>
                      <a:satMod val="120000"/>
                    </a:srgbClr>
                  </a:solidFill>
                  <a:prstDash val="solid"/>
                </a:ln>
                <a:solidFill>
                  <a:srgbClr val="FF0000"/>
                </a:solidFill>
                <a:effectLst>
                  <a:reflection blurRad="12700" stA="28000" endPos="45000" dist="1000" dir="5400000" sy="-100000" algn="bl" rotWithShape="0"/>
                </a:effectLst>
                <a:latin typeface="Titillium Web"/>
              </a:rPr>
              <a:t>575 ФГОС </a:t>
            </a:r>
            <a:r>
              <a:rPr lang="ru-RU" sz="3200" b="1" kern="0" cap="all" dirty="0">
                <a:ln w="9000" cmpd="sng">
                  <a:solidFill>
                    <a:srgbClr val="956251">
                      <a:shade val="50000"/>
                      <a:satMod val="120000"/>
                    </a:srgbClr>
                  </a:solidFill>
                  <a:prstDash val="solid"/>
                </a:ln>
                <a:solidFill>
                  <a:srgbClr val="FF0000"/>
                </a:solidFill>
                <a:effectLst>
                  <a:reflection blurRad="12700" stA="28000" endPos="45000" dist="1000" dir="5400000" sy="-100000" algn="bl" rotWithShape="0"/>
                </a:effectLst>
                <a:latin typeface="Titillium Web"/>
              </a:rPr>
              <a:t>СПО</a:t>
            </a:r>
            <a:endParaRPr lang="ru-RU" sz="2800" b="1" kern="0" cap="all" dirty="0">
              <a:ln w="9000" cmpd="sng">
                <a:solidFill>
                  <a:srgbClr val="956251">
                    <a:shade val="50000"/>
                    <a:satMod val="120000"/>
                  </a:srgbClr>
                </a:solidFill>
                <a:prstDash val="solid"/>
              </a:ln>
              <a:solidFill>
                <a:srgbClr val="FF0000"/>
              </a:solidFill>
              <a:effectLst>
                <a:reflection blurRad="12700" stA="28000" endPos="45000" dist="1000" dir="5400000" sy="-100000" algn="bl" rotWithShape="0"/>
              </a:effectLst>
              <a:latin typeface="Titillium Web"/>
            </a:endParaRPr>
          </a:p>
        </p:txBody>
      </p:sp>
      <p:sp>
        <p:nvSpPr>
          <p:cNvPr id="7" name="Скругленный прямоугольник 6"/>
          <p:cNvSpPr/>
          <p:nvPr/>
        </p:nvSpPr>
        <p:spPr>
          <a:xfrm>
            <a:off x="481849" y="4310929"/>
            <a:ext cx="3802118" cy="978911"/>
          </a:xfrm>
          <a:prstGeom prst="round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p>
            <a:pPr defTabSz="457200">
              <a:spcBef>
                <a:spcPct val="20000"/>
              </a:spcBef>
              <a:buFont typeface="Arial" panose="020B0604020202020204" pitchFamily="34" charset="0"/>
              <a:buNone/>
            </a:pPr>
            <a:r>
              <a:rPr lang="ru-RU" sz="2000" b="1" kern="0" cap="all" dirty="0">
                <a:ln w="9000" cmpd="sng">
                  <a:solidFill>
                    <a:srgbClr val="956251">
                      <a:shade val="50000"/>
                      <a:satMod val="120000"/>
                    </a:srgbClr>
                  </a:solidFill>
                  <a:prstDash val="solid"/>
                </a:ln>
                <a:solidFill>
                  <a:srgbClr val="002060"/>
                </a:solidFill>
                <a:effectLst>
                  <a:reflection blurRad="12700" stA="28000" endPos="45000" dist="1000" dir="5400000" sy="-100000" algn="bl" rotWithShape="0"/>
                </a:effectLst>
                <a:latin typeface="Titillium Web"/>
              </a:rPr>
              <a:t>306 профессий </a:t>
            </a:r>
          </a:p>
          <a:p>
            <a:pPr defTabSz="457200">
              <a:spcBef>
                <a:spcPct val="20000"/>
              </a:spcBef>
              <a:buFont typeface="Arial" panose="020B0604020202020204" pitchFamily="34" charset="0"/>
              <a:buNone/>
            </a:pPr>
            <a:r>
              <a:rPr lang="ru-RU" sz="2000" b="1" kern="0" cap="all" dirty="0">
                <a:ln w="9000" cmpd="sng">
                  <a:solidFill>
                    <a:srgbClr val="956251">
                      <a:shade val="50000"/>
                      <a:satMod val="120000"/>
                    </a:srgbClr>
                  </a:solidFill>
                  <a:prstDash val="solid"/>
                </a:ln>
                <a:solidFill>
                  <a:srgbClr val="002060"/>
                </a:solidFill>
                <a:effectLst>
                  <a:reflection blurRad="12700" stA="28000" endPos="45000" dist="1000" dir="5400000" sy="-100000" algn="bl" rotWithShape="0"/>
                </a:effectLst>
                <a:latin typeface="Titillium Web"/>
              </a:rPr>
              <a:t>269 специальностей </a:t>
            </a:r>
          </a:p>
        </p:txBody>
      </p:sp>
      <p:sp>
        <p:nvSpPr>
          <p:cNvPr id="8" name="Скругленный прямоугольник 7"/>
          <p:cNvSpPr/>
          <p:nvPr/>
        </p:nvSpPr>
        <p:spPr>
          <a:xfrm>
            <a:off x="481848" y="2954293"/>
            <a:ext cx="3802120" cy="1083709"/>
          </a:xfrm>
          <a:prstGeom prst="roundRect">
            <a:avLst>
              <a:gd name="adj" fmla="val 15231"/>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p>
            <a:pPr defTabSz="457200">
              <a:spcBef>
                <a:spcPct val="20000"/>
              </a:spcBef>
              <a:buFont typeface="Arial" panose="020B0604020202020204" pitchFamily="34" charset="0"/>
              <a:buNone/>
            </a:pPr>
            <a:r>
              <a:rPr lang="ru-RU" sz="2000" b="1" kern="0" cap="all" dirty="0">
                <a:ln w="9000" cmpd="sng">
                  <a:solidFill>
                    <a:srgbClr val="956251">
                      <a:shade val="50000"/>
                      <a:satMod val="120000"/>
                    </a:srgbClr>
                  </a:solidFill>
                  <a:prstDash val="solid"/>
                </a:ln>
                <a:solidFill>
                  <a:srgbClr val="002060"/>
                </a:solidFill>
                <a:effectLst>
                  <a:reflection blurRad="12700" stA="28000" endPos="45000" dist="1000" dir="5400000" sy="-100000" algn="bl" rotWithShape="0"/>
                </a:effectLst>
                <a:latin typeface="Titillium Web"/>
              </a:rPr>
              <a:t>44 ФГОС СПО </a:t>
            </a:r>
          </a:p>
          <a:p>
            <a:pPr defTabSz="457200">
              <a:spcBef>
                <a:spcPct val="20000"/>
              </a:spcBef>
              <a:buFont typeface="Arial" panose="020B0604020202020204" pitchFamily="34" charset="0"/>
              <a:buNone/>
            </a:pPr>
            <a:r>
              <a:rPr lang="ru-RU" sz="2000" b="1" kern="0" cap="all" dirty="0">
                <a:ln w="9000" cmpd="sng">
                  <a:solidFill>
                    <a:srgbClr val="956251">
                      <a:shade val="50000"/>
                      <a:satMod val="120000"/>
                    </a:srgbClr>
                  </a:solidFill>
                  <a:prstDash val="solid"/>
                </a:ln>
                <a:solidFill>
                  <a:srgbClr val="002060"/>
                </a:solidFill>
                <a:effectLst>
                  <a:reflection blurRad="12700" stA="28000" endPos="45000" dist="1000" dir="5400000" sy="-100000" algn="bl" rotWithShape="0"/>
                </a:effectLst>
                <a:latin typeface="Titillium Web"/>
              </a:rPr>
              <a:t>по ТОП-50</a:t>
            </a:r>
          </a:p>
        </p:txBody>
      </p:sp>
      <p:sp>
        <p:nvSpPr>
          <p:cNvPr id="3" name="Прямоугольник 2"/>
          <p:cNvSpPr/>
          <p:nvPr/>
        </p:nvSpPr>
        <p:spPr bwMode="auto">
          <a:xfrm>
            <a:off x="625882" y="2511257"/>
            <a:ext cx="1296144" cy="443039"/>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ru-RU" dirty="0">
                <a:solidFill>
                  <a:srgbClr val="000000"/>
                </a:solidFill>
              </a:rPr>
              <a:t>ИЗ НИХ </a:t>
            </a:r>
          </a:p>
        </p:txBody>
      </p:sp>
      <p:sp>
        <p:nvSpPr>
          <p:cNvPr id="9" name="Скругленный прямоугольник 8"/>
          <p:cNvSpPr/>
          <p:nvPr/>
        </p:nvSpPr>
        <p:spPr>
          <a:xfrm>
            <a:off x="553856" y="5589330"/>
            <a:ext cx="3658104" cy="960157"/>
          </a:xfrm>
          <a:prstGeom prst="roundRect">
            <a:avLst>
              <a:gd name="adj" fmla="val 15231"/>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p>
            <a:pPr defTabSz="457200">
              <a:spcBef>
                <a:spcPct val="20000"/>
              </a:spcBef>
              <a:buFont typeface="Arial" panose="020B0604020202020204" pitchFamily="34" charset="0"/>
              <a:buNone/>
            </a:pPr>
            <a:r>
              <a:rPr lang="ru-RU" sz="2000" b="1" kern="0" cap="all" dirty="0">
                <a:ln w="9000" cmpd="sng">
                  <a:solidFill>
                    <a:srgbClr val="956251">
                      <a:shade val="50000"/>
                      <a:satMod val="120000"/>
                    </a:srgbClr>
                  </a:solidFill>
                  <a:prstDash val="solid"/>
                </a:ln>
                <a:solidFill>
                  <a:srgbClr val="002060"/>
                </a:solidFill>
                <a:effectLst>
                  <a:reflection blurRad="12700" stA="28000" endPos="45000" dist="1000" dir="5400000" sy="-100000" algn="bl" rotWithShape="0"/>
                </a:effectLst>
                <a:latin typeface="Titillium Web"/>
              </a:rPr>
              <a:t>42 Укрупненные группы</a:t>
            </a:r>
          </a:p>
        </p:txBody>
      </p:sp>
      <p:sp>
        <p:nvSpPr>
          <p:cNvPr id="10" name="Скругленный прямоугольник 9"/>
          <p:cNvSpPr/>
          <p:nvPr/>
        </p:nvSpPr>
        <p:spPr>
          <a:xfrm>
            <a:off x="4860037" y="1569576"/>
            <a:ext cx="3672404" cy="1163199"/>
          </a:xfrm>
          <a:prstGeom prst="roundRect">
            <a:avLst/>
          </a:prstGeom>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oAutofit/>
          </a:bodyPr>
          <a:lstStyle/>
          <a:p>
            <a:pPr defTabSz="457200">
              <a:spcBef>
                <a:spcPct val="20000"/>
              </a:spcBef>
              <a:buFont typeface="Arial" panose="020B0604020202020204" pitchFamily="34" charset="0"/>
              <a:buNone/>
            </a:pPr>
            <a:r>
              <a:rPr lang="ru-RU" sz="2000" b="1" kern="0" cap="all" dirty="0">
                <a:ln w="9000" cmpd="sng">
                  <a:solidFill>
                    <a:srgbClr val="956251">
                      <a:shade val="50000"/>
                      <a:satMod val="120000"/>
                    </a:srgbClr>
                  </a:solidFill>
                  <a:prstDash val="solid"/>
                </a:ln>
                <a:solidFill>
                  <a:srgbClr val="FF0000"/>
                </a:solidFill>
                <a:effectLst>
                  <a:reflection blurRad="12700" stA="28000" endPos="45000" dist="1000" dir="5400000" sy="-100000" algn="bl" rotWithShape="0"/>
                </a:effectLst>
                <a:latin typeface="Titillium Web"/>
              </a:rPr>
              <a:t>ЗАПЛАНИРОВАНО К АКТУАЛИЗАЦИИ:</a:t>
            </a:r>
          </a:p>
          <a:p>
            <a:pPr defTabSz="457200">
              <a:spcBef>
                <a:spcPct val="20000"/>
              </a:spcBef>
              <a:buFont typeface="Arial" panose="020B0604020202020204" pitchFamily="34" charset="0"/>
              <a:buNone/>
            </a:pPr>
            <a:r>
              <a:rPr lang="ru-RU" sz="2000" b="1" kern="0" cap="all" dirty="0">
                <a:ln w="9000" cmpd="sng">
                  <a:solidFill>
                    <a:srgbClr val="956251">
                      <a:shade val="50000"/>
                      <a:satMod val="120000"/>
                    </a:srgbClr>
                  </a:solidFill>
                  <a:prstDash val="solid"/>
                </a:ln>
                <a:solidFill>
                  <a:srgbClr val="FF0000"/>
                </a:solidFill>
                <a:effectLst>
                  <a:reflection blurRad="12700" stA="28000" endPos="45000" dist="1000" dir="5400000" sy="-100000" algn="bl" rotWithShape="0"/>
                </a:effectLst>
                <a:latin typeface="Titillium Web"/>
              </a:rPr>
              <a:t>152 </a:t>
            </a:r>
            <a:r>
              <a:rPr lang="ru-RU" sz="2000" b="1" kern="0" cap="all" dirty="0" err="1">
                <a:ln w="9000" cmpd="sng">
                  <a:solidFill>
                    <a:srgbClr val="956251">
                      <a:shade val="50000"/>
                      <a:satMod val="120000"/>
                    </a:srgbClr>
                  </a:solidFill>
                  <a:prstDash val="solid"/>
                </a:ln>
                <a:solidFill>
                  <a:srgbClr val="FF0000"/>
                </a:solidFill>
                <a:effectLst>
                  <a:reflection blurRad="12700" stA="28000" endPos="45000" dist="1000" dir="5400000" sy="-100000" algn="bl" rotWithShape="0"/>
                </a:effectLst>
                <a:latin typeface="Titillium Web"/>
              </a:rPr>
              <a:t>фгос</a:t>
            </a:r>
            <a:r>
              <a:rPr lang="ru-RU" sz="2000" b="1" kern="0" cap="all" dirty="0">
                <a:ln w="9000" cmpd="sng">
                  <a:solidFill>
                    <a:srgbClr val="956251">
                      <a:shade val="50000"/>
                      <a:satMod val="120000"/>
                    </a:srgbClr>
                  </a:solidFill>
                  <a:prstDash val="solid"/>
                </a:ln>
                <a:solidFill>
                  <a:srgbClr val="FF0000"/>
                </a:solidFill>
                <a:effectLst>
                  <a:reflection blurRad="12700" stA="28000" endPos="45000" dist="1000" dir="5400000" sy="-100000" algn="bl" rotWithShape="0"/>
                </a:effectLst>
                <a:latin typeface="Titillium Web"/>
              </a:rPr>
              <a:t> СПО</a:t>
            </a:r>
          </a:p>
        </p:txBody>
      </p:sp>
      <p:sp>
        <p:nvSpPr>
          <p:cNvPr id="11" name="Прямоугольник 10"/>
          <p:cNvSpPr/>
          <p:nvPr/>
        </p:nvSpPr>
        <p:spPr bwMode="auto">
          <a:xfrm>
            <a:off x="5004050" y="2741626"/>
            <a:ext cx="3495969" cy="443039"/>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ru-RU" dirty="0">
                <a:solidFill>
                  <a:srgbClr val="000000"/>
                </a:solidFill>
              </a:rPr>
              <a:t>ИЗ НИХ </a:t>
            </a:r>
          </a:p>
          <a:p>
            <a:r>
              <a:rPr lang="ru-RU" dirty="0">
                <a:solidFill>
                  <a:srgbClr val="000000"/>
                </a:solidFill>
              </a:rPr>
              <a:t>(по состоянию на 26.03.2018г.) </a:t>
            </a:r>
          </a:p>
        </p:txBody>
      </p:sp>
      <p:sp>
        <p:nvSpPr>
          <p:cNvPr id="12" name="Скругленный прямоугольник 11"/>
          <p:cNvSpPr/>
          <p:nvPr/>
        </p:nvSpPr>
        <p:spPr>
          <a:xfrm>
            <a:off x="4860036" y="3412730"/>
            <a:ext cx="3816424" cy="808358"/>
          </a:xfrm>
          <a:prstGeom prst="roundRect">
            <a:avLst>
              <a:gd name="adj" fmla="val 15231"/>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p>
            <a:pPr defTabSz="457200">
              <a:spcBef>
                <a:spcPct val="20000"/>
              </a:spcBef>
              <a:buFont typeface="Arial" panose="020B0604020202020204" pitchFamily="34" charset="0"/>
              <a:buNone/>
            </a:pPr>
            <a:r>
              <a:rPr lang="ru-RU" sz="2000" b="1" kern="0" cap="all" dirty="0">
                <a:ln w="9000" cmpd="sng">
                  <a:solidFill>
                    <a:srgbClr val="956251">
                      <a:shade val="50000"/>
                      <a:satMod val="120000"/>
                    </a:srgbClr>
                  </a:solidFill>
                  <a:prstDash val="solid"/>
                </a:ln>
                <a:solidFill>
                  <a:srgbClr val="002060"/>
                </a:solidFill>
                <a:effectLst>
                  <a:reflection blurRad="12700" stA="28000" endPos="45000" dist="1000" dir="5400000" sy="-100000" algn="bl" rotWithShape="0"/>
                </a:effectLst>
                <a:latin typeface="Titillium Web"/>
              </a:rPr>
              <a:t>УТВЕРЖДЕНО Приказами МОН   39 ФГОС СПО </a:t>
            </a:r>
          </a:p>
        </p:txBody>
      </p:sp>
      <p:sp>
        <p:nvSpPr>
          <p:cNvPr id="13" name="Скругленный прямоугольник 12"/>
          <p:cNvSpPr/>
          <p:nvPr/>
        </p:nvSpPr>
        <p:spPr>
          <a:xfrm>
            <a:off x="4860039" y="4697921"/>
            <a:ext cx="3816424" cy="591919"/>
          </a:xfrm>
          <a:prstGeom prst="roundRect">
            <a:avLst>
              <a:gd name="adj" fmla="val 15231"/>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p>
            <a:pPr defTabSz="457200">
              <a:spcBef>
                <a:spcPct val="20000"/>
              </a:spcBef>
              <a:buFont typeface="Arial" panose="020B0604020202020204" pitchFamily="34" charset="0"/>
              <a:buNone/>
            </a:pPr>
            <a:r>
              <a:rPr lang="ru-RU" sz="2000" b="1" kern="0" cap="all" dirty="0">
                <a:ln w="9000" cmpd="sng">
                  <a:solidFill>
                    <a:srgbClr val="956251">
                      <a:shade val="50000"/>
                      <a:satMod val="120000"/>
                    </a:srgbClr>
                  </a:solidFill>
                  <a:prstDash val="solid"/>
                </a:ln>
                <a:solidFill>
                  <a:srgbClr val="002060"/>
                </a:solidFill>
                <a:effectLst>
                  <a:reflection blurRad="12700" stA="28000" endPos="45000" dist="1000" dir="5400000" sy="-100000" algn="bl" rotWithShape="0"/>
                </a:effectLst>
                <a:latin typeface="Titillium Web"/>
              </a:rPr>
              <a:t>26 ФГОС СПО</a:t>
            </a:r>
          </a:p>
        </p:txBody>
      </p:sp>
      <p:sp>
        <p:nvSpPr>
          <p:cNvPr id="14" name="Прямоугольник 13"/>
          <p:cNvSpPr/>
          <p:nvPr/>
        </p:nvSpPr>
        <p:spPr bwMode="auto">
          <a:xfrm>
            <a:off x="5022054" y="4345810"/>
            <a:ext cx="3492388" cy="648071"/>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ru-RU" sz="1600" b="1" dirty="0">
                <a:solidFill>
                  <a:srgbClr val="000000"/>
                </a:solidFill>
              </a:rPr>
              <a:t>ПРИКАЗАМИ МИНЮСТ РОССИИ</a:t>
            </a:r>
          </a:p>
        </p:txBody>
      </p:sp>
      <p:sp>
        <p:nvSpPr>
          <p:cNvPr id="15" name="Скругленный прямоугольник 14"/>
          <p:cNvSpPr/>
          <p:nvPr/>
        </p:nvSpPr>
        <p:spPr>
          <a:xfrm>
            <a:off x="4860037" y="5411817"/>
            <a:ext cx="3936152" cy="1315176"/>
          </a:xfrm>
          <a:prstGeom prst="roundRect">
            <a:avLst>
              <a:gd name="adj" fmla="val 15231"/>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p>
            <a:pPr marL="0" lvl="1"/>
            <a:r>
              <a:rPr lang="ru-RU" sz="2000" b="1" kern="0" cap="all" dirty="0">
                <a:ln w="9000" cmpd="sng">
                  <a:solidFill>
                    <a:srgbClr val="956251">
                      <a:shade val="50000"/>
                      <a:satMod val="120000"/>
                    </a:srgbClr>
                  </a:solidFill>
                  <a:prstDash val="solid"/>
                </a:ln>
                <a:solidFill>
                  <a:srgbClr val="002060"/>
                </a:solidFill>
                <a:effectLst>
                  <a:reflection blurRad="12700" stA="28000" endPos="45000" dist="1000" dir="5400000" sy="-100000" algn="bl" rotWithShape="0"/>
                </a:effectLst>
                <a:latin typeface="Titillium Web"/>
              </a:rPr>
              <a:t>41 рекомендован советом </a:t>
            </a:r>
            <a:r>
              <a:rPr lang="ru-RU" sz="2000" b="1" kern="0" cap="all" dirty="0" err="1">
                <a:ln w="9000" cmpd="sng">
                  <a:solidFill>
                    <a:srgbClr val="956251">
                      <a:shade val="50000"/>
                      <a:satMod val="120000"/>
                    </a:srgbClr>
                  </a:solidFill>
                  <a:prstDash val="solid"/>
                </a:ln>
                <a:solidFill>
                  <a:srgbClr val="002060"/>
                </a:solidFill>
                <a:effectLst>
                  <a:reflection blurRad="12700" stA="28000" endPos="45000" dist="1000" dir="5400000" sy="-100000" algn="bl" rotWithShape="0"/>
                </a:effectLst>
                <a:latin typeface="Titillium Web"/>
              </a:rPr>
              <a:t>Минобрнауки</a:t>
            </a:r>
            <a:r>
              <a:rPr lang="ru-RU" sz="2000" b="1" kern="0" cap="all" dirty="0">
                <a:ln w="9000" cmpd="sng">
                  <a:solidFill>
                    <a:srgbClr val="956251">
                      <a:shade val="50000"/>
                      <a:satMod val="120000"/>
                    </a:srgbClr>
                  </a:solidFill>
                  <a:prstDash val="solid"/>
                </a:ln>
                <a:solidFill>
                  <a:srgbClr val="002060"/>
                </a:solidFill>
                <a:effectLst>
                  <a:reflection blurRad="12700" stA="28000" endPos="45000" dist="1000" dir="5400000" sy="-100000" algn="bl" rotWithShape="0"/>
                </a:effectLst>
                <a:latin typeface="Titillium Web"/>
              </a:rPr>
              <a:t> России по ФГОС к утверждению</a:t>
            </a:r>
          </a:p>
        </p:txBody>
      </p:sp>
    </p:spTree>
    <p:extLst>
      <p:ext uri="{BB962C8B-B14F-4D97-AF65-F5344CB8AC3E}">
        <p14:creationId xmlns:p14="http://schemas.microsoft.com/office/powerpoint/2010/main" val="77687914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015" y="1623897"/>
            <a:ext cx="8339802" cy="1040595"/>
          </a:xfrm>
          <a:solidFill>
            <a:schemeClr val="bg1"/>
          </a:solidFill>
        </p:spPr>
        <p:txBody>
          <a:bodyPr>
            <a:noAutofit/>
          </a:bodyPr>
          <a:lstStyle/>
          <a:p>
            <a:pPr algn="ctr"/>
            <a:r>
              <a:rPr lang="ru-RU" sz="2000" b="1" u="sng" dirty="0">
                <a:ln w="1905"/>
                <a:solidFill>
                  <a:srgbClr val="002060"/>
                </a:solidFill>
                <a:latin typeface="Titillium Web"/>
                <a:ea typeface="+mn-ea"/>
                <a:cs typeface="+mn-cs"/>
              </a:rPr>
              <a:t>Зона ответственности ФУМО </a:t>
            </a:r>
            <a:br>
              <a:rPr lang="ru-RU" sz="2000" b="1" u="sng" dirty="0">
                <a:ln w="1905"/>
                <a:solidFill>
                  <a:srgbClr val="002060"/>
                </a:solidFill>
                <a:latin typeface="Titillium Web"/>
                <a:ea typeface="+mn-ea"/>
                <a:cs typeface="+mn-cs"/>
              </a:rPr>
            </a:br>
            <a:r>
              <a:rPr lang="ru-RU" sz="2000" b="1" dirty="0">
                <a:ln w="1905"/>
                <a:solidFill>
                  <a:srgbClr val="002060"/>
                </a:solidFill>
                <a:effectLst>
                  <a:innerShdw blurRad="69850" dist="43180" dir="5400000">
                    <a:srgbClr val="000000">
                      <a:alpha val="65000"/>
                    </a:srgbClr>
                  </a:innerShdw>
                </a:effectLst>
                <a:latin typeface="Titillium Web"/>
                <a:ea typeface="+mn-ea"/>
                <a:cs typeface="+mn-cs"/>
              </a:rPr>
              <a:t>в части актуализации ФГОС СПО и примерных программ координация работы </a:t>
            </a:r>
          </a:p>
        </p:txBody>
      </p:sp>
      <p:sp>
        <p:nvSpPr>
          <p:cNvPr id="21" name="Стрелка вправо 20"/>
          <p:cNvSpPr/>
          <p:nvPr/>
        </p:nvSpPr>
        <p:spPr>
          <a:xfrm>
            <a:off x="389673" y="2439045"/>
            <a:ext cx="2475624" cy="2178651"/>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defTabSz="457200">
              <a:defRPr/>
            </a:pPr>
            <a:r>
              <a:rPr lang="ru-RU" sz="2000" b="1" dirty="0">
                <a:solidFill>
                  <a:srgbClr val="002060"/>
                </a:solidFill>
                <a:effectLst>
                  <a:outerShdw blurRad="38100" dist="38100" dir="2700000" algn="tl">
                    <a:srgbClr val="000000">
                      <a:alpha val="43137"/>
                    </a:srgbClr>
                  </a:outerShdw>
                </a:effectLst>
                <a:latin typeface="Calibri" panose="020F0502020204030204"/>
              </a:rPr>
              <a:t>Общие компетенции (ОК)</a:t>
            </a:r>
          </a:p>
        </p:txBody>
      </p:sp>
      <p:sp>
        <p:nvSpPr>
          <p:cNvPr id="23" name="Стрелка вниз 22"/>
          <p:cNvSpPr/>
          <p:nvPr/>
        </p:nvSpPr>
        <p:spPr>
          <a:xfrm rot="5400000">
            <a:off x="6153452" y="2066558"/>
            <a:ext cx="2462250" cy="2998951"/>
          </a:xfrm>
          <a:prstGeom prst="downArrow">
            <a:avLst/>
          </a:prstGeom>
        </p:spPr>
        <p:style>
          <a:lnRef idx="0">
            <a:schemeClr val="accent5"/>
          </a:lnRef>
          <a:fillRef idx="3">
            <a:schemeClr val="accent5"/>
          </a:fillRef>
          <a:effectRef idx="3">
            <a:schemeClr val="accent5"/>
          </a:effectRef>
          <a:fontRef idx="minor">
            <a:schemeClr val="lt1"/>
          </a:fontRef>
        </p:style>
        <p:txBody>
          <a:bodyPr vert="vert270" rtlCol="0" anchor="ctr"/>
          <a:lstStyle/>
          <a:p>
            <a:pPr algn="ctr" defTabSz="457200"/>
            <a:r>
              <a:rPr lang="ru-RU" sz="2000" b="1" dirty="0">
                <a:solidFill>
                  <a:srgbClr val="002060"/>
                </a:solidFill>
                <a:effectLst>
                  <a:outerShdw blurRad="38100" dist="38100" dir="2700000" algn="tl">
                    <a:srgbClr val="000000">
                      <a:alpha val="43137"/>
                    </a:srgbClr>
                  </a:outerShdw>
                </a:effectLst>
                <a:latin typeface="Calibri" panose="020F0502020204030204"/>
              </a:rPr>
              <a:t>Профессиональные компетенции по видам деятельности (ОВД)</a:t>
            </a:r>
          </a:p>
        </p:txBody>
      </p:sp>
      <p:sp>
        <p:nvSpPr>
          <p:cNvPr id="24" name="Прямоугольник 23"/>
          <p:cNvSpPr/>
          <p:nvPr/>
        </p:nvSpPr>
        <p:spPr>
          <a:xfrm>
            <a:off x="3053517" y="2728605"/>
            <a:ext cx="2676928"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ru-RU" sz="3600" b="1" dirty="0">
                <a:solidFill>
                  <a:srgbClr val="C00000"/>
                </a:solidFill>
                <a:latin typeface="Calibri" panose="020F0502020204030204"/>
              </a:rPr>
              <a:t>ФГОС СПО</a:t>
            </a:r>
          </a:p>
        </p:txBody>
      </p:sp>
      <p:graphicFrame>
        <p:nvGraphicFramePr>
          <p:cNvPr id="8" name="Схема 7">
            <a:extLst>
              <a:ext uri="{FF2B5EF4-FFF2-40B4-BE49-F238E27FC236}">
                <a16:creationId xmlns:a16="http://schemas.microsoft.com/office/drawing/2014/main" id="{43500F51-A95B-4C67-82F4-A0A953D49049}"/>
              </a:ext>
            </a:extLst>
          </p:cNvPr>
          <p:cNvGraphicFramePr/>
          <p:nvPr>
            <p:extLst>
              <p:ext uri="{D42A27DB-BD31-4B8C-83A1-F6EECF244321}">
                <p14:modId xmlns:p14="http://schemas.microsoft.com/office/powerpoint/2010/main" val="3537901045"/>
              </p:ext>
            </p:extLst>
          </p:nvPr>
        </p:nvGraphicFramePr>
        <p:xfrm>
          <a:off x="48963" y="3308522"/>
          <a:ext cx="9219329" cy="55946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9" name="Прямая соединительная линия 8"/>
          <p:cNvCxnSpPr/>
          <p:nvPr/>
        </p:nvCxnSpPr>
        <p:spPr>
          <a:xfrm>
            <a:off x="1078029" y="6761101"/>
            <a:ext cx="716119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8239225" y="6509986"/>
            <a:ext cx="0" cy="25111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flipV="1">
            <a:off x="1078029" y="6414452"/>
            <a:ext cx="0" cy="346653"/>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3" name="Стрелка вниз 2"/>
          <p:cNvSpPr/>
          <p:nvPr/>
        </p:nvSpPr>
        <p:spPr bwMode="auto">
          <a:xfrm rot="10800000">
            <a:off x="2380300" y="3754757"/>
            <a:ext cx="4023356" cy="862934"/>
          </a:xfrm>
          <a:prstGeom prst="downArrow">
            <a:avLst/>
          </a:prstGeom>
          <a:ln>
            <a:headEnd type="none" w="med" len="med"/>
            <a:tailEnd type="none" w="med" len="med"/>
          </a:ln>
          <a:extLst/>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ru-RU" sz="2400" b="1" dirty="0">
              <a:ln w="12700">
                <a:solidFill>
                  <a:srgbClr val="51255D">
                    <a:satMod val="155000"/>
                  </a:srgbClr>
                </a:solidFill>
                <a:prstDash val="solid"/>
              </a:ln>
              <a:solidFill>
                <a:srgbClr val="FEB2FF">
                  <a:tint val="85000"/>
                  <a:satMod val="155000"/>
                </a:srgbClr>
              </a:solidFill>
              <a:effectLst>
                <a:outerShdw blurRad="41275" dist="20320" dir="1800000" algn="tl" rotWithShape="0">
                  <a:srgbClr val="000000">
                    <a:alpha val="40000"/>
                  </a:srgbClr>
                </a:outerShdw>
              </a:effectLst>
            </a:endParaRPr>
          </a:p>
        </p:txBody>
      </p:sp>
      <p:sp>
        <p:nvSpPr>
          <p:cNvPr id="4" name="Прямоугольник 3"/>
          <p:cNvSpPr/>
          <p:nvPr/>
        </p:nvSpPr>
        <p:spPr bwMode="auto">
          <a:xfrm>
            <a:off x="3350129" y="3945755"/>
            <a:ext cx="2083698" cy="982751"/>
          </a:xfrm>
          <a:prstGeom prst="rect">
            <a:avLst/>
          </a:prstGeom>
          <a:solidFill>
            <a:schemeClr val="accent1">
              <a:alpha val="0"/>
            </a:schemeClr>
          </a:solidFill>
          <a:ln w="9525" cap="flat" cmpd="sng" algn="ctr">
            <a:solidFill>
              <a:schemeClr val="tx1">
                <a:alpha val="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ru-RU" sz="1600" b="1" dirty="0">
                <a:ln w="1905"/>
                <a:gradFill>
                  <a:gsLst>
                    <a:gs pos="0">
                      <a:srgbClr val="730073">
                        <a:shade val="20000"/>
                        <a:satMod val="200000"/>
                      </a:srgbClr>
                    </a:gs>
                    <a:gs pos="78000">
                      <a:srgbClr val="730073">
                        <a:tint val="90000"/>
                        <a:shade val="89000"/>
                        <a:satMod val="220000"/>
                      </a:srgbClr>
                    </a:gs>
                    <a:gs pos="100000">
                      <a:srgbClr val="730073">
                        <a:tint val="12000"/>
                        <a:satMod val="255000"/>
                      </a:srgbClr>
                    </a:gs>
                  </a:gsLst>
                  <a:lin ang="5400000"/>
                </a:gradFill>
                <a:effectLst>
                  <a:innerShdw blurRad="69850" dist="43180" dir="5400000">
                    <a:srgbClr val="000000">
                      <a:alpha val="65000"/>
                    </a:srgbClr>
                  </a:innerShdw>
                </a:effectLst>
                <a:latin typeface="Calibri" panose="020F0502020204030204"/>
              </a:rPr>
              <a:t>Знания, умения, практический опыт</a:t>
            </a:r>
          </a:p>
        </p:txBody>
      </p:sp>
      <p:sp>
        <p:nvSpPr>
          <p:cNvPr id="5" name="Прямоугольник 4"/>
          <p:cNvSpPr/>
          <p:nvPr/>
        </p:nvSpPr>
        <p:spPr bwMode="auto">
          <a:xfrm>
            <a:off x="389593" y="605581"/>
            <a:ext cx="8571782" cy="1046240"/>
          </a:xfrm>
          <a:prstGeom prst="rect">
            <a:avLst/>
          </a:prstGeom>
          <a:ln>
            <a:headEnd type="none" w="med" len="med"/>
            <a:tailEnd type="none" w="med" len="med"/>
          </a:ln>
          <a:extLst/>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ru-RU" b="1" u="sng" dirty="0">
                <a:solidFill>
                  <a:srgbClr val="FFFFFF"/>
                </a:solidFill>
                <a:effectLst>
                  <a:outerShdw blurRad="38100" dist="38100" dir="2700000" algn="tl">
                    <a:srgbClr val="000000">
                      <a:alpha val="43137"/>
                    </a:srgbClr>
                  </a:outerShdw>
                </a:effectLst>
              </a:rPr>
              <a:t>КООРДИНАЦИЯ РАБОТЫ ФУМО СПО – </a:t>
            </a:r>
          </a:p>
          <a:p>
            <a:pPr algn="ctr" eaLnBrk="0" fontAlgn="base" hangingPunct="0">
              <a:spcBef>
                <a:spcPct val="0"/>
              </a:spcBef>
              <a:spcAft>
                <a:spcPct val="0"/>
              </a:spcAft>
            </a:pPr>
            <a:r>
              <a:rPr lang="ru-RU" b="1" dirty="0">
                <a:solidFill>
                  <a:srgbClr val="FFFFFF"/>
                </a:solidFill>
                <a:effectLst>
                  <a:outerShdw blurRad="38100" dist="38100" dir="2700000" algn="tl">
                    <a:srgbClr val="000000">
                      <a:alpha val="43137"/>
                    </a:srgbClr>
                  </a:outerShdw>
                </a:effectLst>
              </a:rPr>
              <a:t>ЦЕНТР РАЗВИТИЯ ПРОФЕССИОНАЛЬНОГО ОБРАЗОВАНИЯ МОСКОВСКОГО ПОЛИТЕХА</a:t>
            </a:r>
          </a:p>
        </p:txBody>
      </p:sp>
      <p:sp>
        <p:nvSpPr>
          <p:cNvPr id="6" name="Прямоугольник 5"/>
          <p:cNvSpPr/>
          <p:nvPr/>
        </p:nvSpPr>
        <p:spPr bwMode="auto">
          <a:xfrm>
            <a:off x="1734406" y="77515"/>
            <a:ext cx="5650173" cy="431466"/>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ru-RU" sz="2400" b="1" dirty="0">
                <a:solidFill>
                  <a:srgbClr val="7030A0"/>
                </a:solidFill>
              </a:rPr>
              <a:t>МИНОБРНАУКИ РФ</a:t>
            </a:r>
          </a:p>
        </p:txBody>
      </p:sp>
    </p:spTree>
    <p:extLst>
      <p:ext uri="{BB962C8B-B14F-4D97-AF65-F5344CB8AC3E}">
        <p14:creationId xmlns:p14="http://schemas.microsoft.com/office/powerpoint/2010/main" val="2519052367"/>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1_Presentation">
  <a:themeElements>
    <a:clrScheme name="Другая 2">
      <a:dk1>
        <a:srgbClr val="6D3696"/>
      </a:dk1>
      <a:lt1>
        <a:srgbClr val="FFFFFF"/>
      </a:lt1>
      <a:dk2>
        <a:srgbClr val="51255D"/>
      </a:dk2>
      <a:lt2>
        <a:srgbClr val="FEB2FF"/>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fontScheme name="Level">
      <a:majorFont>
        <a:latin typeface="Times New Roman"/>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ru-RU" sz="1800" b="0" i="0" u="none" strike="noStrike" cap="none" normalizeH="0" baseline="0" smtClean="0">
            <a:ln>
              <a:noFill/>
            </a:ln>
            <a:solidFill>
              <a:schemeClr val="tx1"/>
            </a:solidFill>
            <a:effectLst/>
            <a:latin typeface="Arial"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Level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Другая 2">
    <a:dk1>
      <a:srgbClr val="6D3696"/>
    </a:dk1>
    <a:lt1>
      <a:srgbClr val="FFFFFF"/>
    </a:lt1>
    <a:dk2>
      <a:srgbClr val="51255D"/>
    </a:dk2>
    <a:lt2>
      <a:srgbClr val="FEB2FF"/>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themeOverride>
</file>

<file path=ppt/theme/themeOverride2.xml><?xml version="1.0" encoding="utf-8"?>
<a:themeOverride xmlns:a="http://schemas.openxmlformats.org/drawingml/2006/main">
  <a:clrScheme name="Другая 2">
    <a:dk1>
      <a:srgbClr val="6D3696"/>
    </a:dk1>
    <a:lt1>
      <a:srgbClr val="FFFFFF"/>
    </a:lt1>
    <a:dk2>
      <a:srgbClr val="51255D"/>
    </a:dk2>
    <a:lt2>
      <a:srgbClr val="FEB2FF"/>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themeOverride>
</file>

<file path=ppt/theme/themeOverride3.xml><?xml version="1.0" encoding="utf-8"?>
<a:themeOverride xmlns:a="http://schemas.openxmlformats.org/drawingml/2006/main">
  <a:clrScheme name="Другая 2">
    <a:dk1>
      <a:srgbClr val="6D3696"/>
    </a:dk1>
    <a:lt1>
      <a:srgbClr val="FFFFFF"/>
    </a:lt1>
    <a:dk2>
      <a:srgbClr val="51255D"/>
    </a:dk2>
    <a:lt2>
      <a:srgbClr val="FEB2FF"/>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themeOverride>
</file>

<file path=ppt/theme/themeOverride4.xml><?xml version="1.0" encoding="utf-8"?>
<a:themeOverride xmlns:a="http://schemas.openxmlformats.org/drawingml/2006/main">
  <a:clrScheme name="Другая 2">
    <a:dk1>
      <a:srgbClr val="6D3696"/>
    </a:dk1>
    <a:lt1>
      <a:srgbClr val="FFFFFF"/>
    </a:lt1>
    <a:dk2>
      <a:srgbClr val="51255D"/>
    </a:dk2>
    <a:lt2>
      <a:srgbClr val="FEB2FF"/>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themeOverride>
</file>

<file path=ppt/theme/themeOverride5.xml><?xml version="1.0" encoding="utf-8"?>
<a:themeOverride xmlns:a="http://schemas.openxmlformats.org/drawingml/2006/main">
  <a:clrScheme name="Другая 2">
    <a:dk1>
      <a:srgbClr val="6D3696"/>
    </a:dk1>
    <a:lt1>
      <a:srgbClr val="FFFFFF"/>
    </a:lt1>
    <a:dk2>
      <a:srgbClr val="51255D"/>
    </a:dk2>
    <a:lt2>
      <a:srgbClr val="FEB2FF"/>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themeOverride>
</file>

<file path=ppt/theme/themeOverride6.xml><?xml version="1.0" encoding="utf-8"?>
<a:themeOverride xmlns:a="http://schemas.openxmlformats.org/drawingml/2006/main">
  <a:clrScheme name="Другая 2">
    <a:dk1>
      <a:srgbClr val="6D3696"/>
    </a:dk1>
    <a:lt1>
      <a:srgbClr val="FFFFFF"/>
    </a:lt1>
    <a:dk2>
      <a:srgbClr val="51255D"/>
    </a:dk2>
    <a:lt2>
      <a:srgbClr val="FEB2FF"/>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themeOverride>
</file>

<file path=ppt/theme/themeOverride7.xml><?xml version="1.0" encoding="utf-8"?>
<a:themeOverride xmlns:a="http://schemas.openxmlformats.org/drawingml/2006/main">
  <a:clrScheme name="Другая 2">
    <a:dk1>
      <a:srgbClr val="6D3696"/>
    </a:dk1>
    <a:lt1>
      <a:srgbClr val="FFFFFF"/>
    </a:lt1>
    <a:dk2>
      <a:srgbClr val="51255D"/>
    </a:dk2>
    <a:lt2>
      <a:srgbClr val="FEB2FF"/>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themeOverride>
</file>

<file path=ppt/theme/themeOverride8.xml><?xml version="1.0" encoding="utf-8"?>
<a:themeOverride xmlns:a="http://schemas.openxmlformats.org/drawingml/2006/main">
  <a:clrScheme name="Другая 2">
    <a:dk1>
      <a:srgbClr val="6D3696"/>
    </a:dk1>
    <a:lt1>
      <a:srgbClr val="FFFFFF"/>
    </a:lt1>
    <a:dk2>
      <a:srgbClr val="51255D"/>
    </a:dk2>
    <a:lt2>
      <a:srgbClr val="FEB2FF"/>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themeOverride>
</file>

<file path=ppt/theme/themeOverride9.xml><?xml version="1.0" encoding="utf-8"?>
<a:themeOverride xmlns:a="http://schemas.openxmlformats.org/drawingml/2006/main">
  <a:clrScheme name="Другая 2">
    <a:dk1>
      <a:srgbClr val="6D3696"/>
    </a:dk1>
    <a:lt1>
      <a:srgbClr val="FFFFFF"/>
    </a:lt1>
    <a:dk2>
      <a:srgbClr val="51255D"/>
    </a:dk2>
    <a:lt2>
      <a:srgbClr val="FEB2FF"/>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themeOverride>
</file>

<file path=docProps/app.xml><?xml version="1.0" encoding="utf-8"?>
<Properties xmlns="http://schemas.openxmlformats.org/officeDocument/2006/extended-properties" xmlns:vt="http://schemas.openxmlformats.org/officeDocument/2006/docPropsVTypes">
  <Template/>
  <TotalTime>1738</TotalTime>
  <Words>3193</Words>
  <Application>Microsoft Office PowerPoint</Application>
  <PresentationFormat>Экран (4:3)</PresentationFormat>
  <Paragraphs>492</Paragraphs>
  <Slides>40</Slides>
  <Notes>8</Notes>
  <HiddenSlides>0</HiddenSlides>
  <MMClips>0</MMClips>
  <ScaleCrop>false</ScaleCrop>
  <HeadingPairs>
    <vt:vector size="6" baseType="variant">
      <vt:variant>
        <vt:lpstr>Использованные шрифты</vt:lpstr>
      </vt:variant>
      <vt:variant>
        <vt:i4>9</vt:i4>
      </vt:variant>
      <vt:variant>
        <vt:lpstr>Тема</vt:lpstr>
      </vt:variant>
      <vt:variant>
        <vt:i4>2</vt:i4>
      </vt:variant>
      <vt:variant>
        <vt:lpstr>Заголовки слайдов</vt:lpstr>
      </vt:variant>
      <vt:variant>
        <vt:i4>40</vt:i4>
      </vt:variant>
    </vt:vector>
  </HeadingPairs>
  <TitlesOfParts>
    <vt:vector size="51" baseType="lpstr">
      <vt:lpstr>Arial</vt:lpstr>
      <vt:lpstr>Calibri</vt:lpstr>
      <vt:lpstr>Calibri Light</vt:lpstr>
      <vt:lpstr>Roboto</vt:lpstr>
      <vt:lpstr>Times New Roman</vt:lpstr>
      <vt:lpstr>Titillium Web</vt:lpstr>
      <vt:lpstr>Trebuchet MS</vt:lpstr>
      <vt:lpstr>Tw Cen MT</vt:lpstr>
      <vt:lpstr>Wingdings</vt:lpstr>
      <vt:lpstr>1_Presentation</vt:lpstr>
      <vt:lpstr>Тема Office</vt:lpstr>
      <vt:lpstr>    Новые вызовы для системы СПО   в условиях внедрения ФГОС по ТОП-50 </vt:lpstr>
      <vt:lpstr>Презентация PowerPoint</vt:lpstr>
      <vt:lpstr>Основные  тенденции</vt:lpstr>
      <vt:lpstr>Презентация PowerPoint</vt:lpstr>
      <vt:lpstr>Презентация PowerPoint</vt:lpstr>
      <vt:lpstr>Future Skills &amp;  ФГОС СПО</vt:lpstr>
      <vt:lpstr>Презентация PowerPoint</vt:lpstr>
      <vt:lpstr>СРЕДНЕЕ ПРОФЕССИОНАЛЬНОЕ ОБРАЗОВАНИЕ СЕГОДНЯ</vt:lpstr>
      <vt:lpstr>Зона ответственности ФУМО  в части актуализации ФГОС СПО и примерных программ координация работы </vt:lpstr>
      <vt:lpstr>Организационно-методическое сопровождение в СПО</vt:lpstr>
      <vt:lpstr>Алгоритм  формировании ФГОС и  примерных программ СПО с учетом ПС</vt:lpstr>
      <vt:lpstr>Презентация PowerPoint</vt:lpstr>
      <vt:lpstr>Организация экспертизы ФГОС и ПООП в СПК</vt:lpstr>
      <vt:lpstr>Презентация PowerPoint</vt:lpstr>
      <vt:lpstr>Презентация PowerPoint</vt:lpstr>
      <vt:lpstr>Нормативное и методическое   обеспечение внедрения новых и актуализированных ФГОС СПО</vt:lpstr>
      <vt:lpstr>ФГОС – нормативный документ </vt:lpstr>
      <vt:lpstr>Презентация PowerPoint</vt:lpstr>
      <vt:lpstr>* В соответствии с ФЗ «Об образовании в РФ» от 29.12.2012 г. №273-ФЗ, ст. 11, ч. 3</vt:lpstr>
      <vt:lpstr>Раздел 1.Общие положения включают:</vt:lpstr>
      <vt:lpstr>п.1.6.  Области  профессиональной  деятельности</vt:lpstr>
      <vt:lpstr>п. 1.8.Реализация образовательной программы в сетевой форме</vt:lpstr>
      <vt:lpstr>п.1.9 ФГОС СПО Обучение по индивидуальному учебному плану</vt:lpstr>
      <vt:lpstr>Порядок организации и осуществления образовательной деятельности по образовательным программам СПО (утв. Приказом Минорнауки России от 14 июня 2013 г. N 464)</vt:lpstr>
      <vt:lpstr>Примерный перечень документов для ИУП</vt:lpstr>
      <vt:lpstr>Общие положения: п. 1.12 </vt:lpstr>
      <vt:lpstr>Раздел 2.Требования к структуре образовательных программ:</vt:lpstr>
      <vt:lpstr>Презентация PowerPoint</vt:lpstr>
      <vt:lpstr>Общий объем образовательной программы в часах</vt:lpstr>
      <vt:lpstr>Раздел 3. Требования к результатам освоения образовательной программы</vt:lpstr>
      <vt:lpstr>п.3.5. ФГОС СПО для подготовки специалистов среднего звена</vt:lpstr>
      <vt:lpstr>Порядок организации и осуществления образовательной деятельности по образовательным программам СПО (утв. Приказом Минорнауки России от 14 июня 2013 г. N 464)</vt:lpstr>
      <vt:lpstr>Презентация PowerPoint</vt:lpstr>
      <vt:lpstr>Презентация PowerPoint</vt:lpstr>
      <vt:lpstr>Список проектов ФГОС СПО,  рекомендуемых к одобрению НСПК 23.03.2018г.</vt:lpstr>
      <vt:lpstr>Проекты ФГОС СПО,  одобренных с замечаниями для устранения на заседании НСПК 23.03.2018г.</vt:lpstr>
      <vt:lpstr>Перечень ФГОС СПО, прошедших одобрение на заседании Совета по ФГОС Минобрнауки России</vt:lpstr>
      <vt:lpstr>Президент утвердил перечень поручений по итогам рабочей поездки в Свердловскую область, состоявшейся 6 марта 2018 года</vt:lpstr>
      <vt:lpstr>Президент утвердил перечень поручений по итогам рабочей поездки в Свердловскую область, состоявшейся 6 марта 2018 года</vt:lpstr>
      <vt:lpstr>Благодарим за внимание!</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Lena</dc:creator>
  <cp:lastModifiedBy>ЦРПО</cp:lastModifiedBy>
  <cp:revision>122</cp:revision>
  <dcterms:created xsi:type="dcterms:W3CDTF">2018-02-11T13:09:10Z</dcterms:created>
  <dcterms:modified xsi:type="dcterms:W3CDTF">2018-04-11T21:39:01Z</dcterms:modified>
</cp:coreProperties>
</file>