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  <p:sldMasterId id="2147483804" r:id="rId2"/>
    <p:sldMasterId id="2147483816" r:id="rId3"/>
  </p:sldMasterIdLst>
  <p:notesMasterIdLst>
    <p:notesMasterId r:id="rId62"/>
  </p:notesMasterIdLst>
  <p:sldIdLst>
    <p:sldId id="256" r:id="rId4"/>
    <p:sldId id="271" r:id="rId5"/>
    <p:sldId id="331" r:id="rId6"/>
    <p:sldId id="258" r:id="rId7"/>
    <p:sldId id="275" r:id="rId8"/>
    <p:sldId id="261" r:id="rId9"/>
    <p:sldId id="262" r:id="rId10"/>
    <p:sldId id="269" r:id="rId11"/>
    <p:sldId id="276" r:id="rId12"/>
    <p:sldId id="278" r:id="rId13"/>
    <p:sldId id="281" r:id="rId14"/>
    <p:sldId id="280" r:id="rId15"/>
    <p:sldId id="270" r:id="rId16"/>
    <p:sldId id="284" r:id="rId17"/>
    <p:sldId id="282" r:id="rId18"/>
    <p:sldId id="330" r:id="rId19"/>
    <p:sldId id="283" r:id="rId20"/>
    <p:sldId id="315" r:id="rId21"/>
    <p:sldId id="319" r:id="rId22"/>
    <p:sldId id="320" r:id="rId23"/>
    <p:sldId id="321" r:id="rId24"/>
    <p:sldId id="318" r:id="rId25"/>
    <p:sldId id="328" r:id="rId26"/>
    <p:sldId id="329" r:id="rId27"/>
    <p:sldId id="316" r:id="rId28"/>
    <p:sldId id="317" r:id="rId29"/>
    <p:sldId id="322" r:id="rId30"/>
    <p:sldId id="323" r:id="rId31"/>
    <p:sldId id="324" r:id="rId32"/>
    <p:sldId id="332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325" r:id="rId42"/>
    <p:sldId id="326" r:id="rId43"/>
    <p:sldId id="327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285" r:id="rId6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52;&#1062;&#1050;-&#1063;&#1069;&#1052;&#1050;-WSR\&#1064;&#1058;&#1040;&#1041;%20&#1080;%20&#1053;&#1072;&#1073;&#1083;&#1102;&#1076;&#1072;&#1090;&#1077;&#1083;&#1100;&#1085;&#1099;&#1081;%20&#1057;&#1086;&#1074;&#1077;&#1090;\&#1048;&#1085;&#1092;&#1086;&#1088;&#1084;&#1072;&#1094;&#1080;&#1103;%20&#1076;&#1083;&#1103;%20&#1080;&#1090;&#1086;&#1075;&#1086;&#1074;&#1086;&#1081;%20&#1087;&#1088;&#1077;&#1079;&#1077;&#1085;&#1090;&#1072;&#1094;&#1080;&#1080;\&#1050;&#1085;&#1080;&#1075;&#1072;1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>
        <c:manualLayout>
          <c:layoutTarget val="inner"/>
          <c:xMode val="edge"/>
          <c:yMode val="edge"/>
          <c:x val="5.8766047101255388E-2"/>
          <c:y val="4.0446337650416893E-2"/>
          <c:w val="0.92791311800310672"/>
          <c:h val="0.8682908079113066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Лист1!$K$24</c:f>
              <c:strCache>
                <c:ptCount val="1"/>
                <c:pt idx="0">
                  <c:v>Основные профессии ТОП-50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Лист1!$L$23:$O$23</c:f>
              <c:strCache>
                <c:ptCount val="4"/>
                <c:pt idx="0">
                  <c:v>План 2016</c:v>
                </c:pt>
                <c:pt idx="1">
                  <c:v>Факт 2016</c:v>
                </c:pt>
                <c:pt idx="2">
                  <c:v>План 2017</c:v>
                </c:pt>
                <c:pt idx="3">
                  <c:v>Факт 2017</c:v>
                </c:pt>
              </c:strCache>
            </c:strRef>
          </c:cat>
          <c:val>
            <c:numRef>
              <c:f>Лист1!$L$24:$O$24</c:f>
              <c:numCache>
                <c:formatCode>General</c:formatCode>
                <c:ptCount val="4"/>
                <c:pt idx="0">
                  <c:v>5</c:v>
                </c:pt>
                <c:pt idx="1">
                  <c:v>5</c:v>
                </c:pt>
                <c:pt idx="2">
                  <c:v>4</c:v>
                </c:pt>
                <c:pt idx="3">
                  <c:v>4</c:v>
                </c:pt>
              </c:numCache>
            </c:numRef>
          </c:val>
        </c:ser>
        <c:ser>
          <c:idx val="1"/>
          <c:order val="1"/>
          <c:tx>
            <c:strRef>
              <c:f>Лист1!$K$25</c:f>
              <c:strCache>
                <c:ptCount val="1"/>
                <c:pt idx="0">
                  <c:v>Дополнительные порфессии ТОП-50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Лист1!$L$23:$O$23</c:f>
              <c:strCache>
                <c:ptCount val="4"/>
                <c:pt idx="0">
                  <c:v>План 2016</c:v>
                </c:pt>
                <c:pt idx="1">
                  <c:v>Факт 2016</c:v>
                </c:pt>
                <c:pt idx="2">
                  <c:v>План 2017</c:v>
                </c:pt>
                <c:pt idx="3">
                  <c:v>Факт 2017</c:v>
                </c:pt>
              </c:strCache>
            </c:strRef>
          </c:cat>
          <c:val>
            <c:numRef>
              <c:f>Лист1!$L$25:$O$25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20</c:v>
                </c:pt>
                <c:pt idx="3">
                  <c:v>20</c:v>
                </c:pt>
              </c:numCache>
            </c:numRef>
          </c:val>
        </c:ser>
        <c:shape val="box"/>
        <c:axId val="107793408"/>
        <c:axId val="58991360"/>
        <c:axId val="0"/>
      </c:bar3DChart>
      <c:catAx>
        <c:axId val="107793408"/>
        <c:scaling>
          <c:orientation val="minMax"/>
        </c:scaling>
        <c:axPos val="b"/>
        <c:numFmt formatCode="General" sourceLinked="0"/>
        <c:tickLblPos val="nextTo"/>
        <c:crossAx val="58991360"/>
        <c:crosses val="autoZero"/>
        <c:auto val="1"/>
        <c:lblAlgn val="ctr"/>
        <c:lblOffset val="100"/>
      </c:catAx>
      <c:valAx>
        <c:axId val="58991360"/>
        <c:scaling>
          <c:orientation val="minMax"/>
        </c:scaling>
        <c:axPos val="l"/>
        <c:majorGridlines/>
        <c:numFmt formatCode="General" sourceLinked="1"/>
        <c:tickLblPos val="nextTo"/>
        <c:crossAx val="1077934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7.9649686646312112E-2"/>
          <c:y val="9.866729773532415E-2"/>
          <c:w val="0.51672219543985576"/>
          <c:h val="0.21978744460221247"/>
        </c:manualLayout>
      </c:layout>
    </c:legend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ПОО в разрезе субъектов РФ для проведения ДЭ в рамках ГИА в 2018 году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Лист1!$A$2:$A$26</c:f>
              <c:strCache>
                <c:ptCount val="25"/>
                <c:pt idx="0">
                  <c:v>Хантымансийский АО</c:v>
                </c:pt>
                <c:pt idx="1">
                  <c:v>Воронежская обл.</c:v>
                </c:pt>
                <c:pt idx="2">
                  <c:v>Омская обл.</c:v>
                </c:pt>
                <c:pt idx="3">
                  <c:v>Кемеровская обл.</c:v>
                </c:pt>
                <c:pt idx="4">
                  <c:v>Москва</c:v>
                </c:pt>
                <c:pt idx="5">
                  <c:v>Санкт.-Петербург</c:v>
                </c:pt>
                <c:pt idx="6">
                  <c:v>Тамбовская обл.</c:v>
                </c:pt>
                <c:pt idx="7">
                  <c:v>Московская обл.</c:v>
                </c:pt>
                <c:pt idx="8">
                  <c:v>Ярославская обл.</c:v>
                </c:pt>
                <c:pt idx="9">
                  <c:v>Чувашская республика</c:v>
                </c:pt>
                <c:pt idx="10">
                  <c:v>Нижегородская обл.</c:v>
                </c:pt>
                <c:pt idx="11">
                  <c:v>Ростовская обл.</c:v>
                </c:pt>
                <c:pt idx="12">
                  <c:v>Мордовия</c:v>
                </c:pt>
                <c:pt idx="13">
                  <c:v>Тульская обл.</c:v>
                </c:pt>
                <c:pt idx="14">
                  <c:v>Саха-Якутия</c:v>
                </c:pt>
                <c:pt idx="15">
                  <c:v>Красноярский край</c:v>
                </c:pt>
                <c:pt idx="16">
                  <c:v>Карачаево-Черкессия</c:v>
                </c:pt>
                <c:pt idx="17">
                  <c:v>Марий-эл</c:v>
                </c:pt>
                <c:pt idx="18">
                  <c:v>Свердловская обл.</c:v>
                </c:pt>
                <c:pt idx="19">
                  <c:v>Челябинская обл.</c:v>
                </c:pt>
                <c:pt idx="20">
                  <c:v>Тува</c:v>
                </c:pt>
                <c:pt idx="21">
                  <c:v>Саратов</c:v>
                </c:pt>
                <c:pt idx="22">
                  <c:v>Коми</c:v>
                </c:pt>
                <c:pt idx="23">
                  <c:v>Тюмень</c:v>
                </c:pt>
                <c:pt idx="24">
                  <c:v>Чеченская респ.</c:v>
                </c:pt>
              </c:strCache>
            </c:strRef>
          </c:cat>
          <c:val>
            <c:numRef>
              <c:f>Лист1!$B$2:$B$26</c:f>
              <c:numCache>
                <c:formatCode>General</c:formatCode>
                <c:ptCount val="2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5</c:v>
                </c:pt>
                <c:pt idx="5">
                  <c:v>1</c:v>
                </c:pt>
                <c:pt idx="6">
                  <c:v>2</c:v>
                </c:pt>
                <c:pt idx="7">
                  <c:v>1</c:v>
                </c:pt>
                <c:pt idx="8">
                  <c:v>1</c:v>
                </c:pt>
                <c:pt idx="9">
                  <c:v>4</c:v>
                </c:pt>
                <c:pt idx="10">
                  <c:v>1</c:v>
                </c:pt>
                <c:pt idx="11">
                  <c:v>2</c:v>
                </c:pt>
                <c:pt idx="12">
                  <c:v>2</c:v>
                </c:pt>
                <c:pt idx="13">
                  <c:v>2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4</c:v>
                </c:pt>
                <c:pt idx="19">
                  <c:v>1</c:v>
                </c:pt>
                <c:pt idx="20">
                  <c:v>2</c:v>
                </c:pt>
                <c:pt idx="21">
                  <c:v>2</c:v>
                </c:pt>
                <c:pt idx="22">
                  <c:v>1</c:v>
                </c:pt>
                <c:pt idx="23">
                  <c:v>5</c:v>
                </c:pt>
                <c:pt idx="24">
                  <c:v>3</c:v>
                </c:pt>
              </c:numCache>
            </c:numRef>
          </c:val>
        </c:ser>
        <c:dLbls>
          <c:showVal val="1"/>
        </c:dLbls>
        <c:gapWidth val="115"/>
        <c:axId val="127849984"/>
        <c:axId val="127851520"/>
      </c:barChart>
      <c:catAx>
        <c:axId val="12784998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7851520"/>
        <c:crosses val="autoZero"/>
        <c:auto val="1"/>
        <c:lblAlgn val="ctr"/>
        <c:lblOffset val="100"/>
      </c:catAx>
      <c:valAx>
        <c:axId val="12785152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7849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CA27A7-0D92-4646-949D-F7B64AD577A1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1C7C34F-C0DC-4368-88A9-140F09C1FA76}">
      <dgm:prSet phldrT="[Текст]" custT="1"/>
      <dgm:spPr>
        <a:solidFill>
          <a:schemeClr val="accent1">
            <a:alpha val="2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2000" b="1" dirty="0" smtClean="0">
              <a:solidFill>
                <a:schemeClr val="tx1"/>
              </a:solidFill>
            </a:rPr>
            <a:t>ОБЪЕКТИВНЫЕ </a:t>
          </a:r>
          <a:endParaRPr lang="ru-RU" sz="2000" b="1" dirty="0">
            <a:solidFill>
              <a:schemeClr val="tx1"/>
            </a:solidFill>
          </a:endParaRPr>
        </a:p>
      </dgm:t>
    </dgm:pt>
    <dgm:pt modelId="{1BBACF10-E1DC-432D-B369-99D35ECE4F6F}" type="parTrans" cxnId="{C138F096-0BAA-4537-A5D2-84E10E5009DC}">
      <dgm:prSet/>
      <dgm:spPr/>
      <dgm:t>
        <a:bodyPr/>
        <a:lstStyle/>
        <a:p>
          <a:endParaRPr lang="ru-RU"/>
        </a:p>
      </dgm:t>
    </dgm:pt>
    <dgm:pt modelId="{3107A25D-6566-490D-AB8B-0DF9C9DD6409}" type="sibTrans" cxnId="{C138F096-0BAA-4537-A5D2-84E10E5009DC}">
      <dgm:prSet/>
      <dgm:spPr/>
      <dgm:t>
        <a:bodyPr/>
        <a:lstStyle/>
        <a:p>
          <a:endParaRPr lang="ru-RU"/>
        </a:p>
      </dgm:t>
    </dgm:pt>
    <dgm:pt modelId="{69C0F355-DAA2-4C6E-8F56-8F0DC268A26B}">
      <dgm:prSet phldrT="[Текст]" custT="1"/>
      <dgm:spPr>
        <a:solidFill>
          <a:schemeClr val="accent1">
            <a:alpha val="2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600" b="1" dirty="0" smtClean="0">
              <a:solidFill>
                <a:schemeClr val="tx1"/>
              </a:solidFill>
              <a:effectLst/>
              <a:latin typeface="Times New Roman"/>
              <a:ea typeface="Calibri"/>
            </a:rPr>
            <a:t>фиксируются через измеряемые параметры: мм, граммы, штуки, вольты, градусы и т. д.;</a:t>
          </a:r>
          <a:endParaRPr lang="ru-RU" sz="1600" b="1" dirty="0">
            <a:solidFill>
              <a:schemeClr val="tx1"/>
            </a:solidFill>
          </a:endParaRPr>
        </a:p>
      </dgm:t>
    </dgm:pt>
    <dgm:pt modelId="{5B12C1A6-EB6A-4AF7-9D7F-0CABF7A308E4}" type="parTrans" cxnId="{9CFBC5D0-5868-4977-82A9-9848BD5801B8}">
      <dgm:prSet/>
      <dgm:spPr/>
      <dgm:t>
        <a:bodyPr/>
        <a:lstStyle/>
        <a:p>
          <a:endParaRPr lang="ru-RU"/>
        </a:p>
      </dgm:t>
    </dgm:pt>
    <dgm:pt modelId="{24AEC2CA-099D-4ADC-A8AE-C34B3C8E6D92}" type="sibTrans" cxnId="{9CFBC5D0-5868-4977-82A9-9848BD5801B8}">
      <dgm:prSet/>
      <dgm:spPr/>
      <dgm:t>
        <a:bodyPr/>
        <a:lstStyle/>
        <a:p>
          <a:endParaRPr lang="ru-RU"/>
        </a:p>
      </dgm:t>
    </dgm:pt>
    <dgm:pt modelId="{51CBDE60-49BA-42F3-8773-17919DF9B402}">
      <dgm:prSet phldrT="[Текст]"/>
      <dgm:spPr>
        <a:solidFill>
          <a:srgbClr val="2E6CF6">
            <a:alpha val="21000"/>
          </a:srgb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700" b="1" dirty="0" smtClean="0">
              <a:solidFill>
                <a:schemeClr val="tx1"/>
              </a:solidFill>
            </a:rPr>
            <a:t>СУБЪЕКТИВНЫЕ</a:t>
          </a:r>
          <a:endParaRPr lang="ru-RU" sz="1700" b="1" dirty="0">
            <a:solidFill>
              <a:schemeClr val="tx1"/>
            </a:solidFill>
          </a:endParaRPr>
        </a:p>
      </dgm:t>
    </dgm:pt>
    <dgm:pt modelId="{03CBADD8-06DE-45FA-9423-A8ACCE3E68F4}" type="parTrans" cxnId="{7E311590-9759-4337-9F08-3094409C8184}">
      <dgm:prSet/>
      <dgm:spPr/>
      <dgm:t>
        <a:bodyPr/>
        <a:lstStyle/>
        <a:p>
          <a:endParaRPr lang="ru-RU"/>
        </a:p>
      </dgm:t>
    </dgm:pt>
    <dgm:pt modelId="{9FE875EF-0FBD-4EEE-AE63-A6D6F1DACB7D}" type="sibTrans" cxnId="{7E311590-9759-4337-9F08-3094409C8184}">
      <dgm:prSet/>
      <dgm:spPr/>
      <dgm:t>
        <a:bodyPr/>
        <a:lstStyle/>
        <a:p>
          <a:endParaRPr lang="ru-RU"/>
        </a:p>
      </dgm:t>
    </dgm:pt>
    <dgm:pt modelId="{144095B5-C072-4652-9122-8F926A780120}">
      <dgm:prSet phldrT="[Текст]" custT="1"/>
      <dgm:spPr>
        <a:solidFill>
          <a:srgbClr val="2E6CF6">
            <a:alpha val="21000"/>
          </a:srgb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600" b="1" dirty="0" smtClean="0">
              <a:solidFill>
                <a:schemeClr val="tx1"/>
              </a:solidFill>
            </a:rPr>
            <a:t>определяются баллами (от 0 до 9), которые ставят эксперты;</a:t>
          </a:r>
          <a:endParaRPr lang="ru-RU" sz="1600" b="1" dirty="0">
            <a:solidFill>
              <a:schemeClr val="tx1"/>
            </a:solidFill>
          </a:endParaRPr>
        </a:p>
      </dgm:t>
    </dgm:pt>
    <dgm:pt modelId="{65BD1377-076C-49C2-B9A7-1D1F9D90BB27}" type="parTrans" cxnId="{A6EF7859-C1F9-4CE8-AD18-3B8FC5718A60}">
      <dgm:prSet/>
      <dgm:spPr/>
      <dgm:t>
        <a:bodyPr/>
        <a:lstStyle/>
        <a:p>
          <a:endParaRPr lang="ru-RU"/>
        </a:p>
      </dgm:t>
    </dgm:pt>
    <dgm:pt modelId="{C016F9FF-4F66-44A3-B207-661E5C2907F8}" type="sibTrans" cxnId="{A6EF7859-C1F9-4CE8-AD18-3B8FC5718A60}">
      <dgm:prSet/>
      <dgm:spPr/>
      <dgm:t>
        <a:bodyPr/>
        <a:lstStyle/>
        <a:p>
          <a:endParaRPr lang="ru-RU"/>
        </a:p>
      </dgm:t>
    </dgm:pt>
    <dgm:pt modelId="{07DEDC80-D35C-4FDC-A578-AEDD81B37472}">
      <dgm:prSet phldrT="[Текст]" custT="1"/>
      <dgm:spPr>
        <a:solidFill>
          <a:schemeClr val="accent1">
            <a:alpha val="2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 smtClean="0">
              <a:solidFill>
                <a:schemeClr val="tx1"/>
              </a:solidFill>
            </a:rPr>
            <a:t>КВАЛИФИКАЦИОННЫЕ</a:t>
          </a:r>
          <a:r>
            <a:rPr lang="en-US" sz="2000" b="1" dirty="0" smtClean="0">
              <a:solidFill>
                <a:schemeClr val="tx1"/>
              </a:solidFill>
            </a:rPr>
            <a:t> </a:t>
          </a:r>
          <a:endParaRPr lang="ru-RU" sz="2000" b="1" dirty="0">
            <a:solidFill>
              <a:schemeClr val="tx1"/>
            </a:solidFill>
          </a:endParaRPr>
        </a:p>
      </dgm:t>
    </dgm:pt>
    <dgm:pt modelId="{886C8F1D-05E4-414B-B106-A2C646A6656D}" type="parTrans" cxnId="{C01F2262-93A3-4A3F-ADAB-70618FAB3D84}">
      <dgm:prSet/>
      <dgm:spPr/>
      <dgm:t>
        <a:bodyPr/>
        <a:lstStyle/>
        <a:p>
          <a:endParaRPr lang="ru-RU"/>
        </a:p>
      </dgm:t>
    </dgm:pt>
    <dgm:pt modelId="{CDBA2687-9574-4583-9512-0B164270CC5A}" type="sibTrans" cxnId="{C01F2262-93A3-4A3F-ADAB-70618FAB3D84}">
      <dgm:prSet/>
      <dgm:spPr/>
      <dgm:t>
        <a:bodyPr/>
        <a:lstStyle/>
        <a:p>
          <a:endParaRPr lang="ru-RU"/>
        </a:p>
      </dgm:t>
    </dgm:pt>
    <dgm:pt modelId="{A4F4F468-4987-418B-9DF3-D723D41D04D4}">
      <dgm:prSet phldrT="[Текст]" custT="1"/>
      <dgm:spPr>
        <a:solidFill>
          <a:schemeClr val="accent1">
            <a:alpha val="2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600" b="1" dirty="0" smtClean="0">
              <a:solidFill>
                <a:schemeClr val="tx1"/>
              </a:solidFill>
            </a:rPr>
            <a:t>определяют уровень владения тем или иным Навыком; </a:t>
          </a:r>
          <a:endParaRPr lang="ru-RU" sz="1600" b="1" dirty="0">
            <a:solidFill>
              <a:schemeClr val="tx1"/>
            </a:solidFill>
          </a:endParaRPr>
        </a:p>
      </dgm:t>
    </dgm:pt>
    <dgm:pt modelId="{88C160DF-13C8-4009-9267-FA72DE38815D}" type="parTrans" cxnId="{B1ED3169-65CD-4192-B7B6-CE3924977505}">
      <dgm:prSet/>
      <dgm:spPr/>
      <dgm:t>
        <a:bodyPr/>
        <a:lstStyle/>
        <a:p>
          <a:endParaRPr lang="ru-RU"/>
        </a:p>
      </dgm:t>
    </dgm:pt>
    <dgm:pt modelId="{11AFE072-D2DC-4AC8-992B-19775008BA4F}" type="sibTrans" cxnId="{B1ED3169-65CD-4192-B7B6-CE3924977505}">
      <dgm:prSet/>
      <dgm:spPr/>
      <dgm:t>
        <a:bodyPr/>
        <a:lstStyle/>
        <a:p>
          <a:endParaRPr lang="ru-RU"/>
        </a:p>
      </dgm:t>
    </dgm:pt>
    <dgm:pt modelId="{783FB913-37A7-4A46-A1C1-BCA482AF15F3}">
      <dgm:prSet phldrT="[Текст]" custT="1"/>
      <dgm:spPr>
        <a:solidFill>
          <a:schemeClr val="accent1">
            <a:alpha val="2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600" b="1" dirty="0" smtClean="0">
              <a:solidFill>
                <a:schemeClr val="tx1"/>
              </a:solidFill>
              <a:effectLst/>
              <a:latin typeface="Times New Roman"/>
              <a:ea typeface="Calibri"/>
            </a:rPr>
            <a:t>для оценки  привлекаются всегда группы по три эксперта</a:t>
          </a:r>
          <a:endParaRPr lang="ru-RU" sz="1600" b="1" dirty="0">
            <a:solidFill>
              <a:schemeClr val="tx1"/>
            </a:solidFill>
          </a:endParaRPr>
        </a:p>
      </dgm:t>
    </dgm:pt>
    <dgm:pt modelId="{EF72005B-2C04-4E6A-A93B-4A5D76BBE9A9}" type="parTrans" cxnId="{49D68900-E236-4A03-AEEC-5B21D3261F86}">
      <dgm:prSet/>
      <dgm:spPr/>
      <dgm:t>
        <a:bodyPr/>
        <a:lstStyle/>
        <a:p>
          <a:endParaRPr lang="ru-RU"/>
        </a:p>
      </dgm:t>
    </dgm:pt>
    <dgm:pt modelId="{94274CD0-0208-44AA-AA69-3D1D4735D774}" type="sibTrans" cxnId="{49D68900-E236-4A03-AEEC-5B21D3261F86}">
      <dgm:prSet/>
      <dgm:spPr/>
      <dgm:t>
        <a:bodyPr/>
        <a:lstStyle/>
        <a:p>
          <a:endParaRPr lang="ru-RU"/>
        </a:p>
      </dgm:t>
    </dgm:pt>
    <dgm:pt modelId="{2CA628A0-A668-4AF0-9B3A-0B38CD8DE6E1}">
      <dgm:prSet phldrT="[Текст]" custT="1"/>
      <dgm:spPr>
        <a:solidFill>
          <a:srgbClr val="2E6CF6">
            <a:alpha val="21000"/>
          </a:srgb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600" b="1" dirty="0" smtClean="0">
              <a:solidFill>
                <a:schemeClr val="tx1"/>
              </a:solidFill>
            </a:rPr>
            <a:t>привлекаются для каждой оценки не менее пяти экспертов;  </a:t>
          </a:r>
          <a:endParaRPr lang="ru-RU" sz="1600" b="1" dirty="0">
            <a:solidFill>
              <a:schemeClr val="tx1"/>
            </a:solidFill>
          </a:endParaRPr>
        </a:p>
      </dgm:t>
    </dgm:pt>
    <dgm:pt modelId="{27449571-90DD-4E09-B01F-A5AF0B05D793}" type="parTrans" cxnId="{E1A6AC1F-E56B-492D-9D27-35B5F663D463}">
      <dgm:prSet/>
      <dgm:spPr/>
      <dgm:t>
        <a:bodyPr/>
        <a:lstStyle/>
        <a:p>
          <a:endParaRPr lang="ru-RU"/>
        </a:p>
      </dgm:t>
    </dgm:pt>
    <dgm:pt modelId="{6E30C6B2-9D4F-4049-AC0A-8681426DD5BE}" type="sibTrans" cxnId="{E1A6AC1F-E56B-492D-9D27-35B5F663D463}">
      <dgm:prSet/>
      <dgm:spPr/>
      <dgm:t>
        <a:bodyPr/>
        <a:lstStyle/>
        <a:p>
          <a:endParaRPr lang="ru-RU"/>
        </a:p>
      </dgm:t>
    </dgm:pt>
    <dgm:pt modelId="{8D3B6FED-DB83-466C-A60C-E05E4B33A723}">
      <dgm:prSet phldrT="[Текст]" custT="1"/>
      <dgm:spPr>
        <a:solidFill>
          <a:srgbClr val="2E6CF6">
            <a:alpha val="21000"/>
          </a:srgbClr>
        </a:solidFill>
      </dgm:spPr>
      <dgm:t>
        <a:bodyPr/>
        <a:lstStyle/>
        <a:p>
          <a:pPr>
            <a:lnSpc>
              <a:spcPct val="90000"/>
            </a:lnSpc>
            <a:spcAft>
              <a:spcPct val="15000"/>
            </a:spcAft>
          </a:pPr>
          <a:r>
            <a:rPr lang="ru-RU" sz="1600" b="1" dirty="0" smtClean="0">
              <a:solidFill>
                <a:schemeClr val="tx1"/>
              </a:solidFill>
            </a:rPr>
            <a:t> фиксируют мнение экспертов относительно Навыка или готового изделия, которые невозможно измерить прямыми методами</a:t>
          </a:r>
          <a:endParaRPr lang="ru-RU" sz="1600" b="1" dirty="0">
            <a:solidFill>
              <a:schemeClr val="tx1"/>
            </a:solidFill>
          </a:endParaRPr>
        </a:p>
      </dgm:t>
    </dgm:pt>
    <dgm:pt modelId="{4429A305-BC10-47B4-9A93-B5BB9377E51C}" type="parTrans" cxnId="{FEFFDA7D-4520-4B7B-9FF1-0EE6FF2B5111}">
      <dgm:prSet/>
      <dgm:spPr/>
      <dgm:t>
        <a:bodyPr/>
        <a:lstStyle/>
        <a:p>
          <a:endParaRPr lang="ru-RU"/>
        </a:p>
      </dgm:t>
    </dgm:pt>
    <dgm:pt modelId="{5F615621-11C3-45A4-976D-DFF883B63E62}" type="sibTrans" cxnId="{FEFFDA7D-4520-4B7B-9FF1-0EE6FF2B5111}">
      <dgm:prSet/>
      <dgm:spPr/>
      <dgm:t>
        <a:bodyPr/>
        <a:lstStyle/>
        <a:p>
          <a:endParaRPr lang="ru-RU"/>
        </a:p>
      </dgm:t>
    </dgm:pt>
    <dgm:pt modelId="{4C7A1599-DC64-44A6-BA1A-1CDC47E1CB73}">
      <dgm:prSet phldrT="[Текст]" custT="1"/>
      <dgm:spPr>
        <a:solidFill>
          <a:schemeClr val="accent1">
            <a:alpha val="20000"/>
          </a:schemeClr>
        </a:solidFill>
      </dgm:spPr>
      <dgm:t>
        <a:bodyPr/>
        <a:lstStyle/>
        <a:p>
          <a:pPr>
            <a:lnSpc>
              <a:spcPct val="90000"/>
            </a:lnSpc>
            <a:spcAft>
              <a:spcPct val="15000"/>
            </a:spcAft>
          </a:pPr>
          <a:r>
            <a:rPr lang="ru-RU" sz="1600" b="1" dirty="0" smtClean="0">
              <a:solidFill>
                <a:schemeClr val="tx1"/>
              </a:solidFill>
            </a:rPr>
            <a:t>вес соответствующего критерия разбивается на четыре части                                 (0%, 33%, 66%, 100%) и экспертами ставятся оценки от 0 до 3:</a:t>
          </a:r>
          <a:endParaRPr lang="ru-RU" sz="1600" b="1" dirty="0">
            <a:solidFill>
              <a:schemeClr val="tx1"/>
            </a:solidFill>
          </a:endParaRPr>
        </a:p>
      </dgm:t>
    </dgm:pt>
    <dgm:pt modelId="{4AFFB97F-B11B-4824-A02E-2C17A419040C}" type="parTrans" cxnId="{C8867387-7B31-4ACB-9F3A-16E646DF244B}">
      <dgm:prSet/>
      <dgm:spPr/>
      <dgm:t>
        <a:bodyPr/>
        <a:lstStyle/>
        <a:p>
          <a:endParaRPr lang="ru-RU"/>
        </a:p>
      </dgm:t>
    </dgm:pt>
    <dgm:pt modelId="{455EF1AD-51C8-409A-ACF0-82EC33482031}" type="sibTrans" cxnId="{C8867387-7B31-4ACB-9F3A-16E646DF244B}">
      <dgm:prSet/>
      <dgm:spPr/>
      <dgm:t>
        <a:bodyPr/>
        <a:lstStyle/>
        <a:p>
          <a:endParaRPr lang="ru-RU"/>
        </a:p>
      </dgm:t>
    </dgm:pt>
    <dgm:pt modelId="{D578FBE6-265D-4281-B4DA-91D97078C2CF}">
      <dgm:prSet phldrT="[Текст]" custT="1"/>
      <dgm:spPr>
        <a:solidFill>
          <a:schemeClr val="accent1">
            <a:alpha val="20000"/>
          </a:schemeClr>
        </a:solidFill>
      </dgm:spPr>
      <dgm:t>
        <a:bodyPr/>
        <a:lstStyle/>
        <a:p>
          <a:pPr>
            <a:lnSpc>
              <a:spcPct val="90000"/>
            </a:lnSpc>
            <a:spcAft>
              <a:spcPct val="15000"/>
            </a:spcAft>
          </a:pPr>
          <a:r>
            <a:rPr lang="ru-RU" sz="1600" b="1" dirty="0" smtClean="0">
              <a:solidFill>
                <a:schemeClr val="tx1"/>
              </a:solidFill>
            </a:rPr>
            <a:t>1 -  владеет навыком на уровне выпускника ОО,                                                                                                                      </a:t>
          </a:r>
          <a:endParaRPr lang="ru-RU" sz="1600" b="1" dirty="0">
            <a:solidFill>
              <a:schemeClr val="tx1"/>
            </a:solidFill>
          </a:endParaRPr>
        </a:p>
      </dgm:t>
    </dgm:pt>
    <dgm:pt modelId="{04C96794-9A1D-40A5-AD3C-EC262AC3E163}" type="parTrans" cxnId="{118EA857-3AA5-4E7A-8A9B-823E3CB227F2}">
      <dgm:prSet/>
      <dgm:spPr/>
      <dgm:t>
        <a:bodyPr/>
        <a:lstStyle/>
        <a:p>
          <a:endParaRPr lang="ru-RU"/>
        </a:p>
      </dgm:t>
    </dgm:pt>
    <dgm:pt modelId="{92A1D14D-F8FC-4DA9-8EE5-ED1D17E3A775}" type="sibTrans" cxnId="{118EA857-3AA5-4E7A-8A9B-823E3CB227F2}">
      <dgm:prSet/>
      <dgm:spPr/>
      <dgm:t>
        <a:bodyPr/>
        <a:lstStyle/>
        <a:p>
          <a:endParaRPr lang="ru-RU"/>
        </a:p>
      </dgm:t>
    </dgm:pt>
    <dgm:pt modelId="{A0E68CAC-0CBC-426D-B21F-CAD0184E4B64}">
      <dgm:prSet phldrT="[Текст]" custT="1"/>
      <dgm:spPr>
        <a:solidFill>
          <a:schemeClr val="accent1">
            <a:alpha val="20000"/>
          </a:schemeClr>
        </a:solidFill>
      </dgm:spPr>
      <dgm:t>
        <a:bodyPr/>
        <a:lstStyle/>
        <a:p>
          <a:pPr>
            <a:lnSpc>
              <a:spcPct val="90000"/>
            </a:lnSpc>
            <a:spcAft>
              <a:spcPct val="15000"/>
            </a:spcAft>
          </a:pPr>
          <a:r>
            <a:rPr lang="ru-RU" sz="1600" b="1" dirty="0" smtClean="0">
              <a:solidFill>
                <a:schemeClr val="tx1"/>
              </a:solidFill>
            </a:rPr>
            <a:t>2 -  владеет навыком на уровне действующего работника, </a:t>
          </a:r>
          <a:endParaRPr lang="ru-RU" sz="1600" b="1" dirty="0">
            <a:solidFill>
              <a:schemeClr val="tx1"/>
            </a:solidFill>
          </a:endParaRPr>
        </a:p>
      </dgm:t>
    </dgm:pt>
    <dgm:pt modelId="{1C2517D2-CD99-4641-9627-CD15DDC17093}" type="parTrans" cxnId="{71218C00-B310-4235-A142-34E27BC754BF}">
      <dgm:prSet/>
      <dgm:spPr/>
      <dgm:t>
        <a:bodyPr/>
        <a:lstStyle/>
        <a:p>
          <a:endParaRPr lang="ru-RU"/>
        </a:p>
      </dgm:t>
    </dgm:pt>
    <dgm:pt modelId="{6A3E9893-CECF-4755-8089-19679B6536F7}" type="sibTrans" cxnId="{71218C00-B310-4235-A142-34E27BC754BF}">
      <dgm:prSet/>
      <dgm:spPr/>
      <dgm:t>
        <a:bodyPr/>
        <a:lstStyle/>
        <a:p>
          <a:endParaRPr lang="ru-RU"/>
        </a:p>
      </dgm:t>
    </dgm:pt>
    <dgm:pt modelId="{F3B56C04-4B8B-41B5-92DC-74CD7E168883}">
      <dgm:prSet phldrT="[Текст]" custT="1"/>
      <dgm:spPr>
        <a:solidFill>
          <a:schemeClr val="accent1">
            <a:alpha val="20000"/>
          </a:schemeClr>
        </a:solidFill>
      </dgm:spPr>
      <dgm:t>
        <a:bodyPr/>
        <a:lstStyle/>
        <a:p>
          <a:pPr>
            <a:lnSpc>
              <a:spcPct val="90000"/>
            </a:lnSpc>
            <a:spcAft>
              <a:spcPct val="15000"/>
            </a:spcAft>
          </a:pPr>
          <a:r>
            <a:rPr lang="ru-RU" sz="1600" b="1" dirty="0" smtClean="0">
              <a:solidFill>
                <a:schemeClr val="tx1"/>
              </a:solidFill>
            </a:rPr>
            <a:t>3 -  владеет навыком на уровне специалиста, понимает все тонкости.</a:t>
          </a:r>
          <a:endParaRPr lang="ru-RU" sz="1600" b="1" dirty="0">
            <a:solidFill>
              <a:schemeClr val="tx1"/>
            </a:solidFill>
          </a:endParaRPr>
        </a:p>
      </dgm:t>
    </dgm:pt>
    <dgm:pt modelId="{B9F6FFF6-7DBB-40D9-9268-9ABE91258D74}" type="parTrans" cxnId="{5C582D23-3029-4BF3-B9BE-1394714494A3}">
      <dgm:prSet/>
      <dgm:spPr/>
      <dgm:t>
        <a:bodyPr/>
        <a:lstStyle/>
        <a:p>
          <a:endParaRPr lang="ru-RU"/>
        </a:p>
      </dgm:t>
    </dgm:pt>
    <dgm:pt modelId="{29489EE1-8E82-40BD-8BB1-6DFC78DC14ED}" type="sibTrans" cxnId="{5C582D23-3029-4BF3-B9BE-1394714494A3}">
      <dgm:prSet/>
      <dgm:spPr/>
      <dgm:t>
        <a:bodyPr/>
        <a:lstStyle/>
        <a:p>
          <a:endParaRPr lang="ru-RU"/>
        </a:p>
      </dgm:t>
    </dgm:pt>
    <dgm:pt modelId="{B46560C9-6EA3-476C-B0B5-8BFAF46773E2}">
      <dgm:prSet phldrT="[Текст]" custT="1"/>
      <dgm:spPr>
        <a:solidFill>
          <a:schemeClr val="accent1">
            <a:alpha val="20000"/>
          </a:schemeClr>
        </a:solidFill>
      </dgm:spPr>
      <dgm:t>
        <a:bodyPr/>
        <a:lstStyle/>
        <a:p>
          <a:pPr>
            <a:lnSpc>
              <a:spcPct val="90000"/>
            </a:lnSpc>
            <a:spcAft>
              <a:spcPct val="15000"/>
            </a:spcAft>
          </a:pPr>
          <a:r>
            <a:rPr lang="ru-RU" sz="1600" b="1" dirty="0" smtClean="0">
              <a:solidFill>
                <a:schemeClr val="tx1"/>
              </a:solidFill>
            </a:rPr>
            <a:t>0 - конкурсант не владеет данным Навыком,                                    </a:t>
          </a:r>
          <a:endParaRPr lang="ru-RU" sz="1600" b="1" dirty="0">
            <a:solidFill>
              <a:schemeClr val="tx1"/>
            </a:solidFill>
          </a:endParaRPr>
        </a:p>
      </dgm:t>
    </dgm:pt>
    <dgm:pt modelId="{521D9BBD-02E8-4521-8407-67333C54C3AC}" type="parTrans" cxnId="{669E3AB6-386D-40A0-939C-4E773CFE6DCF}">
      <dgm:prSet/>
      <dgm:spPr/>
      <dgm:t>
        <a:bodyPr/>
        <a:lstStyle/>
        <a:p>
          <a:endParaRPr lang="ru-RU"/>
        </a:p>
      </dgm:t>
    </dgm:pt>
    <dgm:pt modelId="{CB8EB486-6093-4218-A115-68B93CD8B2C4}" type="sibTrans" cxnId="{669E3AB6-386D-40A0-939C-4E773CFE6DCF}">
      <dgm:prSet/>
      <dgm:spPr/>
      <dgm:t>
        <a:bodyPr/>
        <a:lstStyle/>
        <a:p>
          <a:endParaRPr lang="ru-RU"/>
        </a:p>
      </dgm:t>
    </dgm:pt>
    <dgm:pt modelId="{CFBCE22E-5602-4334-B214-70BCAA0BC0F3}" type="pres">
      <dgm:prSet presAssocID="{D2CA27A7-0D92-4646-949D-F7B64AD577A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F8AD1E5-DDAD-4AA7-AB8C-8D754AD726CC}" type="pres">
      <dgm:prSet presAssocID="{61C7C34F-C0DC-4368-88A9-140F09C1FA76}" presName="comp" presStyleCnt="0"/>
      <dgm:spPr/>
    </dgm:pt>
    <dgm:pt modelId="{E2160673-8DDE-4529-B123-8856CB0EF99F}" type="pres">
      <dgm:prSet presAssocID="{61C7C34F-C0DC-4368-88A9-140F09C1FA76}" presName="box" presStyleLbl="node1" presStyleIdx="0" presStyleCnt="3" custScaleY="79799"/>
      <dgm:spPr/>
      <dgm:t>
        <a:bodyPr/>
        <a:lstStyle/>
        <a:p>
          <a:endParaRPr lang="ru-RU"/>
        </a:p>
      </dgm:t>
    </dgm:pt>
    <dgm:pt modelId="{25B612E9-094A-4F7E-8305-0E999B1CC97E}" type="pres">
      <dgm:prSet presAssocID="{61C7C34F-C0DC-4368-88A9-140F09C1FA76}" presName="img" presStyleLbl="fgImgPlace1" presStyleIdx="0" presStyleCnt="3" custScaleX="77513" custScaleY="83519" custLinFactNeighborX="-10541" custLinFactNeighborY="-38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6A4E0CE-C15A-4A42-B49A-838F352D6D91}" type="pres">
      <dgm:prSet presAssocID="{61C7C34F-C0DC-4368-88A9-140F09C1FA76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DBB9D0-87F0-4774-AC7A-935A1D3837EE}" type="pres">
      <dgm:prSet presAssocID="{3107A25D-6566-490D-AB8B-0DF9C9DD6409}" presName="spacer" presStyleCnt="0"/>
      <dgm:spPr/>
    </dgm:pt>
    <dgm:pt modelId="{E2900C20-A0F6-475E-BE9B-77C93133B309}" type="pres">
      <dgm:prSet presAssocID="{51CBDE60-49BA-42F3-8773-17919DF9B402}" presName="comp" presStyleCnt="0"/>
      <dgm:spPr/>
    </dgm:pt>
    <dgm:pt modelId="{3F1CD9F9-B282-4937-87D0-308CF7378890}" type="pres">
      <dgm:prSet presAssocID="{51CBDE60-49BA-42F3-8773-17919DF9B402}" presName="box" presStyleLbl="node1" presStyleIdx="1" presStyleCnt="3" custScaleY="81890" custLinFactNeighborY="-8009"/>
      <dgm:spPr/>
      <dgm:t>
        <a:bodyPr/>
        <a:lstStyle/>
        <a:p>
          <a:endParaRPr lang="ru-RU"/>
        </a:p>
      </dgm:t>
    </dgm:pt>
    <dgm:pt modelId="{6CDCB629-BDAB-4496-BB1A-6C5F42D3496B}" type="pres">
      <dgm:prSet presAssocID="{51CBDE60-49BA-42F3-8773-17919DF9B402}" presName="img" presStyleLbl="fgImgPlace1" presStyleIdx="1" presStyleCnt="3" custScaleX="74991" custScaleY="74035" custLinFactNeighborX="-9115" custLinFactNeighborY="-545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C09D2AD-1BD0-402A-8E3E-D3DC9DCD41DC}" type="pres">
      <dgm:prSet presAssocID="{51CBDE60-49BA-42F3-8773-17919DF9B402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FACFFC-DFF0-4AD6-8451-48A60331AA70}" type="pres">
      <dgm:prSet presAssocID="{9FE875EF-0FBD-4EEE-AE63-A6D6F1DACB7D}" presName="spacer" presStyleCnt="0"/>
      <dgm:spPr/>
    </dgm:pt>
    <dgm:pt modelId="{A937BD8F-7556-46BD-BD1F-E45DC44F5D81}" type="pres">
      <dgm:prSet presAssocID="{07DEDC80-D35C-4FDC-A578-AEDD81B37472}" presName="comp" presStyleCnt="0"/>
      <dgm:spPr/>
    </dgm:pt>
    <dgm:pt modelId="{3975EF1F-327D-4A8B-8E24-0ABE6ADB5F3C}" type="pres">
      <dgm:prSet presAssocID="{07DEDC80-D35C-4FDC-A578-AEDD81B37472}" presName="box" presStyleLbl="node1" presStyleIdx="2" presStyleCnt="3" custScaleY="144971" custLinFactNeighborY="-13935"/>
      <dgm:spPr/>
      <dgm:t>
        <a:bodyPr/>
        <a:lstStyle/>
        <a:p>
          <a:endParaRPr lang="ru-RU"/>
        </a:p>
      </dgm:t>
    </dgm:pt>
    <dgm:pt modelId="{2481ABD1-87B4-48AB-A379-AAB3368CE9FE}" type="pres">
      <dgm:prSet presAssocID="{07DEDC80-D35C-4FDC-A578-AEDD81B37472}" presName="img" presStyleLbl="fgImgPlace1" presStyleIdx="2" presStyleCnt="3" custScaleX="86119" custScaleY="96559" custLinFactNeighborX="-3662" custLinFactNeighborY="-3904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F0B98E79-FFDB-4ACB-AED4-9AC00513A884}" type="pres">
      <dgm:prSet presAssocID="{07DEDC80-D35C-4FDC-A578-AEDD81B37472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EF7859-C1F9-4CE8-AD18-3B8FC5718A60}" srcId="{51CBDE60-49BA-42F3-8773-17919DF9B402}" destId="{144095B5-C072-4652-9122-8F926A780120}" srcOrd="0" destOrd="0" parTransId="{65BD1377-076C-49C2-B9A7-1D1F9D90BB27}" sibTransId="{C016F9FF-4F66-44A3-B207-661E5C2907F8}"/>
    <dgm:cxn modelId="{A5050F08-6734-42DA-889D-DA9503A97928}" type="presOf" srcId="{144095B5-C072-4652-9122-8F926A780120}" destId="{3C09D2AD-1BD0-402A-8E3E-D3DC9DCD41DC}" srcOrd="1" destOrd="1" presId="urn:microsoft.com/office/officeart/2005/8/layout/vList4#1"/>
    <dgm:cxn modelId="{4DCF4896-CC7D-44EA-8B97-3AE2EE8CE38A}" type="presOf" srcId="{8D3B6FED-DB83-466C-A60C-E05E4B33A723}" destId="{3C09D2AD-1BD0-402A-8E3E-D3DC9DCD41DC}" srcOrd="1" destOrd="3" presId="urn:microsoft.com/office/officeart/2005/8/layout/vList4#1"/>
    <dgm:cxn modelId="{5C582D23-3029-4BF3-B9BE-1394714494A3}" srcId="{07DEDC80-D35C-4FDC-A578-AEDD81B37472}" destId="{F3B56C04-4B8B-41B5-92DC-74CD7E168883}" srcOrd="5" destOrd="0" parTransId="{B9F6FFF6-7DBB-40D9-9268-9ABE91258D74}" sibTransId="{29489EE1-8E82-40BD-8BB1-6DFC78DC14ED}"/>
    <dgm:cxn modelId="{BCC56315-6D32-4E5F-B865-FAA48F465FEA}" type="presOf" srcId="{A4F4F468-4987-418B-9DF3-D723D41D04D4}" destId="{3975EF1F-327D-4A8B-8E24-0ABE6ADB5F3C}" srcOrd="0" destOrd="1" presId="urn:microsoft.com/office/officeart/2005/8/layout/vList4#1"/>
    <dgm:cxn modelId="{C138F096-0BAA-4537-A5D2-84E10E5009DC}" srcId="{D2CA27A7-0D92-4646-949D-F7B64AD577A1}" destId="{61C7C34F-C0DC-4368-88A9-140F09C1FA76}" srcOrd="0" destOrd="0" parTransId="{1BBACF10-E1DC-432D-B369-99D35ECE4F6F}" sibTransId="{3107A25D-6566-490D-AB8B-0DF9C9DD6409}"/>
    <dgm:cxn modelId="{FFD25073-7689-4250-8EFB-0474503EA7B7}" type="presOf" srcId="{07DEDC80-D35C-4FDC-A578-AEDD81B37472}" destId="{3975EF1F-327D-4A8B-8E24-0ABE6ADB5F3C}" srcOrd="0" destOrd="0" presId="urn:microsoft.com/office/officeart/2005/8/layout/vList4#1"/>
    <dgm:cxn modelId="{AC795782-6403-40C3-BBAB-91BC3DE00B73}" type="presOf" srcId="{144095B5-C072-4652-9122-8F926A780120}" destId="{3F1CD9F9-B282-4937-87D0-308CF7378890}" srcOrd="0" destOrd="1" presId="urn:microsoft.com/office/officeart/2005/8/layout/vList4#1"/>
    <dgm:cxn modelId="{B039DA52-2164-4AA9-A65D-C5D9F91E64D6}" type="presOf" srcId="{4C7A1599-DC64-44A6-BA1A-1CDC47E1CB73}" destId="{3975EF1F-327D-4A8B-8E24-0ABE6ADB5F3C}" srcOrd="0" destOrd="2" presId="urn:microsoft.com/office/officeart/2005/8/layout/vList4#1"/>
    <dgm:cxn modelId="{9B398913-2F2E-4390-8CD4-2D6DD4FF22CE}" type="presOf" srcId="{B46560C9-6EA3-476C-B0B5-8BFAF46773E2}" destId="{3975EF1F-327D-4A8B-8E24-0ABE6ADB5F3C}" srcOrd="0" destOrd="3" presId="urn:microsoft.com/office/officeart/2005/8/layout/vList4#1"/>
    <dgm:cxn modelId="{29B4645E-256D-4699-98B7-053611CE08AF}" type="presOf" srcId="{783FB913-37A7-4A46-A1C1-BCA482AF15F3}" destId="{E2160673-8DDE-4529-B123-8856CB0EF99F}" srcOrd="0" destOrd="2" presId="urn:microsoft.com/office/officeart/2005/8/layout/vList4#1"/>
    <dgm:cxn modelId="{B1ED3169-65CD-4192-B7B6-CE3924977505}" srcId="{07DEDC80-D35C-4FDC-A578-AEDD81B37472}" destId="{A4F4F468-4987-418B-9DF3-D723D41D04D4}" srcOrd="0" destOrd="0" parTransId="{88C160DF-13C8-4009-9267-FA72DE38815D}" sibTransId="{11AFE072-D2DC-4AC8-992B-19775008BA4F}"/>
    <dgm:cxn modelId="{BD931FEA-CD72-42DF-9A1E-17B53490C461}" type="presOf" srcId="{61C7C34F-C0DC-4368-88A9-140F09C1FA76}" destId="{E2160673-8DDE-4529-B123-8856CB0EF99F}" srcOrd="0" destOrd="0" presId="urn:microsoft.com/office/officeart/2005/8/layout/vList4#1"/>
    <dgm:cxn modelId="{118EA857-3AA5-4E7A-8A9B-823E3CB227F2}" srcId="{07DEDC80-D35C-4FDC-A578-AEDD81B37472}" destId="{D578FBE6-265D-4281-B4DA-91D97078C2CF}" srcOrd="3" destOrd="0" parTransId="{04C96794-9A1D-40A5-AD3C-EC262AC3E163}" sibTransId="{92A1D14D-F8FC-4DA9-8EE5-ED1D17E3A775}"/>
    <dgm:cxn modelId="{71218C00-B310-4235-A142-34E27BC754BF}" srcId="{07DEDC80-D35C-4FDC-A578-AEDD81B37472}" destId="{A0E68CAC-0CBC-426D-B21F-CAD0184E4B64}" srcOrd="4" destOrd="0" parTransId="{1C2517D2-CD99-4641-9627-CD15DDC17093}" sibTransId="{6A3E9893-CECF-4755-8089-19679B6536F7}"/>
    <dgm:cxn modelId="{9751893E-7FF9-4A82-B2E6-13A05A2E0C86}" type="presOf" srcId="{B46560C9-6EA3-476C-B0B5-8BFAF46773E2}" destId="{F0B98E79-FFDB-4ACB-AED4-9AC00513A884}" srcOrd="1" destOrd="3" presId="urn:microsoft.com/office/officeart/2005/8/layout/vList4#1"/>
    <dgm:cxn modelId="{C01F2262-93A3-4A3F-ADAB-70618FAB3D84}" srcId="{D2CA27A7-0D92-4646-949D-F7B64AD577A1}" destId="{07DEDC80-D35C-4FDC-A578-AEDD81B37472}" srcOrd="2" destOrd="0" parTransId="{886C8F1D-05E4-414B-B106-A2C646A6656D}" sibTransId="{CDBA2687-9574-4583-9512-0B164270CC5A}"/>
    <dgm:cxn modelId="{75C87586-BF19-4A2E-9B28-7C3A0F5176F9}" type="presOf" srcId="{69C0F355-DAA2-4C6E-8F56-8F0DC268A26B}" destId="{26A4E0CE-C15A-4A42-B49A-838F352D6D91}" srcOrd="1" destOrd="1" presId="urn:microsoft.com/office/officeart/2005/8/layout/vList4#1"/>
    <dgm:cxn modelId="{C8867387-7B31-4ACB-9F3A-16E646DF244B}" srcId="{07DEDC80-D35C-4FDC-A578-AEDD81B37472}" destId="{4C7A1599-DC64-44A6-BA1A-1CDC47E1CB73}" srcOrd="1" destOrd="0" parTransId="{4AFFB97F-B11B-4824-A02E-2C17A419040C}" sibTransId="{455EF1AD-51C8-409A-ACF0-82EC33482031}"/>
    <dgm:cxn modelId="{752DFBA6-2BC1-4C5A-AF2D-B0ABD538627F}" type="presOf" srcId="{A0E68CAC-0CBC-426D-B21F-CAD0184E4B64}" destId="{F0B98E79-FFDB-4ACB-AED4-9AC00513A884}" srcOrd="1" destOrd="5" presId="urn:microsoft.com/office/officeart/2005/8/layout/vList4#1"/>
    <dgm:cxn modelId="{DE5D35FA-C8EB-44FF-8C47-47CC95A606E9}" type="presOf" srcId="{A0E68CAC-0CBC-426D-B21F-CAD0184E4B64}" destId="{3975EF1F-327D-4A8B-8E24-0ABE6ADB5F3C}" srcOrd="0" destOrd="5" presId="urn:microsoft.com/office/officeart/2005/8/layout/vList4#1"/>
    <dgm:cxn modelId="{C6DF3C2D-7E28-4BFB-94EB-B185E6A7176E}" type="presOf" srcId="{D578FBE6-265D-4281-B4DA-91D97078C2CF}" destId="{F0B98E79-FFDB-4ACB-AED4-9AC00513A884}" srcOrd="1" destOrd="4" presId="urn:microsoft.com/office/officeart/2005/8/layout/vList4#1"/>
    <dgm:cxn modelId="{669E3AB6-386D-40A0-939C-4E773CFE6DCF}" srcId="{07DEDC80-D35C-4FDC-A578-AEDD81B37472}" destId="{B46560C9-6EA3-476C-B0B5-8BFAF46773E2}" srcOrd="2" destOrd="0" parTransId="{521D9BBD-02E8-4521-8407-67333C54C3AC}" sibTransId="{CB8EB486-6093-4218-A115-68B93CD8B2C4}"/>
    <dgm:cxn modelId="{0031ECC1-1638-4AD2-BFA8-EABFD7377C02}" type="presOf" srcId="{2CA628A0-A668-4AF0-9B3A-0B38CD8DE6E1}" destId="{3C09D2AD-1BD0-402A-8E3E-D3DC9DCD41DC}" srcOrd="1" destOrd="2" presId="urn:microsoft.com/office/officeart/2005/8/layout/vList4#1"/>
    <dgm:cxn modelId="{730B22BB-8918-49E3-8E61-550A48ABED66}" type="presOf" srcId="{783FB913-37A7-4A46-A1C1-BCA482AF15F3}" destId="{26A4E0CE-C15A-4A42-B49A-838F352D6D91}" srcOrd="1" destOrd="2" presId="urn:microsoft.com/office/officeart/2005/8/layout/vList4#1"/>
    <dgm:cxn modelId="{FEFFDA7D-4520-4B7B-9FF1-0EE6FF2B5111}" srcId="{51CBDE60-49BA-42F3-8773-17919DF9B402}" destId="{8D3B6FED-DB83-466C-A60C-E05E4B33A723}" srcOrd="2" destOrd="0" parTransId="{4429A305-BC10-47B4-9A93-B5BB9377E51C}" sibTransId="{5F615621-11C3-45A4-976D-DFF883B63E62}"/>
    <dgm:cxn modelId="{7E311590-9759-4337-9F08-3094409C8184}" srcId="{D2CA27A7-0D92-4646-949D-F7B64AD577A1}" destId="{51CBDE60-49BA-42F3-8773-17919DF9B402}" srcOrd="1" destOrd="0" parTransId="{03CBADD8-06DE-45FA-9423-A8ACCE3E68F4}" sibTransId="{9FE875EF-0FBD-4EEE-AE63-A6D6F1DACB7D}"/>
    <dgm:cxn modelId="{0B00D82E-10B8-47D3-ABCB-556A33C9F8B2}" type="presOf" srcId="{D2CA27A7-0D92-4646-949D-F7B64AD577A1}" destId="{CFBCE22E-5602-4334-B214-70BCAA0BC0F3}" srcOrd="0" destOrd="0" presId="urn:microsoft.com/office/officeart/2005/8/layout/vList4#1"/>
    <dgm:cxn modelId="{39EBEBA7-F454-47BE-B362-7F84FE0F6C1F}" type="presOf" srcId="{51CBDE60-49BA-42F3-8773-17919DF9B402}" destId="{3C09D2AD-1BD0-402A-8E3E-D3DC9DCD41DC}" srcOrd="1" destOrd="0" presId="urn:microsoft.com/office/officeart/2005/8/layout/vList4#1"/>
    <dgm:cxn modelId="{9CFBC5D0-5868-4977-82A9-9848BD5801B8}" srcId="{61C7C34F-C0DC-4368-88A9-140F09C1FA76}" destId="{69C0F355-DAA2-4C6E-8F56-8F0DC268A26B}" srcOrd="0" destOrd="0" parTransId="{5B12C1A6-EB6A-4AF7-9D7F-0CABF7A308E4}" sibTransId="{24AEC2CA-099D-4ADC-A8AE-C34B3C8E6D92}"/>
    <dgm:cxn modelId="{F826A3D2-1FF6-4BE8-9ED5-46B89B3A3925}" type="presOf" srcId="{4C7A1599-DC64-44A6-BA1A-1CDC47E1CB73}" destId="{F0B98E79-FFDB-4ACB-AED4-9AC00513A884}" srcOrd="1" destOrd="2" presId="urn:microsoft.com/office/officeart/2005/8/layout/vList4#1"/>
    <dgm:cxn modelId="{3600B581-6C5F-42D4-8751-E098ECA2E787}" type="presOf" srcId="{D578FBE6-265D-4281-B4DA-91D97078C2CF}" destId="{3975EF1F-327D-4A8B-8E24-0ABE6ADB5F3C}" srcOrd="0" destOrd="4" presId="urn:microsoft.com/office/officeart/2005/8/layout/vList4#1"/>
    <dgm:cxn modelId="{49D68900-E236-4A03-AEEC-5B21D3261F86}" srcId="{61C7C34F-C0DC-4368-88A9-140F09C1FA76}" destId="{783FB913-37A7-4A46-A1C1-BCA482AF15F3}" srcOrd="1" destOrd="0" parTransId="{EF72005B-2C04-4E6A-A93B-4A5D76BBE9A9}" sibTransId="{94274CD0-0208-44AA-AA69-3D1D4735D774}"/>
    <dgm:cxn modelId="{8AC1BABE-A991-482C-882C-84B00FDC371C}" type="presOf" srcId="{F3B56C04-4B8B-41B5-92DC-74CD7E168883}" destId="{3975EF1F-327D-4A8B-8E24-0ABE6ADB5F3C}" srcOrd="0" destOrd="6" presId="urn:microsoft.com/office/officeart/2005/8/layout/vList4#1"/>
    <dgm:cxn modelId="{51FC5E4B-1749-44C4-9BF6-4970416F8EFE}" type="presOf" srcId="{8D3B6FED-DB83-466C-A60C-E05E4B33A723}" destId="{3F1CD9F9-B282-4937-87D0-308CF7378890}" srcOrd="0" destOrd="3" presId="urn:microsoft.com/office/officeart/2005/8/layout/vList4#1"/>
    <dgm:cxn modelId="{8A71048B-96DD-444D-B889-FAD3FCBBDE0D}" type="presOf" srcId="{61C7C34F-C0DC-4368-88A9-140F09C1FA76}" destId="{26A4E0CE-C15A-4A42-B49A-838F352D6D91}" srcOrd="1" destOrd="0" presId="urn:microsoft.com/office/officeart/2005/8/layout/vList4#1"/>
    <dgm:cxn modelId="{E1A6AC1F-E56B-492D-9D27-35B5F663D463}" srcId="{51CBDE60-49BA-42F3-8773-17919DF9B402}" destId="{2CA628A0-A668-4AF0-9B3A-0B38CD8DE6E1}" srcOrd="1" destOrd="0" parTransId="{27449571-90DD-4E09-B01F-A5AF0B05D793}" sibTransId="{6E30C6B2-9D4F-4049-AC0A-8681426DD5BE}"/>
    <dgm:cxn modelId="{D8782594-5D97-430B-9C88-80199403169B}" type="presOf" srcId="{2CA628A0-A668-4AF0-9B3A-0B38CD8DE6E1}" destId="{3F1CD9F9-B282-4937-87D0-308CF7378890}" srcOrd="0" destOrd="2" presId="urn:microsoft.com/office/officeart/2005/8/layout/vList4#1"/>
    <dgm:cxn modelId="{93DCE519-EE94-4B1C-8FE5-41F6D2225B7F}" type="presOf" srcId="{69C0F355-DAA2-4C6E-8F56-8F0DC268A26B}" destId="{E2160673-8DDE-4529-B123-8856CB0EF99F}" srcOrd="0" destOrd="1" presId="urn:microsoft.com/office/officeart/2005/8/layout/vList4#1"/>
    <dgm:cxn modelId="{F52C5F38-134B-4085-B744-1A56017DD2EE}" type="presOf" srcId="{F3B56C04-4B8B-41B5-92DC-74CD7E168883}" destId="{F0B98E79-FFDB-4ACB-AED4-9AC00513A884}" srcOrd="1" destOrd="6" presId="urn:microsoft.com/office/officeart/2005/8/layout/vList4#1"/>
    <dgm:cxn modelId="{9A51E8DC-D382-4224-92A5-3847ECB62A31}" type="presOf" srcId="{51CBDE60-49BA-42F3-8773-17919DF9B402}" destId="{3F1CD9F9-B282-4937-87D0-308CF7378890}" srcOrd="0" destOrd="0" presId="urn:microsoft.com/office/officeart/2005/8/layout/vList4#1"/>
    <dgm:cxn modelId="{5BABF2D2-770E-49B6-8386-39CAA2EA4D62}" type="presOf" srcId="{07DEDC80-D35C-4FDC-A578-AEDD81B37472}" destId="{F0B98E79-FFDB-4ACB-AED4-9AC00513A884}" srcOrd="1" destOrd="0" presId="urn:microsoft.com/office/officeart/2005/8/layout/vList4#1"/>
    <dgm:cxn modelId="{74C1E716-C758-4CDB-91DE-BE190A7E844B}" type="presOf" srcId="{A4F4F468-4987-418B-9DF3-D723D41D04D4}" destId="{F0B98E79-FFDB-4ACB-AED4-9AC00513A884}" srcOrd="1" destOrd="1" presId="urn:microsoft.com/office/officeart/2005/8/layout/vList4#1"/>
    <dgm:cxn modelId="{49368988-86C6-4FDF-95D8-B42CAEDCE055}" type="presParOf" srcId="{CFBCE22E-5602-4334-B214-70BCAA0BC0F3}" destId="{5F8AD1E5-DDAD-4AA7-AB8C-8D754AD726CC}" srcOrd="0" destOrd="0" presId="urn:microsoft.com/office/officeart/2005/8/layout/vList4#1"/>
    <dgm:cxn modelId="{9D8C1519-E1F2-43AF-8E4B-98AA8E9BFF96}" type="presParOf" srcId="{5F8AD1E5-DDAD-4AA7-AB8C-8D754AD726CC}" destId="{E2160673-8DDE-4529-B123-8856CB0EF99F}" srcOrd="0" destOrd="0" presId="urn:microsoft.com/office/officeart/2005/8/layout/vList4#1"/>
    <dgm:cxn modelId="{10FCCA57-FD33-4FA3-B73C-A01133EF8675}" type="presParOf" srcId="{5F8AD1E5-DDAD-4AA7-AB8C-8D754AD726CC}" destId="{25B612E9-094A-4F7E-8305-0E999B1CC97E}" srcOrd="1" destOrd="0" presId="urn:microsoft.com/office/officeart/2005/8/layout/vList4#1"/>
    <dgm:cxn modelId="{56F422C7-03AE-4B79-9BFA-99C0E83F4FD5}" type="presParOf" srcId="{5F8AD1E5-DDAD-4AA7-AB8C-8D754AD726CC}" destId="{26A4E0CE-C15A-4A42-B49A-838F352D6D91}" srcOrd="2" destOrd="0" presId="urn:microsoft.com/office/officeart/2005/8/layout/vList4#1"/>
    <dgm:cxn modelId="{082FC2D3-2D1D-4597-8B6F-9F527876584F}" type="presParOf" srcId="{CFBCE22E-5602-4334-B214-70BCAA0BC0F3}" destId="{43DBB9D0-87F0-4774-AC7A-935A1D3837EE}" srcOrd="1" destOrd="0" presId="urn:microsoft.com/office/officeart/2005/8/layout/vList4#1"/>
    <dgm:cxn modelId="{DC3BF615-8474-45D8-BA4E-4466103C1D2C}" type="presParOf" srcId="{CFBCE22E-5602-4334-B214-70BCAA0BC0F3}" destId="{E2900C20-A0F6-475E-BE9B-77C93133B309}" srcOrd="2" destOrd="0" presId="urn:microsoft.com/office/officeart/2005/8/layout/vList4#1"/>
    <dgm:cxn modelId="{36DBA66B-88A7-4DF4-A906-C329D939BA7D}" type="presParOf" srcId="{E2900C20-A0F6-475E-BE9B-77C93133B309}" destId="{3F1CD9F9-B282-4937-87D0-308CF7378890}" srcOrd="0" destOrd="0" presId="urn:microsoft.com/office/officeart/2005/8/layout/vList4#1"/>
    <dgm:cxn modelId="{CBBA5FC4-4FB9-4EFB-B0F8-5DE2F6439298}" type="presParOf" srcId="{E2900C20-A0F6-475E-BE9B-77C93133B309}" destId="{6CDCB629-BDAB-4496-BB1A-6C5F42D3496B}" srcOrd="1" destOrd="0" presId="urn:microsoft.com/office/officeart/2005/8/layout/vList4#1"/>
    <dgm:cxn modelId="{EB831D7C-99FE-457F-9907-EF511351B0E5}" type="presParOf" srcId="{E2900C20-A0F6-475E-BE9B-77C93133B309}" destId="{3C09D2AD-1BD0-402A-8E3E-D3DC9DCD41DC}" srcOrd="2" destOrd="0" presId="urn:microsoft.com/office/officeart/2005/8/layout/vList4#1"/>
    <dgm:cxn modelId="{57075072-7AF2-4029-B8B2-F9FAF2BAFB11}" type="presParOf" srcId="{CFBCE22E-5602-4334-B214-70BCAA0BC0F3}" destId="{32FACFFC-DFF0-4AD6-8451-48A60331AA70}" srcOrd="3" destOrd="0" presId="urn:microsoft.com/office/officeart/2005/8/layout/vList4#1"/>
    <dgm:cxn modelId="{70E5F8FA-B478-4286-A0FF-EFAFD2752AB9}" type="presParOf" srcId="{CFBCE22E-5602-4334-B214-70BCAA0BC0F3}" destId="{A937BD8F-7556-46BD-BD1F-E45DC44F5D81}" srcOrd="4" destOrd="0" presId="urn:microsoft.com/office/officeart/2005/8/layout/vList4#1"/>
    <dgm:cxn modelId="{BF810916-509E-4F67-9940-32CA3F71A5DA}" type="presParOf" srcId="{A937BD8F-7556-46BD-BD1F-E45DC44F5D81}" destId="{3975EF1F-327D-4A8B-8E24-0ABE6ADB5F3C}" srcOrd="0" destOrd="0" presId="urn:microsoft.com/office/officeart/2005/8/layout/vList4#1"/>
    <dgm:cxn modelId="{56194F05-8857-45C6-A5A0-63DD3181BED7}" type="presParOf" srcId="{A937BD8F-7556-46BD-BD1F-E45DC44F5D81}" destId="{2481ABD1-87B4-48AB-A379-AAB3368CE9FE}" srcOrd="1" destOrd="0" presId="urn:microsoft.com/office/officeart/2005/8/layout/vList4#1"/>
    <dgm:cxn modelId="{04D7A0F5-B0EB-4E93-A77C-08D265995C29}" type="presParOf" srcId="{A937BD8F-7556-46BD-BD1F-E45DC44F5D81}" destId="{F0B98E79-FFDB-4ACB-AED4-9AC00513A884}" srcOrd="2" destOrd="0" presId="urn:microsoft.com/office/officeart/2005/8/layout/vList4#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49229A-6663-4CF3-8D1F-242B8DE6B75D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F8C7C6-F0C0-47B6-9B64-97A117C8DAF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9A11109-67C7-4470-8603-33884EB3A3FE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42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E550344-164E-4A4A-95A9-E2FB7C10825C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DD425-02AB-45FB-8055-4F7F53FC40A9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3A5-6838-4BA8-BE42-EBE612759A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69770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DD425-02AB-45FB-8055-4F7F53FC40A9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3A5-6838-4BA8-BE42-EBE612759A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05000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DD425-02AB-45FB-8055-4F7F53FC40A9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3A5-6838-4BA8-BE42-EBE612759A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81510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869D8-E440-4192-B0EF-64F43D09801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3A5-6838-4BA8-BE42-EBE612759A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791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F5F8C-BB08-4F20-93C8-9BDAEC99B97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3A5-6838-4BA8-BE42-EBE612759A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79838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7C107-1D9C-4371-A03C-7629168B4F2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3A5-6838-4BA8-BE42-EBE612759A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641219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FCCDB-EE08-4C31-986A-C9B0F2E6A56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3A5-6838-4BA8-BE42-EBE612759A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66608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67C42-773E-4833-87AF-9B108CAF37C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3A5-6838-4BA8-BE42-EBE612759A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83875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C4079-0F59-45D5-BBFA-43A2F549006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3A5-6838-4BA8-BE42-EBE612759A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73133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A990C-EE72-46A8-A45B-451050EDE17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3A5-6838-4BA8-BE42-EBE612759A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95977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E22F6-888B-41CD-BE86-185378EB5D1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3A5-6838-4BA8-BE42-EBE612759A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1619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DD425-02AB-45FB-8055-4F7F53FC40A9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3A5-6838-4BA8-BE42-EBE612759A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350461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5A3F6-2754-49B6-B8AF-6A29AD430D8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3A5-6838-4BA8-BE42-EBE612759A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904688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1246F-1C74-4DBD-87D8-5EEF8EA86B8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3A5-6838-4BA8-BE42-EBE612759A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52245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F4D0-C517-4417-AF55-0311BD4856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3A5-6838-4BA8-BE42-EBE612759A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35296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1AD0-48CF-407F-B59A-98F7DE33C1F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876256" y="6381328"/>
            <a:ext cx="21336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47D3A3A5-6838-4BA8-BE42-EBE612759A09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5617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E55D8-FB33-4E18-B8DE-C098367520C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3A5-6838-4BA8-BE42-EBE612759A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70733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15E8-14DE-4C9C-8DFF-EB291D93F4D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3A5-6838-4BA8-BE42-EBE612759A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80176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CBC73-E6D6-4161-B05F-F9633A13C10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3A5-6838-4BA8-BE42-EBE612759A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02101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E38B3-02F0-46EC-957C-75077108A34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3A5-6838-4BA8-BE42-EBE612759A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42826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E7D4-AF4D-40F4-BF86-98663FD6C18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3A5-6838-4BA8-BE42-EBE612759A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778771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91117-2B59-454B-A527-082393B88AF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3A5-6838-4BA8-BE42-EBE612759A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96467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DD425-02AB-45FB-8055-4F7F53FC40A9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3A5-6838-4BA8-BE42-EBE612759A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352664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FAC3F-9376-4704-BED7-93DD725C003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3A5-6838-4BA8-BE42-EBE612759A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25984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F53C2-6795-45AE-9783-C9A1BBF0E37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3A5-6838-4BA8-BE42-EBE612759A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66193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3BBFE-F291-4992-8393-8DBA9A4F388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3A5-6838-4BA8-BE42-EBE612759A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42696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EDEB7-6237-4E43-AB31-0BFB094B275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3A5-6838-4BA8-BE42-EBE612759A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16172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DD425-02AB-45FB-8055-4F7F53FC40A9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3A5-6838-4BA8-BE42-EBE612759A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37713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DD425-02AB-45FB-8055-4F7F53FC40A9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3A5-6838-4BA8-BE42-EBE612759A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94219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DD425-02AB-45FB-8055-4F7F53FC40A9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3A5-6838-4BA8-BE42-EBE612759A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17191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DD425-02AB-45FB-8055-4F7F53FC40A9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3A5-6838-4BA8-BE42-EBE612759A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89997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DD425-02AB-45FB-8055-4F7F53FC40A9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3A5-6838-4BA8-BE42-EBE612759A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43316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DD425-02AB-45FB-8055-4F7F53FC40A9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3A5-6838-4BA8-BE42-EBE612759A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64107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DD425-02AB-45FB-8055-4F7F53FC40A9}" type="datetimeFigureOut">
              <a:rPr lang="ru-RU" smtClean="0"/>
              <a:pPr/>
              <a:t>12.04.2018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D3A3A5-6838-4BA8-BE42-EBE612759A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17649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8DFE2-E6F2-4B10-85DD-FA9B94D58DE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D3A3A5-6838-4BA8-BE42-EBE612759A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2013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3BD20-C8B0-4F76-B0C0-DC6DAF6D619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D3A3A5-6838-4BA8-BE42-EBE612759A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2534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hyperlink" Target="mailto:pavel_vt@mail.ru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5004048" y="188640"/>
            <a:ext cx="3888432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8" y="0"/>
            <a:ext cx="4848301" cy="6858000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272325" y="5157192"/>
            <a:ext cx="5688632" cy="1080120"/>
            <a:chOff x="2843808" y="5033185"/>
            <a:chExt cx="5688632" cy="108012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2843808" y="5033185"/>
              <a:ext cx="5688632" cy="108012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9832" y="5157192"/>
              <a:ext cx="5154178" cy="832106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5076056" y="548680"/>
            <a:ext cx="3816424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Mech" pitchFamily="50" charset="0"/>
              </a:rPr>
              <a:t>Особенности организации и проведения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ech" pitchFamily="50" charset="0"/>
              </a:rPr>
              <a:t>процедуры демонстрационного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Mech" pitchFamily="50" charset="0"/>
              </a:rPr>
              <a:t>экзамена</a:t>
            </a:r>
          </a:p>
          <a:p>
            <a:pPr algn="ctr"/>
            <a:endParaRPr lang="ru-RU" sz="2000" dirty="0">
              <a:solidFill>
                <a:schemeClr val="accent1">
                  <a:lumMod val="75000"/>
                </a:schemeClr>
              </a:solidFill>
              <a:latin typeface="Mech" pitchFamily="50" charset="0"/>
            </a:endParaRPr>
          </a:p>
          <a:p>
            <a:endParaRPr lang="ru-RU" dirty="0"/>
          </a:p>
          <a:p>
            <a:r>
              <a:rPr lang="ru-RU" sz="1400" dirty="0" smtClean="0"/>
              <a:t>ИВАНОВ ПАВЕЛ ВИТАЛЬЕВИЧ,</a:t>
            </a:r>
            <a:br>
              <a:rPr lang="ru-RU" sz="1400" dirty="0" smtClean="0"/>
            </a:br>
            <a:r>
              <a:rPr lang="ru-RU" sz="1400" dirty="0" smtClean="0"/>
              <a:t>руководитель Учебного Центра МЦК-ЧЭМК Минобразования Чувашии</a:t>
            </a:r>
            <a:endParaRPr lang="en-US" sz="1400" dirty="0" smtClean="0"/>
          </a:p>
          <a:p>
            <a:endParaRPr lang="en-US" sz="1200" dirty="0" smtClean="0"/>
          </a:p>
          <a:p>
            <a:pPr algn="r"/>
            <a:r>
              <a:rPr lang="en-US" sz="1400" dirty="0" smtClean="0">
                <a:solidFill>
                  <a:schemeClr val="accent1"/>
                </a:solidFill>
              </a:rPr>
              <a:t>pavel_vt@mail.ru</a:t>
            </a:r>
          </a:p>
          <a:p>
            <a:pPr algn="r"/>
            <a:endParaRPr lang="en-US" sz="1400" dirty="0" smtClean="0">
              <a:solidFill>
                <a:schemeClr val="accent1"/>
              </a:solidFill>
            </a:endParaRPr>
          </a:p>
          <a:p>
            <a:pPr algn="r"/>
            <a:r>
              <a:rPr lang="en-US" sz="1400" dirty="0" smtClean="0">
                <a:solidFill>
                  <a:schemeClr val="accent1"/>
                </a:solidFill>
              </a:rPr>
              <a:t>8-917-066-35-73</a:t>
            </a:r>
            <a:endParaRPr lang="ru-RU" sz="1400" dirty="0">
              <a:solidFill>
                <a:schemeClr val="accent1"/>
              </a:solidFill>
              <a:hlinkClick r:id="rId4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21414" y="6380289"/>
            <a:ext cx="622863" cy="28865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2016</a:t>
            </a:r>
            <a:endParaRPr lang="ru-RU" sz="1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115616" y="6380288"/>
            <a:ext cx="627267" cy="28865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2017</a:t>
            </a:r>
            <a:endParaRPr lang="ru-RU" sz="1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810094" y="6380287"/>
            <a:ext cx="627267" cy="28865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201</a:t>
            </a:r>
            <a:r>
              <a:rPr lang="en-US" sz="1200" dirty="0" smtClean="0"/>
              <a:t>8</a:t>
            </a:r>
            <a:endParaRPr lang="ru-RU" sz="1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509646" y="6380286"/>
            <a:ext cx="627267" cy="28865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201</a:t>
            </a:r>
            <a:r>
              <a:rPr lang="en-US" sz="1200" dirty="0" smtClean="0"/>
              <a:t>9</a:t>
            </a:r>
            <a:endParaRPr lang="ru-RU" sz="12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3194959" y="6380285"/>
            <a:ext cx="627267" cy="28865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2020</a:t>
            </a:r>
            <a:endParaRPr lang="ru-RU" sz="1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5819"/>
          <a:stretch/>
        </p:blipFill>
        <p:spPr>
          <a:xfrm>
            <a:off x="6337050" y="5267534"/>
            <a:ext cx="2279973" cy="12037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659810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8673" y="404664"/>
            <a:ext cx="8352928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Mech" pitchFamily="50" charset="0"/>
              </a:rPr>
              <a:t>Оценка выполнения задания ДЭ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</a:pPr>
            <a:endParaRPr lang="ru-RU" dirty="0"/>
          </a:p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</a:pPr>
            <a:r>
              <a:rPr lang="ru-RU" dirty="0" smtClean="0"/>
              <a:t>Ход </a:t>
            </a:r>
            <a:r>
              <a:rPr lang="ru-RU" dirty="0"/>
              <a:t>выполнения  студентами задания на демонстрационном экзамене оценивается методом экспертного наблюдения. При этом принимается, что каждый показатель результата освоения компетенции является равноценным остальным показателям и вносит равнозначный вклад в общий уровень подготовки специалиста. </a:t>
            </a:r>
            <a:endParaRPr lang="ru-RU" dirty="0" smtClean="0"/>
          </a:p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</a:pPr>
            <a:r>
              <a:rPr lang="ru-RU" dirty="0" smtClean="0"/>
              <a:t>По </a:t>
            </a:r>
            <a:r>
              <a:rPr lang="ru-RU" dirty="0"/>
              <a:t>результатам выполнения задания каждый член экзаменационной комиссии заполняет оценочный лист на студента и выставляет среднюю оценку в баллах уровня освоения общих и профессиональных компетенций</a:t>
            </a:r>
            <a:r>
              <a:rPr lang="ru-RU" dirty="0" smtClean="0"/>
              <a:t>.</a:t>
            </a:r>
            <a:endParaRPr lang="ru-RU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06297319"/>
              </p:ext>
            </p:extLst>
          </p:nvPr>
        </p:nvGraphicFramePr>
        <p:xfrm>
          <a:off x="607436" y="4005064"/>
          <a:ext cx="8041925" cy="197150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5055572"/>
                <a:gridCol w="2986353"/>
              </a:tblGrid>
              <a:tr h="4928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Уровень </a:t>
                      </a:r>
                      <a:r>
                        <a:rPr lang="ru-RU" sz="2400" dirty="0">
                          <a:effectLst/>
                        </a:rPr>
                        <a:t>освоения компетенций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Оценка в баллах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92877">
                <a:tc>
                  <a:txBody>
                    <a:bodyPr/>
                    <a:lstStyle/>
                    <a:p>
                      <a:pPr marL="381635" algn="ctr">
                        <a:spcAft>
                          <a:spcPts val="0"/>
                        </a:spcAft>
                      </a:pPr>
                      <a:r>
                        <a:rPr lang="ru-RU" sz="2400" b="0" dirty="0">
                          <a:effectLst/>
                        </a:rPr>
                        <a:t>Низкий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>
                          <a:effectLst/>
                        </a:rPr>
                        <a:t>40</a:t>
                      </a:r>
                      <a:endParaRPr lang="ru-RU" sz="1600" b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92877">
                <a:tc>
                  <a:txBody>
                    <a:bodyPr/>
                    <a:lstStyle/>
                    <a:p>
                      <a:pPr marL="381635" algn="ctr">
                        <a:spcAft>
                          <a:spcPts val="0"/>
                        </a:spcAft>
                      </a:pPr>
                      <a:r>
                        <a:rPr lang="ru-RU" sz="2400" b="0" dirty="0">
                          <a:effectLst/>
                        </a:rPr>
                        <a:t>Достаточный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</a:rPr>
                        <a:t>70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92877">
                <a:tc>
                  <a:txBody>
                    <a:bodyPr/>
                    <a:lstStyle/>
                    <a:p>
                      <a:pPr marL="381635" algn="ctr">
                        <a:spcAft>
                          <a:spcPts val="0"/>
                        </a:spcAft>
                      </a:pPr>
                      <a:r>
                        <a:rPr lang="ru-RU" sz="2400" b="0" dirty="0">
                          <a:effectLst/>
                        </a:rPr>
                        <a:t>Высокий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</a:rPr>
                        <a:t>100</a:t>
                      </a:r>
                      <a:endParaRPr lang="ru-RU" sz="16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420813" y="3587363"/>
            <a:ext cx="72968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3060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551" y="378064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Mech" pitchFamily="50" charset="0"/>
              </a:rPr>
              <a:t>Пример оценочного листа на ДЭ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420813" y="3587363"/>
            <a:ext cx="72968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32" t="19061" r="35325" b="10533"/>
          <a:stretch/>
        </p:blipFill>
        <p:spPr bwMode="auto">
          <a:xfrm>
            <a:off x="827584" y="1112992"/>
            <a:ext cx="7776863" cy="5437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108463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8592" y="404664"/>
            <a:ext cx="835292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Mech" pitchFamily="50" charset="0"/>
              </a:rPr>
              <a:t>Оценка выполнения задания ДЭ</a:t>
            </a:r>
          </a:p>
          <a:p>
            <a:r>
              <a:rPr lang="ru-RU" dirty="0" smtClean="0"/>
              <a:t>На </a:t>
            </a:r>
            <a:r>
              <a:rPr lang="ru-RU" dirty="0"/>
              <a:t>основании усреднённой экспертной оценки по освоенным ПК экзаменационной комиссией </a:t>
            </a:r>
            <a:r>
              <a:rPr lang="ru-RU" dirty="0" smtClean="0"/>
              <a:t>принимается </a:t>
            </a:r>
            <a:r>
              <a:rPr lang="ru-RU" dirty="0"/>
              <a:t>решение о результатах ДЭ и студенту выставляется итоговая </a:t>
            </a:r>
            <a:r>
              <a:rPr lang="ru-RU" dirty="0" smtClean="0"/>
              <a:t>оценка в </a:t>
            </a:r>
            <a:r>
              <a:rPr lang="ru-RU" dirty="0"/>
              <a:t>соответствии </a:t>
            </a:r>
            <a:r>
              <a:rPr lang="ru-RU" dirty="0" smtClean="0"/>
              <a:t>с критериями</a:t>
            </a:r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882267157"/>
              </p:ext>
            </p:extLst>
          </p:nvPr>
        </p:nvGraphicFramePr>
        <p:xfrm>
          <a:off x="611559" y="1988839"/>
          <a:ext cx="7992890" cy="446449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215946"/>
                <a:gridCol w="5048751"/>
                <a:gridCol w="1728193"/>
              </a:tblGrid>
              <a:tr h="6749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400" dirty="0">
                          <a:effectLst/>
                        </a:rPr>
                        <a:t>Средняя оценка</a:t>
                      </a:r>
                      <a:endParaRPr lang="ru-RU" sz="105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 баллах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Критерии оценки результатов 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Оценка за</a:t>
                      </a:r>
                      <a:endParaRPr lang="ru-RU" sz="105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демонстрацион-ный экзамен 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1073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90-100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Студент уверенно и точно выполняет задание, соблюдает требования к качеству производимой работы, умело пользуется оборудованием и инструментами, рационально организует рабочее место, соблюдает требования безопасности труда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оценка "5" </a:t>
                      </a:r>
                      <a:endParaRPr lang="ru-RU" sz="105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(отлично)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999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70-89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Студент владеет приемами выполнения задания, но возможны отдельные несущественные ошибки, исправляемые им самим, правильно организует рабочее место, соблюдает требования безопасности труда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оценка "4" </a:t>
                      </a:r>
                      <a:endParaRPr lang="ru-RU" sz="105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(хорошо)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1073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41-69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Студент недостаточно владеет приемами выполнения задания, присутствуют ошибки при выполнении, исправляемые им при подсказке, допущены несущественные ошибки в организации рабочего места и соблюдении требований безопасности труда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оценка "3" (</a:t>
                      </a:r>
                      <a:r>
                        <a:rPr lang="ru-RU" sz="1400" dirty="0" smtClean="0">
                          <a:effectLst/>
                        </a:rPr>
                        <a:t>удовлетворительно</a:t>
                      </a:r>
                      <a:r>
                        <a:rPr lang="ru-RU" sz="1400" dirty="0">
                          <a:effectLst/>
                        </a:rPr>
                        <a:t>)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749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40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Студент не смог выполнить задание, допускает серьезные ошибки в организации рабочего места, требования безопасности труда не соблюдаются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оценка "2" </a:t>
                      </a:r>
                      <a:r>
                        <a:rPr lang="ru-RU" sz="1400" dirty="0" smtClean="0">
                          <a:effectLst/>
                        </a:rPr>
                        <a:t>(неудовлетворительно)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6577544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552" y="297968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Mech" pitchFamily="50" charset="0"/>
              </a:rPr>
              <a:t>Результаты ДЭ в рамках апробации ЭОП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42537421"/>
              </p:ext>
            </p:extLst>
          </p:nvPr>
        </p:nvGraphicFramePr>
        <p:xfrm>
          <a:off x="444574" y="927884"/>
          <a:ext cx="8208912" cy="55254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16642"/>
                <a:gridCol w="2767934"/>
                <a:gridCol w="1579465"/>
                <a:gridCol w="1444871"/>
              </a:tblGrid>
              <a:tr h="15268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Профессии/специальности</a:t>
                      </a:r>
                      <a:endParaRPr lang="ru-RU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ТОП-50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Наименование профессионального модуля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Прошли итоговый демонстрационный экзамен, %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Прошли итоговый демонстрационный экзамен и набрали не менее 80 баллов по 100-балльной шкале, %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</a:tr>
              <a:tr h="11451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Специалист в области контрольно-измерительных приборов и автоматики</a:t>
                      </a:r>
                      <a:endParaRPr lang="ru-RU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(по отраслям)</a:t>
                      </a:r>
                      <a:endParaRPr lang="ru-RU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effectLst/>
                        </a:rPr>
                        <a:t>Монтаж приборов и электрических схем систем автоматики в соответствии с требованиями охраны труда, бережливого производства и экологической безопасности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100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57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</a:tr>
              <a:tr h="6761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Сборщик электронных систем (Специалист по электронным приборам и устройствам)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Сборщик электронных систем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100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77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</a:tr>
              <a:tr h="6584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Метролог</a:t>
                      </a:r>
                      <a:endParaRPr lang="ru-RU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Осуществление технического обслуживания рабочих эталонов</a:t>
                      </a:r>
                      <a:endParaRPr lang="ru-RU" sz="14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effectLst/>
                        </a:rPr>
                        <a:t>и поверочного оборудования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100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97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</a:tr>
              <a:tr h="6761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Специалист по техническому контролю качества продукции</a:t>
                      </a:r>
                      <a:endParaRPr lang="ru-RU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Проведение работ по модернизации и внедрению новых методов и средств контроля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100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67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</a:tr>
              <a:tr h="8428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Техник по автоматизиро­ванным системам управления технологическими процессами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Разработка и компьютерное моделирование элементов систем автоматизации с учетом специфики технологических процессов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100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73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594" marR="65594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7537125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Таблица 12"/>
          <p:cNvGraphicFramePr>
            <a:graphicFrameLocks noGrp="1"/>
          </p:cNvGraphicFramePr>
          <p:nvPr>
            <p:extLst/>
          </p:nvPr>
        </p:nvGraphicFramePr>
        <p:xfrm>
          <a:off x="251520" y="764704"/>
          <a:ext cx="4320480" cy="59046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480"/>
              </a:tblGrid>
              <a:tr h="2667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1.Мехатроник 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400" marR="4840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667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2. Специалист по технологиям машиностроения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400" marR="4840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667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3. Техник-конструктор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400" marR="4840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515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4. Наладчик-ремонтник промышленного </a:t>
                      </a:r>
                      <a:endParaRPr lang="ru-RU" sz="1400" b="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</a:rPr>
                        <a:t>оборудования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400" marR="4840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515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5. Техник по обслуживанию </a:t>
                      </a:r>
                      <a:endParaRPr lang="ru-RU" sz="1400" b="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</a:rPr>
                        <a:t>роботизированного 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производства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400" marR="4840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667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6. Токарь-универсал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400" marR="4840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667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7. Фрезеровщик-универсал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400" marR="4840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667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8. Оператор станков с программным управлением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400" marR="4840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667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9. Слесарь 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400" marR="4840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667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10. Сварщик 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400" marR="4840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667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11. Техник по композитным  материалам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400" marR="4840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667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12. Специалист по аддитивным технологиям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400" marR="4840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667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13. Мобильный </a:t>
                      </a:r>
                      <a:r>
                        <a:rPr lang="ru-RU" sz="1400" b="0" dirty="0" err="1">
                          <a:solidFill>
                            <a:schemeClr val="tx1"/>
                          </a:solidFill>
                          <a:effectLst/>
                        </a:rPr>
                        <a:t>робототехник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400" marR="4840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667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14. Электромонтажник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400" marR="4840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667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15. Администратор баз данных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400" marR="4840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667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16. Сетевой и системный администратор 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400" marR="4840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667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17. Специалист по информационным системам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400" marR="4840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667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18. Программист 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400" marR="4840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667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19. Разработчик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Web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 и мультимедийных приложений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400" marR="4840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667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20. Техник по защите информации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400" marR="4840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308670" y="1614859"/>
            <a:ext cx="67197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ru-RU" sz="14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14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188640"/>
            <a:ext cx="87849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07F09">
                    <a:lumMod val="75000"/>
                  </a:srgbClr>
                </a:solidFill>
                <a:latin typeface="Century Gothic" panose="020B0502020202020204" pitchFamily="34" charset="0"/>
                <a:ea typeface="Calibri" pitchFamily="34" charset="0"/>
                <a:cs typeface="Times New Roman" pitchFamily="18" charset="0"/>
              </a:rPr>
              <a:t>По основным профессиям ТОП-50</a:t>
            </a:r>
            <a:r>
              <a:rPr lang="ru-RU" sz="1600" dirty="0" smtClean="0">
                <a:solidFill>
                  <a:srgbClr val="F07F09">
                    <a:lumMod val="75000"/>
                  </a:srgbClr>
                </a:solidFill>
                <a:latin typeface="Century Gothic" panose="020B0502020202020204" pitchFamily="34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ru-RU" sz="1600" b="1" dirty="0" smtClean="0">
                <a:solidFill>
                  <a:prstClr val="black"/>
                </a:solidFill>
                <a:latin typeface="Century Gothic" panose="020B0502020202020204" pitchFamily="34" charset="0"/>
                <a:ea typeface="Calibri" pitchFamily="34" charset="0"/>
                <a:cs typeface="Times New Roman" pitchFamily="18" charset="0"/>
              </a:rPr>
              <a:t>2016</a:t>
            </a:r>
            <a:r>
              <a:rPr lang="ru-RU" sz="1600" dirty="0" smtClean="0">
                <a:solidFill>
                  <a:prstClr val="black"/>
                </a:solidFill>
                <a:latin typeface="Century Gothic" panose="020B0502020202020204" pitchFamily="34" charset="0"/>
                <a:ea typeface="Calibri" pitchFamily="34" charset="0"/>
                <a:cs typeface="Times New Roman" pitchFamily="18" charset="0"/>
              </a:rPr>
              <a:t> год – </a:t>
            </a:r>
            <a:r>
              <a:rPr lang="ru-RU" sz="1600" b="1" dirty="0" smtClean="0">
                <a:solidFill>
                  <a:prstClr val="black"/>
                </a:solidFill>
                <a:latin typeface="Century Gothic" panose="020B0502020202020204" pitchFamily="34" charset="0"/>
                <a:ea typeface="Calibri" pitchFamily="34" charset="0"/>
                <a:cs typeface="Times New Roman" pitchFamily="18" charset="0"/>
              </a:rPr>
              <a:t>150</a:t>
            </a:r>
            <a:r>
              <a:rPr lang="ru-RU" sz="1600" dirty="0" smtClean="0">
                <a:solidFill>
                  <a:prstClr val="black"/>
                </a:solidFill>
                <a:latin typeface="Century Gothic" panose="020B0502020202020204" pitchFamily="34" charset="0"/>
                <a:ea typeface="Calibri" pitchFamily="34" charset="0"/>
                <a:cs typeface="Times New Roman" pitchFamily="18" charset="0"/>
              </a:rPr>
              <a:t> человек, </a:t>
            </a:r>
            <a:r>
              <a:rPr lang="ru-RU" sz="1600" b="1" dirty="0" smtClean="0">
                <a:solidFill>
                  <a:prstClr val="black"/>
                </a:solidFill>
                <a:latin typeface="Century Gothic" panose="020B0502020202020204" pitchFamily="34" charset="0"/>
                <a:ea typeface="Calibri" pitchFamily="34" charset="0"/>
                <a:cs typeface="Times New Roman" pitchFamily="18" charset="0"/>
              </a:rPr>
              <a:t>2017</a:t>
            </a:r>
            <a:r>
              <a:rPr lang="ru-RU" sz="1600" dirty="0" smtClean="0">
                <a:solidFill>
                  <a:prstClr val="black"/>
                </a:solidFill>
                <a:latin typeface="Century Gothic" panose="020B0502020202020204" pitchFamily="34" charset="0"/>
                <a:ea typeface="Calibri" pitchFamily="34" charset="0"/>
                <a:cs typeface="Times New Roman" pitchFamily="18" charset="0"/>
              </a:rPr>
              <a:t> год – </a:t>
            </a:r>
            <a:r>
              <a:rPr lang="en-US" sz="1600" b="1" dirty="0" smtClean="0">
                <a:solidFill>
                  <a:prstClr val="black"/>
                </a:solidFill>
                <a:latin typeface="Century Gothic" panose="020B0502020202020204" pitchFamily="34" charset="0"/>
                <a:ea typeface="Calibri" pitchFamily="34" charset="0"/>
                <a:cs typeface="Times New Roman" pitchFamily="18" charset="0"/>
              </a:rPr>
              <a:t>12</a:t>
            </a:r>
            <a:r>
              <a:rPr lang="ru-RU" sz="1600" b="1" dirty="0" smtClean="0">
                <a:solidFill>
                  <a:prstClr val="black"/>
                </a:solidFill>
                <a:latin typeface="Century Gothic" panose="020B0502020202020204" pitchFamily="34" charset="0"/>
                <a:ea typeface="Calibri" pitchFamily="34" charset="0"/>
                <a:cs typeface="Times New Roman" pitchFamily="18" charset="0"/>
              </a:rPr>
              <a:t>0</a:t>
            </a:r>
            <a:r>
              <a:rPr lang="ru-RU" sz="1600" dirty="0" smtClean="0">
                <a:solidFill>
                  <a:prstClr val="black"/>
                </a:solidFill>
                <a:latin typeface="Century Gothic" panose="020B0502020202020204" pitchFamily="34" charset="0"/>
                <a:ea typeface="Calibri" pitchFamily="34" charset="0"/>
                <a:cs typeface="Times New Roman" pitchFamily="18" charset="0"/>
              </a:rPr>
              <a:t> человек</a:t>
            </a:r>
          </a:p>
          <a:p>
            <a:r>
              <a:rPr lang="ru-RU" sz="160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Calibri" pitchFamily="34" charset="0"/>
                <a:cs typeface="Times New Roman" pitchFamily="18" charset="0"/>
              </a:rPr>
              <a:t>По дополнительным профессиям ТОП-50: </a:t>
            </a:r>
            <a:r>
              <a:rPr lang="ru-RU" sz="1600" b="1" dirty="0" smtClean="0">
                <a:solidFill>
                  <a:prstClr val="black"/>
                </a:solidFill>
                <a:latin typeface="Century Gothic" panose="020B0502020202020204" pitchFamily="34" charset="0"/>
                <a:ea typeface="Calibri" pitchFamily="34" charset="0"/>
                <a:cs typeface="Times New Roman" pitchFamily="18" charset="0"/>
              </a:rPr>
              <a:t>2017</a:t>
            </a:r>
            <a:r>
              <a:rPr lang="ru-RU" sz="1600" dirty="0" smtClean="0">
                <a:solidFill>
                  <a:prstClr val="black"/>
                </a:solidFill>
                <a:latin typeface="Century Gothic" panose="020B0502020202020204" pitchFamily="34" charset="0"/>
                <a:ea typeface="Calibri" pitchFamily="34" charset="0"/>
                <a:cs typeface="Times New Roman" pitchFamily="18" charset="0"/>
              </a:rPr>
              <a:t> год – </a:t>
            </a:r>
            <a:r>
              <a:rPr lang="en-US" sz="1600" b="1" dirty="0" smtClean="0">
                <a:solidFill>
                  <a:prstClr val="black"/>
                </a:solidFill>
                <a:latin typeface="Century Gothic" panose="020B0502020202020204" pitchFamily="34" charset="0"/>
                <a:ea typeface="Calibri" pitchFamily="34" charset="0"/>
                <a:cs typeface="Times New Roman" pitchFamily="18" charset="0"/>
              </a:rPr>
              <a:t>300</a:t>
            </a:r>
            <a:r>
              <a:rPr lang="ru-RU" sz="1600" dirty="0" smtClean="0">
                <a:solidFill>
                  <a:prstClr val="black"/>
                </a:solidFill>
                <a:latin typeface="Century Gothic" panose="020B0502020202020204" pitchFamily="34" charset="0"/>
                <a:ea typeface="Calibri" pitchFamily="34" charset="0"/>
                <a:cs typeface="Times New Roman" pitchFamily="18" charset="0"/>
              </a:rPr>
              <a:t> человек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Блок-схема: задержка 9"/>
          <p:cNvSpPr/>
          <p:nvPr/>
        </p:nvSpPr>
        <p:spPr>
          <a:xfrm flipH="1">
            <a:off x="8676456" y="6208037"/>
            <a:ext cx="467544" cy="386600"/>
          </a:xfrm>
          <a:prstGeom prst="flowChartDelay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32440" y="6218774"/>
            <a:ext cx="540154" cy="365125"/>
          </a:xfrm>
        </p:spPr>
        <p:txBody>
          <a:bodyPr/>
          <a:lstStyle/>
          <a:p>
            <a:fld id="{47D3A3A5-6838-4BA8-BE42-EBE612759A09}" type="slidenum">
              <a:rPr lang="ru-RU" sz="18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14</a:t>
            </a:fld>
            <a:endParaRPr lang="ru-RU" sz="1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2" name="Диаграмма 11"/>
          <p:cNvGraphicFramePr/>
          <p:nvPr/>
        </p:nvGraphicFramePr>
        <p:xfrm>
          <a:off x="4644008" y="908720"/>
          <a:ext cx="4320480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16809567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pic>
        <p:nvPicPr>
          <p:cNvPr id="9" name="Picture 3" descr="\\emk\teachers\Фотогалерея\2016-12-03 - Апробация ЭКЗАМЕН\DSCN25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53" y="3836605"/>
            <a:ext cx="3648599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\\emk\teachers\Фотогалерея\2016-12-03 - Апробация ЭКЗАМЕН\DSCN26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303" y="2898032"/>
            <a:ext cx="4992820" cy="37444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\\emk\teachers\Фотогалерея\2016-12-03 - Апробация ЭКЗАМЕН\DSCN28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60648"/>
            <a:ext cx="4704771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\\emk\teachers\Фотогалерея\2016-12-03 - Апробация ЭКЗАМЕН\DSCN288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393" y="303378"/>
            <a:ext cx="3981725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80336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5786" y="1643050"/>
            <a:ext cx="75009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b="1" dirty="0" smtClean="0">
              <a:solidFill>
                <a:schemeClr val="accent1">
                  <a:lumMod val="75000"/>
                </a:schemeClr>
              </a:solidFill>
              <a:latin typeface="Mech" pitchFamily="50" charset="0"/>
            </a:endParaRPr>
          </a:p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Mech" pitchFamily="50" charset="0"/>
              </a:rPr>
              <a:t>Часть 2</a:t>
            </a:r>
          </a:p>
          <a:p>
            <a:pPr algn="ctr"/>
            <a:endParaRPr lang="ru-RU" sz="3600" b="1" dirty="0" smtClean="0">
              <a:solidFill>
                <a:schemeClr val="accent1">
                  <a:lumMod val="75000"/>
                </a:schemeClr>
              </a:solidFill>
              <a:latin typeface="Mech" pitchFamily="50" charset="0"/>
            </a:endParaRPr>
          </a:p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Mech" pitchFamily="50" charset="0"/>
              </a:rPr>
              <a:t>Демонстрационный экзамен как элемент ГИА</a:t>
            </a:r>
            <a:endParaRPr lang="ru-RU" sz="3600" b="1" dirty="0" smtClean="0">
              <a:solidFill>
                <a:schemeClr val="accent1">
                  <a:lumMod val="75000"/>
                </a:schemeClr>
              </a:solidFill>
              <a:latin typeface="Mech" pitchFamily="50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0336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7224" y="857232"/>
            <a:ext cx="7500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Mech" pitchFamily="50" charset="0"/>
              </a:rPr>
              <a:t>ФЗ «Об образовании в РФ», ст.59</a:t>
            </a:r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571472" y="1714488"/>
            <a:ext cx="8143932" cy="4214842"/>
          </a:xfrm>
        </p:spPr>
        <p:txBody>
          <a:bodyPr>
            <a:normAutofit lnSpcReduction="10000"/>
          </a:bodyPr>
          <a:lstStyle/>
          <a:p>
            <a:r>
              <a:rPr lang="ru-RU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Mech" pitchFamily="50" charset="0"/>
              </a:rPr>
              <a:t>Государственная итоговая аттестация проводится государственными экзаменационными комиссиями в целях </a:t>
            </a:r>
            <a:r>
              <a:rPr lang="ru-RU" sz="3000" dirty="0">
                <a:solidFill>
                  <a:srgbClr val="FF0000"/>
                </a:solidFill>
                <a:latin typeface="Mech" pitchFamily="50" charset="0"/>
              </a:rPr>
              <a:t>определения соответствия результатов освоения обучающимися основных образовательных программ соответствующим требованиям федерального государственного образовательного стандарта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38819286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7158" y="357166"/>
            <a:ext cx="67151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Mech" pitchFamily="50" charset="0"/>
              </a:rPr>
              <a:t>44 ПОО субъектов РФ проведения ДЭ в рамках ГИА 2018</a:t>
            </a: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393492028"/>
              </p:ext>
            </p:extLst>
          </p:nvPr>
        </p:nvGraphicFramePr>
        <p:xfrm>
          <a:off x="357158" y="1357298"/>
          <a:ext cx="8429684" cy="5143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38819286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4348" y="571480"/>
            <a:ext cx="7500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Mech" pitchFamily="50" charset="0"/>
              </a:rPr>
              <a:t>Состав программы ГИА </a:t>
            </a:r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428596" y="1142984"/>
            <a:ext cx="8358246" cy="5214974"/>
          </a:xfrm>
        </p:spPr>
        <p:txBody>
          <a:bodyPr>
            <a:noAutofit/>
          </a:bodyPr>
          <a:lstStyle/>
          <a:p>
            <a:pPr marL="92075" indent="285750" algn="just">
              <a:lnSpc>
                <a:spcPct val="150000"/>
              </a:lnSpc>
              <a:spcAft>
                <a:spcPts val="0"/>
              </a:spcAft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ch" pitchFamily="50" charset="0"/>
              </a:rPr>
              <a:t>Пояснительная записка</a:t>
            </a:r>
          </a:p>
          <a:p>
            <a:pPr marL="92075" indent="285750" algn="just">
              <a:lnSpc>
                <a:spcPct val="150000"/>
              </a:lnSpc>
              <a:spcAft>
                <a:spcPts val="0"/>
              </a:spcAft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ch" pitchFamily="50" charset="0"/>
              </a:rPr>
              <a:t>Цели и задачи государственной итоговой аттестации</a:t>
            </a:r>
          </a:p>
          <a:p>
            <a:pPr marL="92075" indent="285750" algn="just">
              <a:lnSpc>
                <a:spcPct val="150000"/>
              </a:lnSpc>
              <a:spcAft>
                <a:spcPts val="0"/>
              </a:spcAft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ch" pitchFamily="50" charset="0"/>
              </a:rPr>
              <a:t>Формы государственной итоговой аттестации</a:t>
            </a:r>
          </a:p>
          <a:p>
            <a:pPr marL="92075" indent="285750" algn="just">
              <a:lnSpc>
                <a:spcPct val="150000"/>
              </a:lnSpc>
              <a:spcAft>
                <a:spcPts val="0"/>
              </a:spcAft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ch" pitchFamily="50" charset="0"/>
              </a:rPr>
              <a:t>Тематика выпускных квалификационный работ по обозначенной профессии</a:t>
            </a:r>
          </a:p>
          <a:p>
            <a:pPr marL="92075" indent="285750" algn="just">
              <a:lnSpc>
                <a:spcPct val="150000"/>
              </a:lnSpc>
              <a:spcAft>
                <a:spcPts val="0"/>
              </a:spcAft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ch" pitchFamily="50" charset="0"/>
              </a:rPr>
              <a:t>Связь с профессиональными стандартами и компетенциями </a:t>
            </a:r>
            <a:r>
              <a:rPr lang="ru-RU" sz="1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ch" pitchFamily="50" charset="0"/>
              </a:rPr>
              <a:t>Ворлдскиллс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ch" pitchFamily="50" charset="0"/>
              </a:rPr>
              <a:t> Россия</a:t>
            </a:r>
          </a:p>
          <a:p>
            <a:pPr marL="92075" indent="285750" algn="just">
              <a:lnSpc>
                <a:spcPct val="150000"/>
              </a:lnSpc>
              <a:spcAft>
                <a:spcPts val="0"/>
              </a:spcAft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ch" pitchFamily="50" charset="0"/>
              </a:rPr>
              <a:t>Требования к содержанию, объему и структуре выпускных квалификационных работ</a:t>
            </a:r>
          </a:p>
          <a:p>
            <a:pPr marL="92075" indent="285750" algn="just">
              <a:lnSpc>
                <a:spcPct val="150000"/>
              </a:lnSpc>
              <a:spcAft>
                <a:spcPts val="0"/>
              </a:spcAft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ch" pitchFamily="50" charset="0"/>
              </a:rPr>
              <a:t>Критерии оценки знаний (освоенных результатов)</a:t>
            </a:r>
          </a:p>
          <a:p>
            <a:pPr marL="92075" indent="285750" algn="just">
              <a:lnSpc>
                <a:spcPct val="150000"/>
              </a:lnSpc>
              <a:spcAft>
                <a:spcPts val="0"/>
              </a:spcAft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ch" pitchFamily="50" charset="0"/>
              </a:rPr>
              <a:t>Описание задания демонстрационного экзамена</a:t>
            </a:r>
          </a:p>
          <a:p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19286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552" y="844993"/>
            <a:ext cx="8352928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ech" pitchFamily="50" charset="0"/>
              </a:rPr>
              <a:t>Демонстрационный экзамен (ДЭ) </a:t>
            </a:r>
            <a:r>
              <a:rPr lang="ru-RU" sz="1600" dirty="0" smtClean="0"/>
              <a:t>– </a:t>
            </a:r>
            <a:r>
              <a:rPr lang="ru-RU" sz="1600" dirty="0"/>
              <a:t>это форма выпускной практической квалификационной работы по профессии/специальности, в ходе которой выпускник выполняет определенные трудовые действия, демонстрируя владение компетенциями. </a:t>
            </a:r>
            <a:endParaRPr lang="ru-RU" sz="1600" dirty="0" smtClean="0"/>
          </a:p>
          <a:p>
            <a:endParaRPr lang="ru-RU" sz="1600" dirty="0" smtClean="0"/>
          </a:p>
          <a:p>
            <a:r>
              <a:rPr lang="ru-RU" sz="1600" dirty="0" smtClean="0">
                <a:solidFill>
                  <a:srgbClr val="FF0000"/>
                </a:solidFill>
              </a:rPr>
              <a:t>Целью ДЭ </a:t>
            </a:r>
            <a:r>
              <a:rPr lang="ru-RU" sz="1600" dirty="0" smtClean="0"/>
              <a:t>является </a:t>
            </a:r>
            <a:r>
              <a:rPr lang="ru-RU" sz="1600" dirty="0"/>
              <a:t>оценка результатов обучения методом наблюдения за выполнением трудовых действий на рабочем месте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________________________________________________________________________________</a:t>
            </a:r>
          </a:p>
          <a:p>
            <a:endParaRPr lang="en-US" sz="1600" dirty="0"/>
          </a:p>
          <a:p>
            <a:r>
              <a:rPr lang="ru-RU" sz="1600" dirty="0" smtClean="0"/>
              <a:t>Демонстрационный </a:t>
            </a:r>
            <a:r>
              <a:rPr lang="ru-RU" sz="1600" dirty="0"/>
              <a:t>экзамен введут в тех учебных заведениях СПО, которые обучают специалистов по 50 наиболее востребованным </a:t>
            </a:r>
            <a:r>
              <a:rPr lang="ru-RU" sz="1600" dirty="0" smtClean="0"/>
              <a:t>профессиям, а к </a:t>
            </a:r>
            <a:r>
              <a:rPr lang="ru-RU" sz="1600" dirty="0"/>
              <a:t>2020 году нужно обеспечить подготовку на мировом уровне специалистов по 50 наиболее востребованным специальностям как минимум в половине учреждений СПО.</a:t>
            </a:r>
            <a:endParaRPr lang="ru-RU" sz="1600" dirty="0" smtClean="0"/>
          </a:p>
          <a:p>
            <a:endParaRPr lang="ru-RU" sz="1600" dirty="0" smtClean="0"/>
          </a:p>
          <a:p>
            <a:r>
              <a:rPr lang="ru-RU" sz="1600" dirty="0" smtClean="0"/>
              <a:t>ДЭ – составляющая часть ГИА выпускников колледжей для демонстрации не только теоретических, но и практических навыков. </a:t>
            </a:r>
            <a:r>
              <a:rPr lang="ru-RU" sz="1600" dirty="0"/>
              <a:t>Таким образом, они смогут подтвердить, насколько уровень их квалификации соответствует высоким международным </a:t>
            </a:r>
            <a:r>
              <a:rPr lang="ru-RU" sz="1600" dirty="0" smtClean="0"/>
              <a:t>стандартам</a:t>
            </a:r>
          </a:p>
          <a:p>
            <a:endParaRPr lang="ru-RU" sz="1600" dirty="0"/>
          </a:p>
          <a:p>
            <a:r>
              <a:rPr lang="ru-RU" sz="1600" dirty="0" smtClean="0"/>
              <a:t>ФГОС </a:t>
            </a:r>
            <a:r>
              <a:rPr lang="ru-RU" sz="1600" dirty="0"/>
              <a:t>устанавливают более жесткие требования к преподавателям, материально-технической базе и оборудованию, а также вводят в структуру ГИА </a:t>
            </a:r>
            <a:r>
              <a:rPr lang="ru-RU" sz="1600" dirty="0" smtClean="0"/>
              <a:t>ДЭ</a:t>
            </a:r>
            <a:endParaRPr lang="en-US" sz="1600" dirty="0" smtClean="0"/>
          </a:p>
        </p:txBody>
      </p:sp>
    </p:spTree>
    <p:extLst>
      <p:ext uri="{BB962C8B-B14F-4D97-AF65-F5344CB8AC3E}">
        <p14:creationId xmlns="" xmlns:p14="http://schemas.microsoft.com/office/powerpoint/2010/main" val="18001693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400" b="1" dirty="0">
              <a:solidFill>
                <a:schemeClr val="accent1">
                  <a:lumMod val="75000"/>
                </a:schemeClr>
              </a:solidFill>
              <a:latin typeface="Mech" pitchFamily="50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4689104" y="1755551"/>
            <a:ext cx="3883424" cy="4816721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28596" y="1849211"/>
            <a:ext cx="4008566" cy="472306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775339" y="2697520"/>
            <a:ext cx="948690" cy="880110"/>
            <a:chOff x="1472184" y="2221992"/>
            <a:chExt cx="1264920" cy="1173480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1472184" y="2221992"/>
              <a:ext cx="502920" cy="41148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1624584" y="2374392"/>
              <a:ext cx="502920" cy="41148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776984" y="2526792"/>
              <a:ext cx="502920" cy="41148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929384" y="2679192"/>
              <a:ext cx="502920" cy="41148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2081784" y="2831592"/>
              <a:ext cx="502920" cy="41148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221992" y="2926080"/>
              <a:ext cx="515112" cy="46939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</p:grpSp>
      <p:sp>
        <p:nvSpPr>
          <p:cNvPr id="16" name="TextBox 15"/>
          <p:cNvSpPr txBox="1"/>
          <p:nvPr/>
        </p:nvSpPr>
        <p:spPr>
          <a:xfrm flipH="1">
            <a:off x="2162782" y="3106511"/>
            <a:ext cx="219732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Эксперты </a:t>
            </a:r>
            <a:r>
              <a:rPr lang="en-US" sz="1600" b="1" dirty="0">
                <a:solidFill>
                  <a:schemeClr val="bg1"/>
                </a:solidFill>
              </a:rPr>
              <a:t>WS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bg1"/>
                </a:solidFill>
              </a:rPr>
              <a:t>Эксперты  ДЭ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bg1"/>
                </a:solidFill>
              </a:rPr>
              <a:t>Эксперты с опытом регион. чемпионатов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bg1"/>
                </a:solidFill>
              </a:rPr>
              <a:t>Сертифицированные эксперты</a:t>
            </a:r>
          </a:p>
          <a:p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 flipH="1">
            <a:off x="1419511" y="2590360"/>
            <a:ext cx="2864283" cy="4157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Члены ГЭК, не являющиеся экспертами </a:t>
            </a:r>
            <a:r>
              <a:rPr lang="en-US" sz="1400" b="1" dirty="0"/>
              <a:t>WS</a:t>
            </a:r>
            <a:endParaRPr lang="ru-RU" sz="14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302085" y="3745574"/>
            <a:ext cx="445770" cy="41833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9" name="Прямоугольник 18"/>
          <p:cNvSpPr/>
          <p:nvPr/>
        </p:nvSpPr>
        <p:spPr>
          <a:xfrm>
            <a:off x="658908" y="4507895"/>
            <a:ext cx="3703532" cy="1769356"/>
          </a:xfrm>
          <a:prstGeom prst="rect">
            <a:avLst/>
          </a:prstGeom>
          <a:noFill/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/>
              <a:t>Председатель ГЭК – назначается органом исполнительной власти </a:t>
            </a:r>
          </a:p>
          <a:p>
            <a:pPr algn="ctr"/>
            <a:endParaRPr lang="ru-RU" sz="1350" b="1" dirty="0"/>
          </a:p>
          <a:p>
            <a:r>
              <a:rPr lang="ru-RU" sz="1050" b="1" dirty="0"/>
              <a:t>организует и контролирует деятельность государственной экзаменационной комиссии, обеспечивает единство требований, предъявляемых к выпускникам;</a:t>
            </a:r>
          </a:p>
          <a:p>
            <a:endParaRPr lang="ru-RU" sz="1050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350" b="1" dirty="0"/>
              <a:t>руководитель или зам. руководителя другой ОО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350" b="1" dirty="0"/>
              <a:t>представитель работодателя </a:t>
            </a:r>
            <a:endParaRPr lang="ru-RU" sz="1050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450043" y="4688437"/>
            <a:ext cx="2983089" cy="15476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Главный эксперт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schemeClr val="accent6">
                    <a:lumMod val="50000"/>
                  </a:schemeClr>
                </a:solidFill>
              </a:rPr>
              <a:t>Эксперты с опытом регион. чемпионатов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schemeClr val="accent6">
                    <a:lumMod val="50000"/>
                  </a:schemeClr>
                </a:solidFill>
              </a:rPr>
              <a:t>Сертифицированные эксперты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Может быть представителем ОО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5547263" y="1915789"/>
            <a:ext cx="2748198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Экспертная группа 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WSR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4892636" y="2447582"/>
            <a:ext cx="1206025" cy="1178285"/>
            <a:chOff x="7278624" y="1782285"/>
            <a:chExt cx="1353312" cy="1347121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7278624" y="1782285"/>
              <a:ext cx="438912" cy="43272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7431024" y="1934685"/>
              <a:ext cx="438912" cy="43272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7583424" y="2087085"/>
              <a:ext cx="438912" cy="43272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7735824" y="2239485"/>
              <a:ext cx="438912" cy="43272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7888224" y="2391885"/>
              <a:ext cx="438912" cy="43272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8040624" y="2544285"/>
              <a:ext cx="438912" cy="43272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8193024" y="2696685"/>
              <a:ext cx="438912" cy="43272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5612817" y="3831751"/>
            <a:ext cx="517709" cy="50098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ru-RU" sz="16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6438006" y="2853712"/>
            <a:ext cx="2047840" cy="10650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Эксперты  ДЭ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Эксперты с опытом регион. чемпионатов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Сертифицированные эксперты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1773037" y="1698150"/>
            <a:ext cx="1112949" cy="6397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  <a:p>
            <a:pPr algn="ctr"/>
            <a:r>
              <a:rPr lang="ru-RU" sz="2400" b="1" dirty="0"/>
              <a:t>ГЭК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42910" y="642918"/>
            <a:ext cx="36888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Mech" pitchFamily="50" charset="0"/>
              </a:rPr>
              <a:t>Регулирует </a:t>
            </a:r>
          </a:p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Mech" pitchFamily="50" charset="0"/>
              </a:rPr>
              <a:t>система образования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786314" y="740615"/>
            <a:ext cx="40575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Mech" pitchFamily="50" charset="0"/>
              </a:rPr>
              <a:t>Регулируют регламенты</a:t>
            </a:r>
          </a:p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Mech" pitchFamily="50" charset="0"/>
              </a:rPr>
              <a:t>Союза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Mech" pitchFamily="50" charset="0"/>
              </a:rPr>
              <a:t>WSR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Mech" pitchFamily="50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819286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2910" y="428604"/>
            <a:ext cx="5786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Mech" pitchFamily="50" charset="0"/>
              </a:rPr>
              <a:t>КОД – комплект оценочной документации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928662" y="1714488"/>
            <a:ext cx="1430056" cy="2397581"/>
            <a:chOff x="1798320" y="2218910"/>
            <a:chExt cx="1298448" cy="2498879"/>
          </a:xfrm>
        </p:grpSpPr>
        <p:sp>
          <p:nvSpPr>
            <p:cNvPr id="9" name="TextBox 8"/>
            <p:cNvSpPr txBox="1"/>
            <p:nvPr/>
          </p:nvSpPr>
          <p:spPr>
            <a:xfrm>
              <a:off x="1867176" y="2218910"/>
              <a:ext cx="914012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35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КОД-1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798320" y="2656555"/>
              <a:ext cx="1298448" cy="3566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350" dirty="0">
                  <a:solidFill>
                    <a:prstClr val="white"/>
                  </a:solidFill>
                </a:rPr>
                <a:t>Модуль </a:t>
              </a:r>
              <a:r>
                <a:rPr lang="en-US" sz="1350" dirty="0">
                  <a:solidFill>
                    <a:prstClr val="white"/>
                  </a:solidFill>
                </a:rPr>
                <a:t>A</a:t>
              </a:r>
              <a:r>
                <a:rPr lang="ru-RU" sz="1350" dirty="0">
                  <a:solidFill>
                    <a:prstClr val="white"/>
                  </a:solidFill>
                </a:rPr>
                <a:t> </a:t>
              </a: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1798320" y="3091007"/>
              <a:ext cx="1298448" cy="3566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350" dirty="0">
                  <a:solidFill>
                    <a:prstClr val="white"/>
                  </a:solidFill>
                </a:rPr>
                <a:t>Модуль</a:t>
              </a:r>
              <a:r>
                <a:rPr lang="en-US" sz="1350" dirty="0">
                  <a:solidFill>
                    <a:prstClr val="white"/>
                  </a:solidFill>
                </a:rPr>
                <a:t> B</a:t>
              </a:r>
              <a:endParaRPr lang="ru-RU" sz="1350" dirty="0">
                <a:solidFill>
                  <a:prstClr val="white"/>
                </a:solidFill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798320" y="3508864"/>
              <a:ext cx="1298448" cy="3566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350" dirty="0">
                  <a:solidFill>
                    <a:prstClr val="white"/>
                  </a:solidFill>
                </a:rPr>
                <a:t>Модуль</a:t>
              </a:r>
              <a:r>
                <a:rPr lang="en-US" sz="1350" dirty="0">
                  <a:solidFill>
                    <a:prstClr val="white"/>
                  </a:solidFill>
                </a:rPr>
                <a:t> C</a:t>
              </a:r>
              <a:endParaRPr lang="ru-RU" sz="1350" dirty="0">
                <a:solidFill>
                  <a:prstClr val="white"/>
                </a:solidFill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798320" y="3943316"/>
              <a:ext cx="1298448" cy="3566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350" dirty="0">
                  <a:solidFill>
                    <a:prstClr val="white"/>
                  </a:solidFill>
                </a:rPr>
                <a:t>Модуль</a:t>
              </a:r>
              <a:r>
                <a:rPr lang="en-US" sz="1350" dirty="0">
                  <a:solidFill>
                    <a:prstClr val="white"/>
                  </a:solidFill>
                </a:rPr>
                <a:t> D</a:t>
              </a:r>
              <a:endParaRPr lang="ru-RU" sz="1350" dirty="0">
                <a:solidFill>
                  <a:prstClr val="white"/>
                </a:solidFill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1798320" y="4361173"/>
              <a:ext cx="1298448" cy="3566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350" dirty="0">
                  <a:solidFill>
                    <a:prstClr val="white"/>
                  </a:solidFill>
                </a:rPr>
                <a:t>Модуль</a:t>
              </a:r>
              <a:r>
                <a:rPr lang="en-US" sz="1350" dirty="0">
                  <a:solidFill>
                    <a:prstClr val="white"/>
                  </a:solidFill>
                </a:rPr>
                <a:t> E</a:t>
              </a:r>
              <a:endParaRPr lang="ru-RU" sz="135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2872332" y="1747493"/>
            <a:ext cx="1371129" cy="1836020"/>
            <a:chOff x="5122195" y="2387943"/>
            <a:chExt cx="1298448" cy="1578355"/>
          </a:xfrm>
        </p:grpSpPr>
        <p:sp>
          <p:nvSpPr>
            <p:cNvPr id="16" name="TextBox 15"/>
            <p:cNvSpPr txBox="1"/>
            <p:nvPr/>
          </p:nvSpPr>
          <p:spPr>
            <a:xfrm>
              <a:off x="5335370" y="2387943"/>
              <a:ext cx="939348" cy="4054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35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КОД-2</a:t>
              </a: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5122195" y="2734391"/>
              <a:ext cx="1298448" cy="3566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350" dirty="0">
                  <a:solidFill>
                    <a:prstClr val="white"/>
                  </a:solidFill>
                </a:rPr>
                <a:t>Модуль </a:t>
              </a:r>
              <a:r>
                <a:rPr lang="en-US" sz="1350" dirty="0">
                  <a:solidFill>
                    <a:prstClr val="white"/>
                  </a:solidFill>
                </a:rPr>
                <a:t>A</a:t>
              </a:r>
              <a:r>
                <a:rPr lang="ru-RU" sz="1350" dirty="0">
                  <a:solidFill>
                    <a:prstClr val="white"/>
                  </a:solidFill>
                </a:rPr>
                <a:t> </a:t>
              </a: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5122195" y="3166299"/>
              <a:ext cx="1298448" cy="3566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350" dirty="0">
                  <a:solidFill>
                    <a:prstClr val="white"/>
                  </a:solidFill>
                </a:rPr>
                <a:t>Модуль </a:t>
              </a:r>
              <a:r>
                <a:rPr lang="en-US" sz="1350" dirty="0">
                  <a:solidFill>
                    <a:prstClr val="white"/>
                  </a:solidFill>
                </a:rPr>
                <a:t>B</a:t>
              </a:r>
              <a:r>
                <a:rPr lang="ru-RU" sz="1350" dirty="0">
                  <a:solidFill>
                    <a:prstClr val="white"/>
                  </a:solidFill>
                </a:rPr>
                <a:t> </a:t>
              </a: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5122195" y="3609682"/>
              <a:ext cx="1298448" cy="3566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350" dirty="0">
                  <a:solidFill>
                    <a:prstClr val="white"/>
                  </a:solidFill>
                </a:rPr>
                <a:t>Модуль </a:t>
              </a:r>
              <a:r>
                <a:rPr lang="en-US" sz="1350" dirty="0">
                  <a:solidFill>
                    <a:prstClr val="white"/>
                  </a:solidFill>
                </a:rPr>
                <a:t>C</a:t>
              </a:r>
              <a:r>
                <a:rPr lang="ru-RU" sz="1350" dirty="0">
                  <a:solidFill>
                    <a:prstClr val="white"/>
                  </a:solidFill>
                </a:rPr>
                <a:t> </a:t>
              </a: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4765660" y="1772643"/>
            <a:ext cx="1349628" cy="1263106"/>
            <a:chOff x="8668543" y="2330994"/>
            <a:chExt cx="1298448" cy="1116964"/>
          </a:xfrm>
        </p:grpSpPr>
        <p:sp>
          <p:nvSpPr>
            <p:cNvPr id="21" name="TextBox 20"/>
            <p:cNvSpPr txBox="1"/>
            <p:nvPr/>
          </p:nvSpPr>
          <p:spPr>
            <a:xfrm>
              <a:off x="8818978" y="2330994"/>
              <a:ext cx="914012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35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КОД-3</a:t>
              </a: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8668543" y="2691568"/>
              <a:ext cx="1298448" cy="3566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350" dirty="0">
                  <a:solidFill>
                    <a:prstClr val="white"/>
                  </a:solidFill>
                </a:rPr>
                <a:t>Модуль </a:t>
              </a:r>
              <a:r>
                <a:rPr lang="en-US" sz="1350" dirty="0">
                  <a:solidFill>
                    <a:prstClr val="white"/>
                  </a:solidFill>
                </a:rPr>
                <a:t>A</a:t>
              </a:r>
              <a:r>
                <a:rPr lang="ru-RU" sz="1350" dirty="0">
                  <a:solidFill>
                    <a:prstClr val="white"/>
                  </a:solidFill>
                </a:rPr>
                <a:t> </a:t>
              </a: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8668543" y="3091342"/>
              <a:ext cx="1298448" cy="3566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350" dirty="0">
                  <a:solidFill>
                    <a:prstClr val="white"/>
                  </a:solidFill>
                </a:rPr>
                <a:t>Модуль </a:t>
              </a:r>
              <a:r>
                <a:rPr lang="en-US" sz="1350" dirty="0">
                  <a:solidFill>
                    <a:prstClr val="white"/>
                  </a:solidFill>
                </a:rPr>
                <a:t>B</a:t>
              </a:r>
              <a:r>
                <a:rPr lang="ru-RU" sz="1350" dirty="0">
                  <a:solidFill>
                    <a:prstClr val="white"/>
                  </a:solidFill>
                </a:rPr>
                <a:t> 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6393117" y="2115357"/>
            <a:ext cx="21044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prstClr val="black"/>
                </a:solidFill>
                <a:latin typeface="Arial" charset="0"/>
                <a:cs typeface="Arial" charset="0"/>
              </a:rPr>
              <a:t>Количество комплектов </a:t>
            </a:r>
          </a:p>
          <a:p>
            <a:pPr marL="214313" indent="-2143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prstClr val="black"/>
                </a:solidFill>
                <a:latin typeface="Arial" charset="0"/>
                <a:cs typeface="Arial" charset="0"/>
              </a:rPr>
              <a:t>от 2 до 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407945" y="3225408"/>
            <a:ext cx="216330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350" b="1" dirty="0">
                <a:solidFill>
                  <a:prstClr val="black"/>
                </a:solidFill>
                <a:latin typeface="Arial" charset="0"/>
                <a:cs typeface="Arial" charset="0"/>
              </a:rPr>
              <a:t>Время выполнения задания для ДЭ </a:t>
            </a:r>
          </a:p>
          <a:p>
            <a:pPr marL="214313" indent="-2143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350" b="1" dirty="0">
                <a:solidFill>
                  <a:prstClr val="black"/>
                </a:solidFill>
                <a:latin typeface="Arial" charset="0"/>
                <a:cs typeface="Arial" charset="0"/>
              </a:rPr>
              <a:t>от 2 до 22 часов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27354" y="4525895"/>
            <a:ext cx="74034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prstClr val="black"/>
                </a:solidFill>
                <a:latin typeface="Arial" charset="0"/>
                <a:cs typeface="Arial" charset="0"/>
              </a:rPr>
              <a:t>По каждому комплекту: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latin typeface="Arial" charset="0"/>
                <a:cs typeface="Arial" charset="0"/>
              </a:rPr>
              <a:t>ИЛ – инфраструктурный лист, как сумма ИЛ по модулям задания, план застройки, план проведения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latin typeface="Arial" charset="0"/>
                <a:cs typeface="Arial" charset="0"/>
              </a:rPr>
              <a:t>Максимальное количество баллов, как сумма баллов по модулям задания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latin typeface="Arial" charset="0"/>
                <a:cs typeface="Arial" charset="0"/>
              </a:rPr>
              <a:t>Время выполнения, как сумма времени выполнения по модулям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latin typeface="Arial" charset="0"/>
                <a:cs typeface="Arial" charset="0"/>
              </a:rPr>
              <a:t>Требование по количеству экспертов</a:t>
            </a:r>
          </a:p>
        </p:txBody>
      </p:sp>
    </p:spTree>
    <p:extLst>
      <p:ext uri="{BB962C8B-B14F-4D97-AF65-F5344CB8AC3E}">
        <p14:creationId xmlns="" xmlns:p14="http://schemas.microsoft.com/office/powerpoint/2010/main" val="38819286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8596" y="357166"/>
            <a:ext cx="6429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Mech" pitchFamily="50" charset="0"/>
              </a:rPr>
              <a:t>Методика перевода результатов ДЭ в экзаменационную оценку</a:t>
            </a:r>
            <a:endParaRPr lang="ru-RU" sz="2400" b="1" dirty="0" smtClean="0">
              <a:solidFill>
                <a:schemeClr val="accent1">
                  <a:lumMod val="75000"/>
                </a:schemeClr>
              </a:solidFill>
              <a:latin typeface="Mech" pitchFamily="50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0690" t="23000" r="13793" b="8001"/>
          <a:stretch>
            <a:fillRect/>
          </a:stretch>
        </p:blipFill>
        <p:spPr bwMode="auto">
          <a:xfrm>
            <a:off x="428595" y="1285860"/>
            <a:ext cx="8204257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8819286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 l="23645" t="37305" r="14861" b="8007"/>
          <a:stretch>
            <a:fillRect/>
          </a:stretch>
        </p:blipFill>
        <p:spPr bwMode="auto">
          <a:xfrm>
            <a:off x="1285852" y="3429000"/>
            <a:ext cx="6500858" cy="3250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8596" y="357166"/>
            <a:ext cx="6429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Mech" pitchFamily="50" charset="0"/>
              </a:rPr>
              <a:t>Методика перевода результатов ДЭ в экзаменационную оценку</a:t>
            </a:r>
            <a:endParaRPr lang="ru-RU" sz="2400" b="1" dirty="0" smtClean="0">
              <a:solidFill>
                <a:schemeClr val="accent1">
                  <a:lumMod val="75000"/>
                </a:schemeClr>
              </a:solidFill>
              <a:latin typeface="Mech" pitchFamily="50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0691" t="39335" r="15251" b="21330"/>
          <a:stretch>
            <a:fillRect/>
          </a:stretch>
        </p:blipFill>
        <p:spPr bwMode="auto">
          <a:xfrm>
            <a:off x="1285852" y="1214422"/>
            <a:ext cx="641464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8819286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 l="21998" t="40234" r="16508" b="17773"/>
          <a:stretch>
            <a:fillRect/>
          </a:stretch>
        </p:blipFill>
        <p:spPr bwMode="auto">
          <a:xfrm>
            <a:off x="642910" y="3643314"/>
            <a:ext cx="8001056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8596" y="357166"/>
            <a:ext cx="6429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Mech" pitchFamily="50" charset="0"/>
              </a:rPr>
              <a:t>Методика перевода результатов ДЭ в экзаменационную оценку</a:t>
            </a:r>
            <a:endParaRPr lang="ru-RU" sz="2400" b="1" dirty="0" smtClean="0">
              <a:solidFill>
                <a:schemeClr val="accent1">
                  <a:lumMod val="75000"/>
                </a:schemeClr>
              </a:solidFill>
              <a:latin typeface="Mech" pitchFamily="50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 l="23060" t="27344" r="15446" b="38476"/>
          <a:stretch>
            <a:fillRect/>
          </a:stretch>
        </p:blipFill>
        <p:spPr bwMode="auto">
          <a:xfrm>
            <a:off x="571472" y="1142984"/>
            <a:ext cx="800105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8819286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85918" y="357166"/>
            <a:ext cx="4857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Mech" pitchFamily="50" charset="0"/>
              </a:rPr>
              <a:t>Проблемы ДЭ в ГИА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28596" y="1071546"/>
            <a:ext cx="3929090" cy="105087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Системные проблемы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714876" y="1071546"/>
            <a:ext cx="3968350" cy="105087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Проблемы неготовности к более затратному формату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57158" y="2285992"/>
            <a:ext cx="4000528" cy="414340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200" dirty="0"/>
              <a:t>Несоответствие процедур </a:t>
            </a:r>
            <a:r>
              <a:rPr lang="ru-RU" sz="2200" dirty="0" smtClean="0"/>
              <a:t>WS</a:t>
            </a:r>
            <a:r>
              <a:rPr lang="en-US" sz="2200" dirty="0" smtClean="0"/>
              <a:t>R</a:t>
            </a:r>
            <a:r>
              <a:rPr lang="ru-RU" sz="2200" dirty="0" smtClean="0"/>
              <a:t> </a:t>
            </a:r>
            <a:r>
              <a:rPr lang="ru-RU" sz="2200" dirty="0"/>
              <a:t>и ГИА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200" dirty="0"/>
              <a:t>Содержательные расхождения между компетенциями </a:t>
            </a:r>
            <a:r>
              <a:rPr lang="ru-RU" sz="2200" dirty="0" smtClean="0"/>
              <a:t>WS</a:t>
            </a:r>
            <a:r>
              <a:rPr lang="en-US" sz="2200" dirty="0" smtClean="0"/>
              <a:t>R</a:t>
            </a:r>
            <a:r>
              <a:rPr lang="ru-RU" sz="2200" dirty="0" smtClean="0"/>
              <a:t> </a:t>
            </a:r>
            <a:r>
              <a:rPr lang="ru-RU" sz="2200" dirty="0"/>
              <a:t>и ФГОС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200" dirty="0"/>
              <a:t>Идеология приоритета развития отдельных студентов, показывающих высокие </a:t>
            </a:r>
            <a:r>
              <a:rPr lang="ru-RU" sz="2200" dirty="0" smtClean="0"/>
              <a:t>достижения</a:t>
            </a:r>
            <a:endParaRPr lang="ru-RU" sz="22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643438" y="2285992"/>
            <a:ext cx="4119524" cy="414340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200" dirty="0"/>
              <a:t>Трудности в организации </a:t>
            </a:r>
            <a:r>
              <a:rPr lang="ru-RU" sz="2200" dirty="0" smtClean="0"/>
              <a:t>логистики</a:t>
            </a:r>
            <a:r>
              <a:rPr lang="en-US" sz="2200" dirty="0" smtClean="0"/>
              <a:t> </a:t>
            </a:r>
            <a:r>
              <a:rPr lang="ru-RU" sz="2200" dirty="0" smtClean="0"/>
              <a:t>ДЭ</a:t>
            </a:r>
            <a:endParaRPr lang="ru-RU" sz="220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200" dirty="0"/>
              <a:t>Высокие финансовые </a:t>
            </a:r>
            <a:r>
              <a:rPr lang="ru-RU" sz="2200" dirty="0" smtClean="0"/>
              <a:t>затраты на  МТБ,  расходные материалы, оплату экспертов</a:t>
            </a:r>
            <a:endParaRPr lang="ru-RU" sz="220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200" dirty="0"/>
              <a:t>Недостаточная </a:t>
            </a:r>
            <a:r>
              <a:rPr lang="ru-RU" sz="2200" dirty="0" smtClean="0"/>
              <a:t>обеспеченность экспертами</a:t>
            </a:r>
            <a:endParaRPr lang="ru-RU" sz="2200" dirty="0"/>
          </a:p>
        </p:txBody>
      </p:sp>
    </p:spTree>
    <p:extLst>
      <p:ext uri="{BB962C8B-B14F-4D97-AF65-F5344CB8AC3E}">
        <p14:creationId xmlns="" xmlns:p14="http://schemas.microsoft.com/office/powerpoint/2010/main" val="38819286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7158" y="357166"/>
            <a:ext cx="8358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Mech" pitchFamily="50" charset="0"/>
              </a:rPr>
              <a:t>Необходимое нормативное </a:t>
            </a:r>
          </a:p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Mech" pitchFamily="50" charset="0"/>
              </a:rPr>
              <a:t>регулирование и методическое сопровождение внедрения ДЭ </a:t>
            </a:r>
          </a:p>
        </p:txBody>
      </p:sp>
      <p:sp>
        <p:nvSpPr>
          <p:cNvPr id="12" name="Объект 2"/>
          <p:cNvSpPr>
            <a:spLocks noGrp="1"/>
          </p:cNvSpPr>
          <p:nvPr>
            <p:ph idx="1"/>
          </p:nvPr>
        </p:nvSpPr>
        <p:spPr>
          <a:xfrm>
            <a:off x="500034" y="1785926"/>
            <a:ext cx="8229600" cy="4572000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ru-RU" sz="2200" b="1" dirty="0">
                <a:solidFill>
                  <a:srgbClr val="C00000"/>
                </a:solidFill>
                <a:cs typeface="Times New Roman"/>
              </a:rPr>
              <a:t>М</a:t>
            </a:r>
            <a:r>
              <a:rPr lang="ru-RU" sz="2200" b="1" dirty="0">
                <a:solidFill>
                  <a:srgbClr val="020C22"/>
                </a:solidFill>
                <a:cs typeface="Times New Roman"/>
              </a:rPr>
              <a:t>атрица соответствия профессий/специальностей ТОП-50 и компетенций </a:t>
            </a:r>
            <a:r>
              <a:rPr lang="en-US" sz="2200" b="1" dirty="0" smtClean="0">
                <a:solidFill>
                  <a:srgbClr val="020C22"/>
                </a:solidFill>
                <a:cs typeface="Times New Roman"/>
              </a:rPr>
              <a:t>WSR</a:t>
            </a:r>
            <a:r>
              <a:rPr lang="ru-RU" sz="2200" b="1" dirty="0" smtClean="0">
                <a:solidFill>
                  <a:srgbClr val="020C22"/>
                </a:solidFill>
                <a:cs typeface="Times New Roman"/>
              </a:rPr>
              <a:t> для </a:t>
            </a:r>
            <a:r>
              <a:rPr lang="ru-RU" sz="2200" b="1" dirty="0">
                <a:solidFill>
                  <a:srgbClr val="020C22"/>
                </a:solidFill>
                <a:cs typeface="Times New Roman"/>
              </a:rPr>
              <a:t>проведения демонстрационного экзамена</a:t>
            </a:r>
          </a:p>
          <a:p>
            <a:pPr>
              <a:spcAft>
                <a:spcPts val="600"/>
              </a:spcAft>
            </a:pPr>
            <a:r>
              <a:rPr lang="ru-RU" sz="2200" b="1" dirty="0">
                <a:solidFill>
                  <a:srgbClr val="C00000"/>
                </a:solidFill>
                <a:cs typeface="Times New Roman"/>
              </a:rPr>
              <a:t>М</a:t>
            </a:r>
            <a:r>
              <a:rPr lang="ru-RU" sz="2200" b="1" dirty="0">
                <a:solidFill>
                  <a:srgbClr val="020C22"/>
                </a:solidFill>
                <a:cs typeface="Times New Roman"/>
              </a:rPr>
              <a:t>етодика перевода результатов ДЭ в экзаменационную оценку с определением точки отсечения положительного результата.</a:t>
            </a:r>
          </a:p>
          <a:p>
            <a:pPr>
              <a:spcAft>
                <a:spcPts val="600"/>
              </a:spcAft>
            </a:pPr>
            <a:r>
              <a:rPr lang="ru-RU" sz="2200" b="1" dirty="0">
                <a:solidFill>
                  <a:srgbClr val="C00000"/>
                </a:solidFill>
                <a:cs typeface="Times New Roman"/>
              </a:rPr>
              <a:t>Д</a:t>
            </a:r>
            <a:r>
              <a:rPr lang="ru-RU" sz="2200" b="1" dirty="0">
                <a:solidFill>
                  <a:srgbClr val="020C22"/>
                </a:solidFill>
                <a:cs typeface="Times New Roman"/>
              </a:rPr>
              <a:t>орожная карта поэтапного внедрения демонстрационного экзамена</a:t>
            </a:r>
          </a:p>
          <a:p>
            <a:pPr>
              <a:spcAft>
                <a:spcPts val="600"/>
              </a:spcAft>
            </a:pPr>
            <a:r>
              <a:rPr lang="ru-RU" sz="2200" b="1" dirty="0">
                <a:solidFill>
                  <a:srgbClr val="C00000"/>
                </a:solidFill>
                <a:cs typeface="Times New Roman"/>
              </a:rPr>
              <a:t>С</a:t>
            </a:r>
            <a:r>
              <a:rPr lang="ru-RU" sz="2200" b="1" dirty="0">
                <a:solidFill>
                  <a:srgbClr val="020C22"/>
                </a:solidFill>
                <a:cs typeface="Times New Roman"/>
              </a:rPr>
              <a:t>труктура контрольно-измерительных  материалов  для проведения ГИА</a:t>
            </a:r>
          </a:p>
          <a:p>
            <a:pPr>
              <a:spcAft>
                <a:spcPts val="600"/>
              </a:spcAft>
            </a:pPr>
            <a:r>
              <a:rPr lang="ru-RU" sz="2200" b="1" dirty="0">
                <a:solidFill>
                  <a:srgbClr val="C00000"/>
                </a:solidFill>
                <a:cs typeface="Times New Roman"/>
              </a:rPr>
              <a:t>М</a:t>
            </a:r>
            <a:r>
              <a:rPr lang="ru-RU" sz="2200" b="1" dirty="0">
                <a:solidFill>
                  <a:srgbClr val="020C22"/>
                </a:solidFill>
                <a:cs typeface="Times New Roman"/>
              </a:rPr>
              <a:t>етодические рекомендации по организации ГИА по профессиям/специальностям</a:t>
            </a:r>
          </a:p>
          <a:p>
            <a:pPr>
              <a:spcAft>
                <a:spcPts val="600"/>
              </a:spcAft>
            </a:pPr>
            <a:endParaRPr lang="ru-RU" sz="2400" b="1" dirty="0"/>
          </a:p>
        </p:txBody>
      </p:sp>
    </p:spTree>
    <p:extLst>
      <p:ext uri="{BB962C8B-B14F-4D97-AF65-F5344CB8AC3E}">
        <p14:creationId xmlns="" xmlns:p14="http://schemas.microsoft.com/office/powerpoint/2010/main" val="38819286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85852" y="642918"/>
            <a:ext cx="4500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Mech" pitchFamily="50" charset="0"/>
              </a:rPr>
              <a:t>Проблемные точки</a:t>
            </a:r>
          </a:p>
        </p:txBody>
      </p:sp>
      <p:pic>
        <p:nvPicPr>
          <p:cNvPr id="8" name="Рисунок 7"/>
          <p:cNvPicPr/>
          <p:nvPr/>
        </p:nvPicPr>
        <p:blipFill>
          <a:blip r:embed="rId3" cstate="print"/>
          <a:srcRect l="6101" t="31893" r="65972" b="10952"/>
          <a:stretch>
            <a:fillRect/>
          </a:stretch>
        </p:blipFill>
        <p:spPr bwMode="auto">
          <a:xfrm>
            <a:off x="428596" y="1571612"/>
            <a:ext cx="8215370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8819286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85852" y="642918"/>
            <a:ext cx="4500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Mech" pitchFamily="50" charset="0"/>
              </a:rPr>
              <a:t>Проблемные точки</a:t>
            </a:r>
          </a:p>
        </p:txBody>
      </p:sp>
      <p:pic>
        <p:nvPicPr>
          <p:cNvPr id="7" name="Рисунок 6"/>
          <p:cNvPicPr/>
          <p:nvPr/>
        </p:nvPicPr>
        <p:blipFill>
          <a:blip r:embed="rId3" cstate="print"/>
          <a:srcRect l="7019" t="35379" r="65963" b="14852"/>
          <a:stretch>
            <a:fillRect/>
          </a:stretch>
        </p:blipFill>
        <p:spPr bwMode="auto">
          <a:xfrm>
            <a:off x="642910" y="1357298"/>
            <a:ext cx="7929618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8819286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3" cstate="print"/>
          <a:srcRect l="6568" t="30865" r="66088" b="20524"/>
          <a:stretch>
            <a:fillRect/>
          </a:stretch>
        </p:blipFill>
        <p:spPr bwMode="auto">
          <a:xfrm>
            <a:off x="714348" y="1571612"/>
            <a:ext cx="7500990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8819286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5786" y="1643050"/>
            <a:ext cx="75009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b="1" dirty="0" smtClean="0">
              <a:solidFill>
                <a:schemeClr val="accent1">
                  <a:lumMod val="75000"/>
                </a:schemeClr>
              </a:solidFill>
              <a:latin typeface="Mech" pitchFamily="50" charset="0"/>
            </a:endParaRPr>
          </a:p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Mech" pitchFamily="50" charset="0"/>
              </a:rPr>
              <a:t>Часть 1</a:t>
            </a:r>
          </a:p>
          <a:p>
            <a:pPr algn="ctr"/>
            <a:endParaRPr lang="ru-RU" sz="3600" b="1" dirty="0" smtClean="0">
              <a:solidFill>
                <a:schemeClr val="accent1">
                  <a:lumMod val="75000"/>
                </a:schemeClr>
              </a:solidFill>
              <a:latin typeface="Mech" pitchFamily="50" charset="0"/>
            </a:endParaRPr>
          </a:p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Mech" pitchFamily="50" charset="0"/>
              </a:rPr>
              <a:t>Демонстрационный экзамен в промежуточной аттестации</a:t>
            </a:r>
            <a:endParaRPr lang="ru-RU" sz="3600" b="1" dirty="0" smtClean="0">
              <a:solidFill>
                <a:schemeClr val="accent1">
                  <a:lumMod val="75000"/>
                </a:schemeClr>
              </a:solidFill>
              <a:latin typeface="Mech" pitchFamily="50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0336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5786" y="1643050"/>
            <a:ext cx="75009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b="1" dirty="0" smtClean="0">
              <a:solidFill>
                <a:schemeClr val="accent1">
                  <a:lumMod val="75000"/>
                </a:schemeClr>
              </a:solidFill>
              <a:latin typeface="Mech" pitchFamily="50" charset="0"/>
            </a:endParaRPr>
          </a:p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Mech" pitchFamily="50" charset="0"/>
              </a:rPr>
              <a:t>Часть 3</a:t>
            </a:r>
          </a:p>
          <a:p>
            <a:pPr algn="ctr"/>
            <a:endParaRPr lang="ru-RU" sz="3600" b="1" dirty="0" smtClean="0">
              <a:solidFill>
                <a:schemeClr val="accent1">
                  <a:lumMod val="75000"/>
                </a:schemeClr>
              </a:solidFill>
              <a:latin typeface="Mech" pitchFamily="50" charset="0"/>
            </a:endParaRPr>
          </a:p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Mech" pitchFamily="50" charset="0"/>
              </a:rPr>
              <a:t>Демонстрационный экзамен по стандартам 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Mech" pitchFamily="50" charset="0"/>
              </a:rPr>
              <a:t>WSR</a:t>
            </a:r>
            <a:endParaRPr lang="ru-RU" sz="3600" b="1" dirty="0" smtClean="0">
              <a:solidFill>
                <a:schemeClr val="accent1">
                  <a:lumMod val="75000"/>
                </a:schemeClr>
              </a:solidFill>
              <a:latin typeface="Mech" pitchFamily="50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0336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564905"/>
            <a:ext cx="8471570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 l="1667" r="1667"/>
          <a:stretch>
            <a:fillRect/>
          </a:stretch>
        </p:blipFill>
        <p:spPr bwMode="auto">
          <a:xfrm>
            <a:off x="395536" y="1124744"/>
            <a:ext cx="8352928" cy="1273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04664"/>
            <a:ext cx="6349752" cy="352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1463158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sp>
        <p:nvSpPr>
          <p:cNvPr id="50" name="object 10"/>
          <p:cNvSpPr txBox="1"/>
          <p:nvPr/>
        </p:nvSpPr>
        <p:spPr>
          <a:xfrm>
            <a:off x="2585401" y="4546196"/>
            <a:ext cx="4149922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101" marR="5050">
              <a:lnSpc>
                <a:spcPts val="1750"/>
              </a:lnSpc>
            </a:pPr>
            <a:r>
              <a:rPr sz="1591" b="1" spc="32" dirty="0">
                <a:solidFill>
                  <a:srgbClr val="FFFFFF"/>
                </a:solidFill>
                <a:latin typeface="Arial Narrow"/>
                <a:cs typeface="Arial Narrow"/>
              </a:rPr>
              <a:t>Организаци</a:t>
            </a:r>
            <a:r>
              <a:rPr sz="1591" b="1" dirty="0">
                <a:solidFill>
                  <a:srgbClr val="FFFFFF"/>
                </a:solidFill>
                <a:latin typeface="Arial Narrow"/>
                <a:cs typeface="Arial Narrow"/>
              </a:rPr>
              <a:t>я</a:t>
            </a:r>
            <a:r>
              <a:rPr sz="1591" b="1" spc="64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591" b="1" dirty="0">
                <a:solidFill>
                  <a:srgbClr val="FFFFFF"/>
                </a:solidFill>
                <a:latin typeface="Arial Narrow"/>
                <a:cs typeface="Arial Narrow"/>
              </a:rPr>
              <a:t>и</a:t>
            </a:r>
            <a:r>
              <a:rPr sz="1591" b="1" spc="64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591" b="1" spc="32" dirty="0">
                <a:solidFill>
                  <a:srgbClr val="FFFFFF"/>
                </a:solidFill>
                <a:latin typeface="Arial Narrow"/>
                <a:cs typeface="Arial Narrow"/>
              </a:rPr>
              <a:t>проведени</a:t>
            </a:r>
            <a:r>
              <a:rPr sz="1591" b="1" dirty="0">
                <a:solidFill>
                  <a:srgbClr val="FFFFFF"/>
                </a:solidFill>
                <a:latin typeface="Arial Narrow"/>
                <a:cs typeface="Arial Narrow"/>
              </a:rPr>
              <a:t>е</a:t>
            </a:r>
            <a:r>
              <a:rPr sz="1591" b="1" spc="64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591" b="1" spc="32" dirty="0">
                <a:solidFill>
                  <a:srgbClr val="FFFFFF"/>
                </a:solidFill>
                <a:latin typeface="Arial Narrow"/>
                <a:cs typeface="Arial Narrow"/>
              </a:rPr>
              <a:t>демонстрационного экзамен</a:t>
            </a:r>
            <a:r>
              <a:rPr sz="1591" b="1" dirty="0">
                <a:solidFill>
                  <a:srgbClr val="FFFFFF"/>
                </a:solidFill>
                <a:latin typeface="Arial Narrow"/>
                <a:cs typeface="Arial Narrow"/>
              </a:rPr>
              <a:t>а</a:t>
            </a:r>
            <a:r>
              <a:rPr sz="1591" b="1" spc="64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591" b="1" spc="32" dirty="0">
                <a:solidFill>
                  <a:srgbClr val="FFFFFF"/>
                </a:solidFill>
                <a:latin typeface="Arial Narrow"/>
                <a:cs typeface="Arial Narrow"/>
              </a:rPr>
              <a:t>сертифицированны</a:t>
            </a:r>
            <a:r>
              <a:rPr sz="1591" b="1" dirty="0">
                <a:solidFill>
                  <a:srgbClr val="FFFFFF"/>
                </a:solidFill>
                <a:latin typeface="Arial Narrow"/>
                <a:cs typeface="Arial Narrow"/>
              </a:rPr>
              <a:t>м</a:t>
            </a:r>
            <a:r>
              <a:rPr sz="1591" b="1" spc="64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591" b="1" spc="32" dirty="0">
                <a:solidFill>
                  <a:srgbClr val="FFFFFF"/>
                </a:solidFill>
                <a:latin typeface="Arial Narrow"/>
                <a:cs typeface="Arial Narrow"/>
              </a:rPr>
              <a:t>экспертом</a:t>
            </a:r>
            <a:endParaRPr sz="1591">
              <a:latin typeface="Arial Narrow"/>
              <a:cs typeface="Arial Narrow"/>
            </a:endParaRPr>
          </a:p>
        </p:txBody>
      </p:sp>
      <p:sp>
        <p:nvSpPr>
          <p:cNvPr id="51" name="object 11"/>
          <p:cNvSpPr txBox="1"/>
          <p:nvPr/>
        </p:nvSpPr>
        <p:spPr>
          <a:xfrm>
            <a:off x="2585402" y="3611847"/>
            <a:ext cx="3590336" cy="2448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101"/>
            <a:r>
              <a:rPr sz="1591" b="1" spc="32" dirty="0">
                <a:solidFill>
                  <a:srgbClr val="FFFFFF"/>
                </a:solidFill>
                <a:latin typeface="Arial Narrow"/>
                <a:cs typeface="Arial Narrow"/>
              </a:rPr>
              <a:t>Использовани</a:t>
            </a:r>
            <a:r>
              <a:rPr sz="1591" b="1" dirty="0">
                <a:solidFill>
                  <a:srgbClr val="FFFFFF"/>
                </a:solidFill>
                <a:latin typeface="Arial Narrow"/>
                <a:cs typeface="Arial Narrow"/>
              </a:rPr>
              <a:t>е</a:t>
            </a:r>
            <a:r>
              <a:rPr sz="1591" b="1" spc="64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591" b="1" spc="32" dirty="0">
                <a:solidFill>
                  <a:srgbClr val="FFFFFF"/>
                </a:solidFill>
                <a:latin typeface="Arial Narrow"/>
                <a:cs typeface="Arial Narrow"/>
              </a:rPr>
              <a:t>систем</a:t>
            </a:r>
            <a:r>
              <a:rPr sz="1591" b="1" dirty="0">
                <a:solidFill>
                  <a:srgbClr val="FFFFFF"/>
                </a:solidFill>
                <a:latin typeface="Arial Narrow"/>
                <a:cs typeface="Arial Narrow"/>
              </a:rPr>
              <a:t>ы</a:t>
            </a:r>
            <a:r>
              <a:rPr sz="1591" b="1" spc="64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591" b="1" spc="32" dirty="0">
                <a:solidFill>
                  <a:srgbClr val="FFFFFF"/>
                </a:solidFill>
                <a:latin typeface="Arial Narrow"/>
                <a:cs typeface="Arial Narrow"/>
              </a:rPr>
              <a:t>оценивани</a:t>
            </a:r>
            <a:r>
              <a:rPr sz="1591" b="1" dirty="0">
                <a:solidFill>
                  <a:srgbClr val="FFFFFF"/>
                </a:solidFill>
                <a:latin typeface="Arial Narrow"/>
                <a:cs typeface="Arial Narrow"/>
              </a:rPr>
              <a:t>я</a:t>
            </a:r>
            <a:r>
              <a:rPr sz="1591" b="1" spc="64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591" b="1" spc="32" dirty="0">
                <a:solidFill>
                  <a:srgbClr val="FFFFFF"/>
                </a:solidFill>
                <a:latin typeface="Arial Narrow"/>
                <a:cs typeface="Arial Narrow"/>
              </a:rPr>
              <a:t>CIS</a:t>
            </a:r>
            <a:endParaRPr sz="1591">
              <a:latin typeface="Arial Narrow"/>
              <a:cs typeface="Arial Narrow"/>
            </a:endParaRPr>
          </a:p>
        </p:txBody>
      </p:sp>
      <p:graphicFrame>
        <p:nvGraphicFramePr>
          <p:cNvPr id="52" name="Таблица 51"/>
          <p:cNvGraphicFramePr>
            <a:graphicFrameLocks noGrp="1"/>
          </p:cNvGraphicFramePr>
          <p:nvPr>
            <p:extLst/>
          </p:nvPr>
        </p:nvGraphicFramePr>
        <p:xfrm>
          <a:off x="395536" y="1556792"/>
          <a:ext cx="8424936" cy="45365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140">
                  <a:extLst>
                    <a:ext uri="{9D8B030D-6E8A-4147-A177-3AD203B41FA5}">
                      <a16:colId xmlns="" xmlns:a16="http://schemas.microsoft.com/office/drawing/2014/main" val="496735112"/>
                    </a:ext>
                  </a:extLst>
                </a:gridCol>
                <a:gridCol w="1460118">
                  <a:extLst>
                    <a:ext uri="{9D8B030D-6E8A-4147-A177-3AD203B41FA5}">
                      <a16:colId xmlns="" xmlns:a16="http://schemas.microsoft.com/office/drawing/2014/main" val="3183250147"/>
                    </a:ext>
                  </a:extLst>
                </a:gridCol>
                <a:gridCol w="2127907">
                  <a:extLst>
                    <a:ext uri="{9D8B030D-6E8A-4147-A177-3AD203B41FA5}">
                      <a16:colId xmlns="" xmlns:a16="http://schemas.microsoft.com/office/drawing/2014/main" val="1047459030"/>
                    </a:ext>
                  </a:extLst>
                </a:gridCol>
                <a:gridCol w="1063953">
                  <a:extLst>
                    <a:ext uri="{9D8B030D-6E8A-4147-A177-3AD203B41FA5}">
                      <a16:colId xmlns="" xmlns:a16="http://schemas.microsoft.com/office/drawing/2014/main" val="3933432661"/>
                    </a:ext>
                  </a:extLst>
                </a:gridCol>
                <a:gridCol w="1134884">
                  <a:extLst>
                    <a:ext uri="{9D8B030D-6E8A-4147-A177-3AD203B41FA5}">
                      <a16:colId xmlns="" xmlns:a16="http://schemas.microsoft.com/office/drawing/2014/main" val="2390058421"/>
                    </a:ext>
                  </a:extLst>
                </a:gridCol>
                <a:gridCol w="1042356">
                  <a:extLst>
                    <a:ext uri="{9D8B030D-6E8A-4147-A177-3AD203B41FA5}">
                      <a16:colId xmlns="" xmlns:a16="http://schemas.microsoft.com/office/drawing/2014/main" val="3816003473"/>
                    </a:ext>
                  </a:extLst>
                </a:gridCol>
                <a:gridCol w="1282578">
                  <a:extLst>
                    <a:ext uri="{9D8B030D-6E8A-4147-A177-3AD203B41FA5}">
                      <a16:colId xmlns="" xmlns:a16="http://schemas.microsoft.com/office/drawing/2014/main" val="3826032624"/>
                    </a:ext>
                  </a:extLst>
                </a:gridCol>
              </a:tblGrid>
              <a:tr h="1499672">
                <a:tc>
                  <a:txBody>
                    <a:bodyPr/>
                    <a:lstStyle/>
                    <a:p>
                      <a:pPr algn="ctr">
                        <a:tabLst>
                          <a:tab pos="180975" algn="l"/>
                        </a:tabLst>
                      </a:pPr>
                      <a:r>
                        <a:rPr lang="ru-RU" sz="1600" dirty="0" smtClean="0"/>
                        <a:t>№</a:t>
                      </a:r>
                      <a:endParaRPr lang="ru-RU" sz="1600" dirty="0"/>
                    </a:p>
                  </a:txBody>
                  <a:tcPr marL="72726" marR="72726" marT="36363" marB="363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Субъект</a:t>
                      </a:r>
                      <a:r>
                        <a:rPr lang="ru-RU" sz="1600" baseline="0" dirty="0" smtClean="0"/>
                        <a:t> РФ</a:t>
                      </a:r>
                      <a:endParaRPr lang="ru-RU" sz="1600" dirty="0"/>
                    </a:p>
                  </a:txBody>
                  <a:tcPr marL="72726" marR="72726" marT="36363" marB="363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Компетенция</a:t>
                      </a:r>
                      <a:endParaRPr lang="ru-RU" sz="1600" dirty="0"/>
                    </a:p>
                  </a:txBody>
                  <a:tcPr marL="72726" marR="72726" marT="36363" marB="363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Кол-во модулей</a:t>
                      </a:r>
                      <a:r>
                        <a:rPr lang="en-US" sz="1600" dirty="0" smtClean="0"/>
                        <a:t> </a:t>
                      </a:r>
                      <a:r>
                        <a:rPr lang="ru-RU" sz="1600" dirty="0" smtClean="0"/>
                        <a:t>экзамена </a:t>
                      </a:r>
                      <a:endParaRPr lang="ru-RU" sz="1600" dirty="0"/>
                    </a:p>
                  </a:txBody>
                  <a:tcPr marL="72726" marR="72726" marT="36363" marB="363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Результат </a:t>
                      </a:r>
                      <a:r>
                        <a:rPr lang="en-US" sz="1600" dirty="0" smtClean="0"/>
                        <a:t>CIS</a:t>
                      </a:r>
                      <a:r>
                        <a:rPr lang="ru-RU" sz="1600" dirty="0" smtClean="0"/>
                        <a:t> по ДЭ</a:t>
                      </a:r>
                      <a:endParaRPr lang="ru-RU" sz="1600" dirty="0"/>
                    </a:p>
                  </a:txBody>
                  <a:tcPr marL="72726" marR="72726" marT="36363" marB="36363"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Кол-во модулей 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 marL="72726" marR="72726" marT="36363" marB="36363" anchor="ctr"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Результат </a:t>
                      </a:r>
                      <a:r>
                        <a:rPr lang="en-US" sz="1600" dirty="0" smtClean="0"/>
                        <a:t>CIS</a:t>
                      </a:r>
                      <a:r>
                        <a:rPr lang="ru-RU" sz="1600" dirty="0" smtClean="0"/>
                        <a:t> участника РФ на чемпионате</a:t>
                      </a:r>
                    </a:p>
                  </a:txBody>
                  <a:tcPr marL="72726" marR="72726" marT="36363" marB="36363" anchor="ctr"/>
                </a:tc>
                <a:extLst>
                  <a:ext uri="{0D108BD9-81ED-4DB2-BD59-A6C34878D82A}">
                    <a16:rowId xmlns="" xmlns:a16="http://schemas.microsoft.com/office/drawing/2014/main" val="3396081477"/>
                  </a:ext>
                </a:extLst>
              </a:tr>
              <a:tr h="65610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ru-RU" sz="1600" dirty="0"/>
                    </a:p>
                  </a:txBody>
                  <a:tcPr marL="72726" marR="72726" marT="36363" marB="36363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Москва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marL="72726" marR="72726" marT="36363" marB="36363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/>
                        <a:t>Токарные работы на</a:t>
                      </a:r>
                      <a:r>
                        <a:rPr lang="ru-RU" sz="1600" baseline="0" dirty="0" smtClean="0"/>
                        <a:t> станках с ЧПУ</a:t>
                      </a:r>
                      <a:endParaRPr lang="ru-RU" sz="1600" dirty="0"/>
                    </a:p>
                  </a:txBody>
                  <a:tcPr marL="72726" marR="72726" marT="36363" marB="363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7</a:t>
                      </a:r>
                      <a:endParaRPr lang="ru-RU" sz="1600" dirty="0"/>
                    </a:p>
                  </a:txBody>
                  <a:tcPr marL="72726" marR="72726" marT="36363" marB="363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91,50</a:t>
                      </a:r>
                      <a:endParaRPr lang="ru-RU" sz="1600" dirty="0"/>
                    </a:p>
                  </a:txBody>
                  <a:tcPr marL="72726" marR="72726" marT="36363" marB="363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5</a:t>
                      </a:r>
                      <a:endParaRPr lang="ru-RU" sz="1600" dirty="0"/>
                    </a:p>
                  </a:txBody>
                  <a:tcPr marL="72726" marR="72726" marT="36363" marB="363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28,65</a:t>
                      </a:r>
                      <a:endParaRPr lang="ru-RU" sz="1600" dirty="0"/>
                    </a:p>
                  </a:txBody>
                  <a:tcPr marL="72726" marR="72726" marT="36363" marB="36363" anchor="ctr"/>
                </a:tc>
                <a:extLst>
                  <a:ext uri="{0D108BD9-81ED-4DB2-BD59-A6C34878D82A}">
                    <a16:rowId xmlns="" xmlns:a16="http://schemas.microsoft.com/office/drawing/2014/main" val="762220435"/>
                  </a:ext>
                </a:extLst>
              </a:tr>
              <a:tr h="93729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</a:t>
                      </a:r>
                      <a:endParaRPr lang="ru-RU" sz="1600" dirty="0"/>
                    </a:p>
                  </a:txBody>
                  <a:tcPr marL="72726" marR="72726" marT="36363" marB="36363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/>
                        <a:t>Свердловская область</a:t>
                      </a:r>
                      <a:endParaRPr lang="ru-RU" sz="1600" dirty="0"/>
                    </a:p>
                  </a:txBody>
                  <a:tcPr marL="72726" marR="72726" marT="36363" marB="36363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/>
                        <a:t>Холодильная техника и система кондиционирования</a:t>
                      </a:r>
                      <a:endParaRPr lang="ru-RU" sz="1600" dirty="0"/>
                    </a:p>
                  </a:txBody>
                  <a:tcPr marL="72726" marR="72726" marT="36363" marB="363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 marL="72726" marR="72726" marT="36363" marB="363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11,50</a:t>
                      </a:r>
                      <a:endParaRPr lang="ru-RU" sz="1600" dirty="0"/>
                    </a:p>
                  </a:txBody>
                  <a:tcPr marL="72726" marR="72726" marT="36363" marB="363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</a:t>
                      </a:r>
                      <a:endParaRPr lang="ru-RU" sz="1600" dirty="0"/>
                    </a:p>
                  </a:txBody>
                  <a:tcPr marL="72726" marR="72726" marT="36363" marB="363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43,50</a:t>
                      </a:r>
                      <a:endParaRPr lang="ru-RU" sz="1600" dirty="0"/>
                    </a:p>
                  </a:txBody>
                  <a:tcPr marL="72726" marR="72726" marT="36363" marB="36363" anchor="ctr"/>
                </a:tc>
                <a:extLst>
                  <a:ext uri="{0D108BD9-81ED-4DB2-BD59-A6C34878D82A}">
                    <a16:rowId xmlns="" xmlns:a16="http://schemas.microsoft.com/office/drawing/2014/main" val="3714002240"/>
                  </a:ext>
                </a:extLst>
              </a:tr>
              <a:tr h="72171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</a:t>
                      </a:r>
                      <a:endParaRPr lang="ru-RU" sz="1600" dirty="0"/>
                    </a:p>
                  </a:txBody>
                  <a:tcPr marL="72726" marR="72726" marT="36363" marB="36363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/>
                        <a:t>Республика Бурятия</a:t>
                      </a:r>
                      <a:endParaRPr lang="ru-RU" sz="1600" dirty="0"/>
                    </a:p>
                  </a:txBody>
                  <a:tcPr marL="72726" marR="72726" marT="36363" marB="36363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/>
                        <a:t>Поварско</a:t>
                      </a:r>
                      <a:r>
                        <a:rPr lang="ru-RU" sz="1600" baseline="0" dirty="0" smtClean="0"/>
                        <a:t>е дело</a:t>
                      </a:r>
                      <a:endParaRPr lang="ru-RU" sz="1600" dirty="0"/>
                    </a:p>
                  </a:txBody>
                  <a:tcPr marL="72726" marR="72726" marT="36363" marB="363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</a:t>
                      </a:r>
                      <a:endParaRPr lang="ru-RU" sz="1600" dirty="0"/>
                    </a:p>
                  </a:txBody>
                  <a:tcPr marL="72726" marR="72726" marT="36363" marB="363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97,88</a:t>
                      </a:r>
                      <a:endParaRPr lang="ru-RU" sz="1600" dirty="0"/>
                    </a:p>
                  </a:txBody>
                  <a:tcPr marL="72726" marR="72726" marT="36363" marB="363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8</a:t>
                      </a:r>
                      <a:endParaRPr lang="ru-RU" sz="1600" dirty="0"/>
                    </a:p>
                  </a:txBody>
                  <a:tcPr marL="72726" marR="72726" marT="36363" marB="363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72,02</a:t>
                      </a:r>
                      <a:endParaRPr lang="ru-RU" sz="1600" dirty="0"/>
                    </a:p>
                  </a:txBody>
                  <a:tcPr marL="72726" marR="72726" marT="36363" marB="36363" anchor="ctr"/>
                </a:tc>
                <a:extLst>
                  <a:ext uri="{0D108BD9-81ED-4DB2-BD59-A6C34878D82A}">
                    <a16:rowId xmlns="" xmlns:a16="http://schemas.microsoft.com/office/drawing/2014/main" val="3682368488"/>
                  </a:ext>
                </a:extLst>
              </a:tr>
              <a:tr h="72171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</a:t>
                      </a:r>
                      <a:endParaRPr lang="ru-RU" sz="1600" dirty="0"/>
                    </a:p>
                  </a:txBody>
                  <a:tcPr marL="72726" marR="72726" marT="36363" marB="36363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/>
                        <a:t>Республика</a:t>
                      </a:r>
                      <a:r>
                        <a:rPr lang="ru-RU" sz="1600" baseline="0" dirty="0" smtClean="0"/>
                        <a:t> Татарстан</a:t>
                      </a:r>
                      <a:endParaRPr lang="ru-RU" sz="1600" dirty="0"/>
                    </a:p>
                  </a:txBody>
                  <a:tcPr marL="72726" marR="72726" marT="36363" marB="36363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/>
                        <a:t>Сварочные</a:t>
                      </a:r>
                      <a:r>
                        <a:rPr lang="ru-RU" sz="1600" baseline="0" dirty="0" smtClean="0"/>
                        <a:t> технологии</a:t>
                      </a:r>
                      <a:endParaRPr lang="ru-RU" sz="1600" dirty="0"/>
                    </a:p>
                  </a:txBody>
                  <a:tcPr marL="72726" marR="72726" marT="36363" marB="363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</a:t>
                      </a:r>
                      <a:endParaRPr lang="ru-RU" sz="1600" dirty="0"/>
                    </a:p>
                  </a:txBody>
                  <a:tcPr marL="72726" marR="72726" marT="36363" marB="363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87,5</a:t>
                      </a:r>
                      <a:endParaRPr lang="ru-RU" sz="1600" dirty="0"/>
                    </a:p>
                  </a:txBody>
                  <a:tcPr marL="72726" marR="72726" marT="36363" marB="363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5</a:t>
                      </a:r>
                      <a:endParaRPr lang="ru-RU" sz="1600" dirty="0"/>
                    </a:p>
                  </a:txBody>
                  <a:tcPr marL="72726" marR="72726" marT="36363" marB="363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42,10</a:t>
                      </a:r>
                      <a:endParaRPr lang="ru-RU" sz="1600" dirty="0"/>
                    </a:p>
                  </a:txBody>
                  <a:tcPr marL="72726" marR="72726" marT="36363" marB="36363" anchor="ctr"/>
                </a:tc>
                <a:extLst>
                  <a:ext uri="{0D108BD9-81ED-4DB2-BD59-A6C34878D82A}">
                    <a16:rowId xmlns="" xmlns:a16="http://schemas.microsoft.com/office/drawing/2014/main" val="2212763114"/>
                  </a:ext>
                </a:extLst>
              </a:tr>
            </a:tbl>
          </a:graphicData>
        </a:graphic>
      </p:graphicFrame>
      <p:sp>
        <p:nvSpPr>
          <p:cNvPr id="53" name="object 2"/>
          <p:cNvSpPr txBox="1"/>
          <p:nvPr/>
        </p:nvSpPr>
        <p:spPr>
          <a:xfrm>
            <a:off x="395536" y="404664"/>
            <a:ext cx="729190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algn="ctr">
              <a:defRPr sz="2800" b="1" spc="-125">
                <a:solidFill>
                  <a:srgbClr val="00549F"/>
                </a:solidFill>
                <a:latin typeface="Arial"/>
                <a:cs typeface="Arial"/>
              </a:defRPr>
            </a:lvl1pPr>
          </a:lstStyle>
          <a:p>
            <a:pPr algn="l"/>
            <a:r>
              <a:rPr lang="ru-RU" b="0" dirty="0">
                <a:solidFill>
                  <a:schemeClr val="accent1">
                    <a:lumMod val="75000"/>
                  </a:schemeClr>
                </a:solidFill>
                <a:latin typeface="Mech" pitchFamily="50" charset="0"/>
                <a:cs typeface="+mn-cs"/>
              </a:rPr>
              <a:t>Сравнение результатов </a:t>
            </a:r>
            <a:r>
              <a:rPr lang="ru-RU" b="0" dirty="0" smtClean="0">
                <a:solidFill>
                  <a:schemeClr val="accent1">
                    <a:lumMod val="75000"/>
                  </a:schemeClr>
                </a:solidFill>
                <a:latin typeface="Mech" pitchFamily="50" charset="0"/>
                <a:cs typeface="+mn-cs"/>
              </a:rPr>
              <a:t>ДЭ и </a:t>
            </a:r>
            <a:r>
              <a:rPr lang="ru-RU" b="0" dirty="0">
                <a:solidFill>
                  <a:schemeClr val="accent1">
                    <a:lumMod val="75000"/>
                  </a:schemeClr>
                </a:solidFill>
                <a:latin typeface="Mech" pitchFamily="50" charset="0"/>
                <a:cs typeface="+mn-cs"/>
              </a:rPr>
              <a:t>результатов чемпионата мира </a:t>
            </a:r>
            <a:r>
              <a:rPr lang="en-US" b="0" dirty="0" smtClean="0">
                <a:solidFill>
                  <a:schemeClr val="accent1">
                    <a:lumMod val="75000"/>
                  </a:schemeClr>
                </a:solidFill>
                <a:latin typeface="Mech" pitchFamily="50" charset="0"/>
                <a:cs typeface="+mn-cs"/>
              </a:rPr>
              <a:t>WSC-2015</a:t>
            </a:r>
            <a:endParaRPr lang="ru-RU" b="0" dirty="0">
              <a:solidFill>
                <a:schemeClr val="accent1">
                  <a:lumMod val="75000"/>
                </a:schemeClr>
              </a:solidFill>
              <a:latin typeface="Mech" pitchFamily="50" charset="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63158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552" y="620688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Mech" pitchFamily="50" charset="0"/>
              </a:rPr>
              <a:t>Перспективы внедрения ДЭ в ГИА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196752"/>
            <a:ext cx="5064125" cy="443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611560" y="5805264"/>
            <a:ext cx="48965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Электронный паспорт профессионала в личном профиле в системе </a:t>
            </a:r>
            <a:r>
              <a:rPr lang="ru-RU" sz="1600" dirty="0" err="1" smtClean="0"/>
              <a:t>eSim</a:t>
            </a:r>
            <a:endParaRPr lang="ru-RU" sz="1600" dirty="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5724128" y="1556792"/>
            <a:ext cx="2915816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- сравнение результатов с мировым уровнем компетенций; </a:t>
            </a:r>
          </a:p>
          <a:p>
            <a:r>
              <a:rPr lang="ru-RU" sz="1600" dirty="0" smtClean="0"/>
              <a:t>- оценка качества подготовки кадров;</a:t>
            </a:r>
          </a:p>
          <a:p>
            <a:pPr>
              <a:buFontTx/>
              <a:buChar char="-"/>
            </a:pPr>
            <a:r>
              <a:rPr lang="ru-RU" sz="1600" dirty="0" smtClean="0"/>
              <a:t> определение точек роста СПО (обр. программы, МТБ, педагогический состав); </a:t>
            </a:r>
          </a:p>
          <a:p>
            <a:pPr>
              <a:buFontTx/>
              <a:buChar char="-"/>
            </a:pPr>
            <a:r>
              <a:rPr lang="ru-RU" sz="1600" dirty="0" smtClean="0"/>
              <a:t> выпускник может получить предложение на работу по итогам экзамена;</a:t>
            </a:r>
          </a:p>
          <a:p>
            <a:r>
              <a:rPr lang="ru-RU" sz="1600" dirty="0" smtClean="0"/>
              <a:t>- предприятие может осуществить подбор сотрудников из числа выпускников;</a:t>
            </a:r>
          </a:p>
          <a:p>
            <a:r>
              <a:rPr lang="ru-RU" sz="1600" dirty="0" smtClean="0"/>
              <a:t>- публичность и открытость проведения экзамена (</a:t>
            </a:r>
            <a:r>
              <a:rPr lang="ru-RU" sz="1600" dirty="0" err="1" smtClean="0"/>
              <a:t>live</a:t>
            </a:r>
            <a:r>
              <a:rPr lang="ru-RU" sz="1600" dirty="0" smtClean="0"/>
              <a:t> трансляции, зрители).</a:t>
            </a:r>
          </a:p>
        </p:txBody>
      </p:sp>
    </p:spTree>
    <p:extLst>
      <p:ext uri="{BB962C8B-B14F-4D97-AF65-F5344CB8AC3E}">
        <p14:creationId xmlns="" xmlns:p14="http://schemas.microsoft.com/office/powerpoint/2010/main" val="21463158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sp>
        <p:nvSpPr>
          <p:cNvPr id="12" name="object 9"/>
          <p:cNvSpPr txBox="1"/>
          <p:nvPr/>
        </p:nvSpPr>
        <p:spPr>
          <a:xfrm>
            <a:off x="611560" y="1905355"/>
            <a:ext cx="8064895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101" marR="5050" algn="just">
              <a:lnSpc>
                <a:spcPts val="1750"/>
              </a:lnSpc>
              <a:buFontTx/>
              <a:buChar char="-"/>
            </a:pPr>
            <a:r>
              <a:rPr lang="ru-RU" sz="1600" dirty="0" smtClean="0"/>
              <a:t>Контрольно - измерительные материалы на основе заданий Финала</a:t>
            </a:r>
            <a:r>
              <a:rPr lang="en-US" sz="1600" dirty="0" smtClean="0"/>
              <a:t> V</a:t>
            </a:r>
            <a:r>
              <a:rPr lang="ru-RU" sz="1600" dirty="0" smtClean="0"/>
              <a:t> Национального чемпионата «Молодые профессионалы» </a:t>
            </a:r>
            <a:r>
              <a:rPr lang="en-US" sz="1600" dirty="0" smtClean="0"/>
              <a:t>(WSR)</a:t>
            </a:r>
            <a:r>
              <a:rPr lang="ru-RU" sz="1600" dirty="0" smtClean="0"/>
              <a:t> по компетенциям, входящим в ТОП - 50 профессий и специальностей, включая все модули.</a:t>
            </a:r>
            <a:endParaRPr lang="ru-RU" sz="1600" dirty="0"/>
          </a:p>
        </p:txBody>
      </p:sp>
      <p:sp>
        <p:nvSpPr>
          <p:cNvPr id="13" name="object 10"/>
          <p:cNvSpPr txBox="1"/>
          <p:nvPr/>
        </p:nvSpPr>
        <p:spPr>
          <a:xfrm>
            <a:off x="622186" y="2948091"/>
            <a:ext cx="8054269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101" marR="5050" algn="just">
              <a:lnSpc>
                <a:spcPts val="1750"/>
              </a:lnSpc>
            </a:pPr>
            <a:r>
              <a:rPr lang="ru-RU" sz="1600" dirty="0" smtClean="0"/>
              <a:t>- Организация и проведение демонстрационного экзамена сертифицированным экспертом</a:t>
            </a:r>
            <a:r>
              <a:rPr lang="en-US" sz="1600" dirty="0" smtClean="0"/>
              <a:t> </a:t>
            </a:r>
            <a:r>
              <a:rPr lang="ru-RU" sz="1600" dirty="0"/>
              <a:t>Союза «Ворлдскиллс Россия</a:t>
            </a:r>
            <a:r>
              <a:rPr lang="ru-RU" sz="1600" dirty="0" smtClean="0"/>
              <a:t>».</a:t>
            </a:r>
            <a:endParaRPr lang="ru-RU" sz="1600" dirty="0"/>
          </a:p>
        </p:txBody>
      </p:sp>
      <p:sp>
        <p:nvSpPr>
          <p:cNvPr id="14" name="object 11"/>
          <p:cNvSpPr txBox="1"/>
          <p:nvPr/>
        </p:nvSpPr>
        <p:spPr>
          <a:xfrm>
            <a:off x="683568" y="4216206"/>
            <a:ext cx="5859289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101" marR="5050" algn="just">
              <a:lnSpc>
                <a:spcPts val="1750"/>
              </a:lnSpc>
            </a:pPr>
            <a:r>
              <a:rPr lang="ru-RU" sz="1600" dirty="0" smtClean="0"/>
              <a:t>- Использование системы оценивания CIS.</a:t>
            </a:r>
            <a:endParaRPr lang="ru-RU" sz="1600" dirty="0"/>
          </a:p>
        </p:txBody>
      </p:sp>
      <p:sp>
        <p:nvSpPr>
          <p:cNvPr id="15" name="object 12"/>
          <p:cNvSpPr txBox="1"/>
          <p:nvPr/>
        </p:nvSpPr>
        <p:spPr>
          <a:xfrm>
            <a:off x="611561" y="3708080"/>
            <a:ext cx="7992888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101" marR="5050" algn="just">
              <a:lnSpc>
                <a:spcPts val="1750"/>
              </a:lnSpc>
            </a:pPr>
            <a:r>
              <a:rPr lang="ru-RU" sz="1600" dirty="0" smtClean="0"/>
              <a:t>- Соответствие </a:t>
            </a:r>
            <a:r>
              <a:rPr lang="ru-RU" sz="1600" dirty="0"/>
              <a:t>площадок проведения требованиям</a:t>
            </a:r>
            <a:r>
              <a:rPr lang="en-US" sz="1600" dirty="0"/>
              <a:t> </a:t>
            </a:r>
            <a:r>
              <a:rPr lang="en-US" sz="1600" dirty="0" smtClean="0"/>
              <a:t>WSR</a:t>
            </a:r>
            <a:r>
              <a:rPr lang="ru-RU" sz="1600" dirty="0" smtClean="0"/>
              <a:t>.  </a:t>
            </a:r>
            <a:endParaRPr lang="ru-RU" sz="1600" dirty="0"/>
          </a:p>
        </p:txBody>
      </p:sp>
      <p:sp>
        <p:nvSpPr>
          <p:cNvPr id="16" name="object 8"/>
          <p:cNvSpPr txBox="1"/>
          <p:nvPr/>
        </p:nvSpPr>
        <p:spPr>
          <a:xfrm>
            <a:off x="428596" y="714356"/>
            <a:ext cx="8031836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50" indent="-1449998">
              <a:tabLst>
                <a:tab pos="2841916" algn="l"/>
              </a:tabLst>
            </a:pPr>
            <a:r>
              <a:rPr lang="ru-RU" sz="2800" spc="-125" dirty="0" smtClean="0">
                <a:solidFill>
                  <a:schemeClr val="accent1">
                    <a:lumMod val="75000"/>
                  </a:schemeClr>
                </a:solidFill>
                <a:latin typeface="Mech" pitchFamily="50" charset="0"/>
              </a:rPr>
              <a:t>Основные требования к проведению ДЭ по стандартам </a:t>
            </a:r>
            <a:r>
              <a:rPr lang="en-US" sz="2800" spc="-125" dirty="0" smtClean="0">
                <a:solidFill>
                  <a:schemeClr val="accent1">
                    <a:lumMod val="75000"/>
                  </a:schemeClr>
                </a:solidFill>
                <a:latin typeface="Mech" pitchFamily="50" charset="0"/>
              </a:rPr>
              <a:t>W</a:t>
            </a:r>
            <a:r>
              <a:rPr lang="ru-RU" sz="2800" spc="-125" dirty="0" err="1" smtClean="0">
                <a:solidFill>
                  <a:schemeClr val="accent1">
                    <a:lumMod val="75000"/>
                  </a:schemeClr>
                </a:solidFill>
                <a:latin typeface="Mech" pitchFamily="50" charset="0"/>
              </a:rPr>
              <a:t>orldSkills</a:t>
            </a:r>
            <a:endParaRPr lang="ru-RU" sz="2800" spc="-125" dirty="0">
              <a:solidFill>
                <a:schemeClr val="accent1">
                  <a:lumMod val="75000"/>
                </a:schemeClr>
              </a:solidFill>
              <a:latin typeface="Mech" pitchFamily="50" charset="0"/>
            </a:endParaRPr>
          </a:p>
        </p:txBody>
      </p:sp>
      <p:sp>
        <p:nvSpPr>
          <p:cNvPr id="18" name="object 11"/>
          <p:cNvSpPr txBox="1"/>
          <p:nvPr/>
        </p:nvSpPr>
        <p:spPr>
          <a:xfrm>
            <a:off x="683569" y="4683693"/>
            <a:ext cx="8064896" cy="17235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101"/>
            <a:r>
              <a:rPr lang="ru-RU" sz="1600" dirty="0" smtClean="0"/>
              <a:t>- Недопустимость </a:t>
            </a:r>
            <a:r>
              <a:rPr lang="ru-RU" sz="1600" dirty="0"/>
              <a:t>оценки выполнений заданий экспертами, представляющими с экзаменуемым одну образовательную </a:t>
            </a:r>
            <a:r>
              <a:rPr lang="ru-RU" sz="1600" dirty="0" smtClean="0"/>
              <a:t>организацию.</a:t>
            </a:r>
          </a:p>
          <a:p>
            <a:pPr marL="10101"/>
            <a:endParaRPr lang="ru-RU" sz="1600" dirty="0" smtClean="0"/>
          </a:p>
          <a:p>
            <a:pPr marL="10101"/>
            <a:r>
              <a:rPr lang="ru-RU" sz="1600" dirty="0" smtClean="0"/>
              <a:t>- Не допускается проведение экзамена в группах, сформированных из разных учебных групп. Количество участников ДЭ должно быть не менее 70% от количества студентов учебной группы.</a:t>
            </a:r>
          </a:p>
          <a:p>
            <a:pPr marL="10101"/>
            <a:endParaRPr sz="16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63158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7544" y="404664"/>
            <a:ext cx="6696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spc="-125" dirty="0" smtClean="0">
                <a:solidFill>
                  <a:schemeClr val="accent1">
                    <a:lumMod val="75000"/>
                  </a:schemeClr>
                </a:solidFill>
                <a:latin typeface="Mech" pitchFamily="50" charset="0"/>
              </a:rPr>
              <a:t>Основные и вспомогательные регламентирующие документы на ДЭ</a:t>
            </a:r>
          </a:p>
        </p:txBody>
      </p:sp>
      <p:sp>
        <p:nvSpPr>
          <p:cNvPr id="12" name="Объект 2"/>
          <p:cNvSpPr>
            <a:spLocks noGrp="1"/>
          </p:cNvSpPr>
          <p:nvPr>
            <p:ph idx="4294967295"/>
          </p:nvPr>
        </p:nvSpPr>
        <p:spPr>
          <a:xfrm>
            <a:off x="467544" y="1340768"/>
            <a:ext cx="8280920" cy="5256584"/>
          </a:xfrm>
        </p:spPr>
        <p:txBody>
          <a:bodyPr>
            <a:noAutofit/>
          </a:bodyPr>
          <a:lstStyle/>
          <a:p>
            <a:pPr marL="10101" marR="5050" algn="just">
              <a:lnSpc>
                <a:spcPts val="1750"/>
              </a:lnSpc>
              <a:buNone/>
            </a:pPr>
            <a:r>
              <a:rPr lang="ru-RU" sz="1600" dirty="0" smtClean="0">
                <a:solidFill>
                  <a:srgbClr val="FF0000"/>
                </a:solidFill>
              </a:rPr>
              <a:t>Кодекс этики</a:t>
            </a:r>
          </a:p>
          <a:p>
            <a:pPr marL="10101" marR="5050" algn="just">
              <a:lnSpc>
                <a:spcPts val="1750"/>
              </a:lnSpc>
              <a:buNone/>
            </a:pPr>
            <a:r>
              <a:rPr lang="ru-RU" sz="1600" dirty="0" smtClean="0">
                <a:solidFill>
                  <a:srgbClr val="FF0000"/>
                </a:solidFill>
              </a:rPr>
              <a:t>«</a:t>
            </a:r>
            <a:r>
              <a:rPr lang="ru-RU" sz="1600" dirty="0">
                <a:solidFill>
                  <a:srgbClr val="FF0000"/>
                </a:solidFill>
              </a:rPr>
              <a:t>Методика организации и проведения демонстрационного экзамена по стандартам Ворлдскиллс Россия» </a:t>
            </a:r>
            <a:endParaRPr lang="ru-RU" sz="1600" dirty="0" smtClean="0">
              <a:solidFill>
                <a:srgbClr val="FF0000"/>
              </a:solidFill>
            </a:endParaRPr>
          </a:p>
          <a:p>
            <a:pPr marL="10101" marR="5050" algn="just">
              <a:lnSpc>
                <a:spcPts val="1750"/>
              </a:lnSpc>
              <a:buNone/>
            </a:pPr>
            <a:r>
              <a:rPr lang="ru-RU" sz="1600" dirty="0" smtClean="0">
                <a:solidFill>
                  <a:srgbClr val="FF0000"/>
                </a:solidFill>
              </a:rPr>
              <a:t>Техническое </a:t>
            </a:r>
            <a:r>
              <a:rPr lang="ru-RU" sz="1600" dirty="0">
                <a:solidFill>
                  <a:srgbClr val="FF0000"/>
                </a:solidFill>
              </a:rPr>
              <a:t>описание </a:t>
            </a:r>
            <a:r>
              <a:rPr lang="ru-RU" sz="1600" dirty="0" smtClean="0">
                <a:solidFill>
                  <a:srgbClr val="FF0000"/>
                </a:solidFill>
              </a:rPr>
              <a:t>компетенции</a:t>
            </a:r>
          </a:p>
          <a:p>
            <a:pPr marL="10101" marR="5050" algn="just">
              <a:lnSpc>
                <a:spcPts val="1750"/>
              </a:lnSpc>
              <a:buNone/>
            </a:pPr>
            <a:r>
              <a:rPr lang="ru-RU" sz="1600" dirty="0" smtClean="0">
                <a:solidFill>
                  <a:srgbClr val="FF0000"/>
                </a:solidFill>
              </a:rPr>
              <a:t>Конкурсное задание (внесение 30% изменений не применяется на ДЭ)</a:t>
            </a:r>
          </a:p>
          <a:p>
            <a:pPr marL="10101" marR="5050" indent="-342900" algn="just">
              <a:lnSpc>
                <a:spcPts val="1750"/>
              </a:lnSpc>
              <a:buNone/>
            </a:pPr>
            <a:r>
              <a:rPr lang="ru-RU" sz="1600" dirty="0" smtClean="0">
                <a:solidFill>
                  <a:srgbClr val="00B050"/>
                </a:solidFill>
              </a:rPr>
              <a:t>Инфраструктурный лист (тулбокс для </a:t>
            </a:r>
            <a:r>
              <a:rPr lang="ru-RU" sz="1600" dirty="0">
                <a:solidFill>
                  <a:srgbClr val="00B050"/>
                </a:solidFill>
              </a:rPr>
              <a:t>ДЭ может быть предоставлен </a:t>
            </a:r>
            <a:r>
              <a:rPr lang="ru-RU" sz="1600" dirty="0" smtClean="0">
                <a:solidFill>
                  <a:srgbClr val="00B050"/>
                </a:solidFill>
              </a:rPr>
              <a:t>организаторами)</a:t>
            </a:r>
            <a:endParaRPr lang="ru-RU" sz="1600" dirty="0">
              <a:solidFill>
                <a:srgbClr val="00B050"/>
              </a:solidFill>
            </a:endParaRPr>
          </a:p>
          <a:p>
            <a:pPr marL="10101" marR="5050" algn="just">
              <a:lnSpc>
                <a:spcPts val="1750"/>
              </a:lnSpc>
              <a:buNone/>
            </a:pPr>
            <a:r>
              <a:rPr lang="ru-RU" sz="1600" dirty="0" smtClean="0">
                <a:solidFill>
                  <a:srgbClr val="00B050"/>
                </a:solidFill>
              </a:rPr>
              <a:t>План </a:t>
            </a:r>
            <a:r>
              <a:rPr lang="ru-RU" sz="1600" dirty="0">
                <a:solidFill>
                  <a:srgbClr val="00B050"/>
                </a:solidFill>
              </a:rPr>
              <a:t>застройки конкурсного участка</a:t>
            </a:r>
          </a:p>
          <a:p>
            <a:pPr marL="10101" marR="5050" algn="just">
              <a:lnSpc>
                <a:spcPts val="1750"/>
              </a:lnSpc>
              <a:buNone/>
            </a:pPr>
            <a:r>
              <a:rPr lang="ru-RU" sz="1600" dirty="0" smtClean="0">
                <a:solidFill>
                  <a:srgbClr val="00B050"/>
                </a:solidFill>
              </a:rPr>
              <a:t>Критерии оценки (</a:t>
            </a:r>
            <a:r>
              <a:rPr lang="en-US" sz="1600" dirty="0" smtClean="0">
                <a:solidFill>
                  <a:srgbClr val="00B050"/>
                </a:solidFill>
              </a:rPr>
              <a:t>CIS</a:t>
            </a:r>
            <a:r>
              <a:rPr lang="ru-RU" sz="1600" dirty="0">
                <a:solidFill>
                  <a:srgbClr val="00B050"/>
                </a:solidFill>
              </a:rPr>
              <a:t>, 100 бальная и 500 бальная шкалы </a:t>
            </a:r>
            <a:r>
              <a:rPr lang="ru-RU" sz="1600" dirty="0" smtClean="0">
                <a:solidFill>
                  <a:srgbClr val="00B050"/>
                </a:solidFill>
              </a:rPr>
              <a:t>результатов)</a:t>
            </a:r>
          </a:p>
          <a:p>
            <a:pPr marL="10101" marR="5050" algn="just">
              <a:lnSpc>
                <a:spcPts val="1750"/>
              </a:lnSpc>
              <a:buFontTx/>
              <a:buChar char="-"/>
            </a:pPr>
            <a:endParaRPr lang="ru-RU" sz="1600" dirty="0" smtClean="0"/>
          </a:p>
          <a:p>
            <a:pPr marL="285750" indent="-285750">
              <a:buNone/>
            </a:pPr>
            <a:r>
              <a:rPr lang="ru-RU" sz="1600" dirty="0" smtClean="0"/>
              <a:t>	План работы площадки (</a:t>
            </a:r>
            <a:r>
              <a:rPr lang="en-US" sz="1600" dirty="0" smtClean="0"/>
              <a:t>SMP</a:t>
            </a:r>
            <a:r>
              <a:rPr lang="ru-RU" sz="1600" dirty="0" smtClean="0"/>
              <a:t>), применяемый для ДЭ, может отличаться по функционалу дней: в частности, функционал дней С-2 и С-1 может быть объединен в дне С-1.</a:t>
            </a:r>
          </a:p>
          <a:p>
            <a:pPr marL="285750" indent="-285750">
              <a:buNone/>
            </a:pPr>
            <a:endParaRPr lang="ru-RU" sz="1600" dirty="0" smtClean="0"/>
          </a:p>
          <a:p>
            <a:pPr marL="285750" indent="-285750">
              <a:buNone/>
            </a:pPr>
            <a:r>
              <a:rPr lang="ru-RU" sz="1600" dirty="0" smtClean="0"/>
              <a:t>	Важно, чтобы выполнялся принцип предоставления ВСЕМ участникам возможности ознакомления с рабочими местами и оборудованием в течение времени, указанного в регламентирующих документах (например, в документе «Методика организации и проведения ДЭ по стандартам Ворлдскиллс Россия»).</a:t>
            </a:r>
          </a:p>
          <a:p>
            <a:pPr marL="285750" indent="-285750">
              <a:buNone/>
            </a:pPr>
            <a:endParaRPr lang="ru-RU" sz="1600" dirty="0" smtClean="0"/>
          </a:p>
          <a:p>
            <a:pPr>
              <a:buNone/>
            </a:pPr>
            <a:r>
              <a:rPr lang="ru-RU" sz="1600" dirty="0" smtClean="0"/>
              <a:t>	В случае невозможности принять решение руководствуясь документами, решения принимаются коллегиально и оформляются Протоколом.</a:t>
            </a:r>
          </a:p>
          <a:p>
            <a:pPr marL="10101" marR="5050" algn="just">
              <a:lnSpc>
                <a:spcPts val="1750"/>
              </a:lnSpc>
              <a:buFontTx/>
              <a:buChar char="-"/>
            </a:pPr>
            <a:endParaRPr lang="ru-RU" sz="1600" dirty="0"/>
          </a:p>
        </p:txBody>
      </p:sp>
    </p:spTree>
    <p:extLst>
      <p:ext uri="{BB962C8B-B14F-4D97-AF65-F5344CB8AC3E}">
        <p14:creationId xmlns="" xmlns:p14="http://schemas.microsoft.com/office/powerpoint/2010/main" val="21463158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7544" y="404664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spc="-125" dirty="0" smtClean="0">
                <a:solidFill>
                  <a:schemeClr val="accent1">
                    <a:lumMod val="75000"/>
                  </a:schemeClr>
                </a:solidFill>
                <a:latin typeface="Mech" pitchFamily="50" charset="0"/>
              </a:rPr>
              <a:t>Подготовка к ДЭ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64661501"/>
              </p:ext>
            </p:extLst>
          </p:nvPr>
        </p:nvGraphicFramePr>
        <p:xfrm>
          <a:off x="395536" y="908720"/>
          <a:ext cx="8352928" cy="56093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9417">
                  <a:extLst>
                    <a:ext uri="{9D8B030D-6E8A-4147-A177-3AD203B41FA5}">
                      <a16:colId xmlns:a16="http://schemas.microsoft.com/office/drawing/2014/main" xmlns="" val="2464137877"/>
                    </a:ext>
                  </a:extLst>
                </a:gridCol>
                <a:gridCol w="6513511">
                  <a:extLst>
                    <a:ext uri="{9D8B030D-6E8A-4147-A177-3AD203B41FA5}">
                      <a16:colId xmlns:a16="http://schemas.microsoft.com/office/drawing/2014/main" xmlns="" val="2324446248"/>
                    </a:ext>
                  </a:extLst>
                </a:gridCol>
              </a:tblGrid>
              <a:tr h="354313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этап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Мероприятия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8898478"/>
                  </a:ext>
                </a:extLst>
              </a:tr>
              <a:tr h="112881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3 месяца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Определяются главные эксперты</a:t>
                      </a:r>
                      <a:r>
                        <a:rPr lang="ru-RU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 площадку</a:t>
                      </a:r>
                    </a:p>
                    <a:p>
                      <a:r>
                        <a:rPr lang="ru-RU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Формируется экспертная группа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16107556"/>
                  </a:ext>
                </a:extLst>
              </a:tr>
              <a:tr h="114953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2 месяца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Направление в адрес ЦПДЭ списка студентов и выпускников, сдающих демонстрационный экзамен по стандартам </a:t>
                      </a:r>
                      <a:r>
                        <a:rPr lang="ru-RU" sz="1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Ворлдскиллс</a:t>
                      </a: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Россия. </a:t>
                      </a:r>
                    </a:p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ЦПДЭ организует регистрацию всех заявленных участников в системе </a:t>
                      </a:r>
                      <a:r>
                        <a:rPr lang="ru-RU" sz="1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eSim</a:t>
                      </a: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а также обеспечивает заполнение всеми участниками личных профилей не позднее чем за два месяца до начала экзамена. Информирует о зарегистрированных участников о сроках и порядке проведения демонстрационного экзамена 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88045840"/>
                  </a:ext>
                </a:extLst>
              </a:tr>
              <a:tr h="114953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После уточнения количества участников экзамена по компетенциям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Главным экспертом разрабатывается и утверждается схема расстановки и комплектования рабочих мест на каждую площадку. Ответственность за обеспечение площадок оптимальными средствами и необходимой инфраструктурой для проведения демонстрационного экзамена по каждой компетенции в соответствии с техническими описаниями и инфраструктурными листами несет ЦПДЭ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055804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1463158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7544" y="404664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spc="-125" dirty="0" smtClean="0">
                <a:solidFill>
                  <a:schemeClr val="accent1">
                    <a:lumMod val="75000"/>
                  </a:schemeClr>
                </a:solidFill>
                <a:latin typeface="Mech" pitchFamily="50" charset="0"/>
              </a:rPr>
              <a:t>Подготовка к ДЭ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29349381"/>
              </p:ext>
            </p:extLst>
          </p:nvPr>
        </p:nvGraphicFramePr>
        <p:xfrm>
          <a:off x="395536" y="908720"/>
          <a:ext cx="8352928" cy="3816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9418">
                  <a:extLst>
                    <a:ext uri="{9D8B030D-6E8A-4147-A177-3AD203B41FA5}">
                      <a16:colId xmlns:a16="http://schemas.microsoft.com/office/drawing/2014/main" xmlns="" val="2464137877"/>
                    </a:ext>
                  </a:extLst>
                </a:gridCol>
                <a:gridCol w="6513510">
                  <a:extLst>
                    <a:ext uri="{9D8B030D-6E8A-4147-A177-3AD203B41FA5}">
                      <a16:colId xmlns:a16="http://schemas.microsoft.com/office/drawing/2014/main" xmlns="" val="2324446248"/>
                    </a:ext>
                  </a:extLst>
                </a:gridCol>
              </a:tblGrid>
              <a:tr h="420453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этап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Мероприятия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8898478"/>
                  </a:ext>
                </a:extLst>
              </a:tr>
              <a:tr h="614509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1 месяц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Полная документация по ОТ и ТБ размещается на официальном сайте ЦПДЭ </a:t>
                      </a:r>
                      <a:endParaRPr lang="ru-RU" sz="16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22742097"/>
                  </a:ext>
                </a:extLst>
              </a:tr>
              <a:tr h="87325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2 дня до начала экзамена</a:t>
                      </a:r>
                    </a:p>
                    <a:p>
                      <a:endParaRPr lang="ru-RU" sz="16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Главным экспертом проводится контрольная проверка площадки на предмет соответствия всем требованиям, фиксируется факт наличия необходимого оборудования.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78083062"/>
                  </a:ext>
                </a:extLst>
              </a:tr>
              <a:tr h="1908212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 1 день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Экспертной группой производится дооснащение площадки (при необходимости) и настройка оборудования</a:t>
                      </a:r>
                    </a:p>
                    <a:p>
                      <a:r>
                        <a:rPr lang="ru-RU" sz="16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Распределение рабочих мест участников на площадке в соответствии с жеребьевкой</a:t>
                      </a:r>
                    </a:p>
                    <a:p>
                      <a:r>
                        <a:rPr lang="ru-RU" sz="16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Инструктаж по охране труда и технике безопасности</a:t>
                      </a:r>
                    </a:p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Подготовка участниками рабочих мест, ознакомление с оборудованием</a:t>
                      </a:r>
                      <a:r>
                        <a:rPr lang="ru-RU" sz="16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и тестирование</a:t>
                      </a:r>
                      <a:endParaRPr lang="ru-RU" sz="1600" dirty="0" smtClean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708780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1463158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764704"/>
            <a:ext cx="8237582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1463158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pic>
        <p:nvPicPr>
          <p:cNvPr id="1026" name="Picture 2" descr="D:\МЦК-ЧЭМК\Челябинск 2018\wsr-struktur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428736"/>
            <a:ext cx="8453419" cy="42983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463158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00034" y="285728"/>
            <a:ext cx="7954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Mech" pitchFamily="50" charset="0"/>
              </a:rPr>
              <a:t>Особенности организации и проведения ДЭ в рамках апробации образовательных программ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28994" y="1833908"/>
            <a:ext cx="8064896" cy="6183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7026" y="2450649"/>
            <a:ext cx="486844" cy="39174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sym typeface="Wingdings"/>
              </a:rPr>
              <a:t>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7026" y="3100603"/>
            <a:ext cx="486844" cy="39174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sym typeface="Wingdings"/>
              </a:rPr>
              <a:t>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7026" y="3674785"/>
            <a:ext cx="486844" cy="39174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sym typeface="Wingdings"/>
              </a:rPr>
              <a:t>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7026" y="4258571"/>
            <a:ext cx="486844" cy="3917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sym typeface="Wingdings"/>
              </a:rPr>
              <a:t>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365098" y="4210261"/>
            <a:ext cx="7236296" cy="474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dirty="0" smtClean="0">
                <a:latin typeface="Century Gothic" pitchFamily="34" charset="0"/>
                <a:ea typeface="+mj-ea"/>
                <a:cs typeface="+mj-cs"/>
              </a:rPr>
              <a:t>ПОВЫШЕНИЕ КВАЛИФИКАЦИИ ПЕДРАБОТНИКОВ ПОО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365098" y="3026713"/>
            <a:ext cx="6971723" cy="474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b="1" dirty="0" smtClean="0">
                <a:solidFill>
                  <a:srgbClr val="FF0000"/>
                </a:solidFill>
                <a:latin typeface="Century Gothic" pitchFamily="34" charset="0"/>
                <a:ea typeface="+mj-ea"/>
                <a:cs typeface="+mj-cs"/>
              </a:rPr>
              <a:t>АПРОБАЦИЯ ЭОП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373533" y="5330969"/>
            <a:ext cx="6971723" cy="474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dirty="0" smtClean="0">
                <a:latin typeface="Century Gothic" pitchFamily="34" charset="0"/>
                <a:ea typeface="+mj-ea"/>
                <a:cs typeface="+mj-cs"/>
              </a:rPr>
              <a:t>РАЗРАБОТКА МЕТОДИЧЕСКИХ РЕКОМЕНДАЦИЙ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406991" y="3602777"/>
            <a:ext cx="7416824" cy="474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dirty="0" smtClean="0">
                <a:latin typeface="Century Gothic" pitchFamily="34" charset="0"/>
                <a:ea typeface="+mj-ea"/>
                <a:cs typeface="+mj-cs"/>
              </a:rPr>
              <a:t>РАЗРАБОТКА ПРОГРАММ ПОВЫШЕНИЯ КВАЛИФИКАЦИИ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17026" y="4826913"/>
            <a:ext cx="486844" cy="39174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sym typeface="Wingdings"/>
              </a:rPr>
              <a:t>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373532" y="4784666"/>
            <a:ext cx="6971723" cy="474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dirty="0" smtClean="0">
                <a:latin typeface="Century Gothic" pitchFamily="34" charset="0"/>
                <a:ea typeface="+mj-ea"/>
                <a:cs typeface="+mj-cs"/>
              </a:rPr>
              <a:t>ТРАНСЛЯЦИЯ ЛУЧШИХ ПРАКТИК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1365098" y="2450649"/>
            <a:ext cx="7334039" cy="474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dirty="0">
                <a:latin typeface="Century Gothic" pitchFamily="34" charset="0"/>
              </a:rPr>
              <a:t>РАЗРАБОТКА ОБРАЗОВАТЕЛЬНЫХ ПРОГРАММ</a:t>
            </a:r>
            <a:r>
              <a:rPr lang="ru-RU" dirty="0" smtClean="0">
                <a:latin typeface="Century Gothic" pitchFamily="34" charset="0"/>
              </a:rPr>
              <a:t>,</a:t>
            </a:r>
            <a:br>
              <a:rPr lang="ru-RU" dirty="0" smtClean="0">
                <a:latin typeface="Century Gothic" pitchFamily="34" charset="0"/>
              </a:rPr>
            </a:br>
            <a:r>
              <a:rPr lang="ru-RU" dirty="0" smtClean="0">
                <a:latin typeface="Century Gothic" pitchFamily="34" charset="0"/>
              </a:rPr>
              <a:t>РАЗРАБОТКА КИМ, ЭКСПЕРТИЗА ОП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30667" y="5372244"/>
            <a:ext cx="486844" cy="39174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sym typeface="Wingdings"/>
              </a:rPr>
              <a:t>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694293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pic>
        <p:nvPicPr>
          <p:cNvPr id="2050" name="Picture 2" descr="D:\МЦК-ЧЭМК\Челябинск 2018\wsr-traektori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357298"/>
            <a:ext cx="8429684" cy="4286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463158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pic>
        <p:nvPicPr>
          <p:cNvPr id="3074" name="Picture 2" descr="D:\МЦК-ЧЭМК\Челябинск 2018\wsr-roadmap-mobil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54736"/>
            <a:ext cx="4000528" cy="6250826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2071678"/>
            <a:ext cx="4255887" cy="2735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1463158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AutoShape 43"/>
          <p:cNvSpPr>
            <a:spLocks noChangeArrowheads="1"/>
          </p:cNvSpPr>
          <p:nvPr/>
        </p:nvSpPr>
        <p:spPr bwMode="gray">
          <a:xfrm>
            <a:off x="1357313" y="5143500"/>
            <a:ext cx="6000750" cy="500063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ru-RU" altLang="ru-RU" sz="2800" b="1">
                <a:latin typeface="Calibri" pitchFamily="34" charset="0"/>
              </a:rPr>
              <a:t>План </a:t>
            </a:r>
            <a:r>
              <a:rPr lang="ru-RU" altLang="ru-RU" b="1">
                <a:latin typeface="Calibri" pitchFamily="34" charset="0"/>
              </a:rPr>
              <a:t>соревновательной площадки с оборудованием</a:t>
            </a:r>
            <a:endParaRPr lang="en-US" altLang="ru-RU" b="1">
              <a:latin typeface="Calibri" pitchFamily="34" charset="0"/>
            </a:endParaRPr>
          </a:p>
        </p:txBody>
      </p:sp>
      <p:sp>
        <p:nvSpPr>
          <p:cNvPr id="23556" name="AutoShape 44"/>
          <p:cNvSpPr>
            <a:spLocks noChangeArrowheads="1"/>
          </p:cNvSpPr>
          <p:nvPr/>
        </p:nvSpPr>
        <p:spPr bwMode="gray">
          <a:xfrm>
            <a:off x="1357313" y="4357688"/>
            <a:ext cx="6000750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640CDA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ru-RU" altLang="ru-RU" sz="2800" b="1">
                <a:latin typeface="Calibri" pitchFamily="34" charset="0"/>
              </a:rPr>
              <a:t>Инфраструктурный лист</a:t>
            </a:r>
            <a:endParaRPr lang="en-US" altLang="ru-RU" sz="2800" b="1">
              <a:latin typeface="Calibri" pitchFamily="34" charset="0"/>
            </a:endParaRPr>
          </a:p>
        </p:txBody>
      </p:sp>
      <p:sp>
        <p:nvSpPr>
          <p:cNvPr id="23557" name="AutoShape 45"/>
          <p:cNvSpPr>
            <a:spLocks noChangeArrowheads="1"/>
          </p:cNvSpPr>
          <p:nvPr/>
        </p:nvSpPr>
        <p:spPr bwMode="gray">
          <a:xfrm>
            <a:off x="1357313" y="3500438"/>
            <a:ext cx="5929312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2E6CF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ru-RU" altLang="ru-RU" sz="2800" b="1">
                <a:latin typeface="Calibri" pitchFamily="34" charset="0"/>
              </a:rPr>
              <a:t>Критерии оценки</a:t>
            </a:r>
            <a:endParaRPr lang="en-US" altLang="ru-RU" sz="2800" b="1">
              <a:latin typeface="Calibri" pitchFamily="34" charset="0"/>
            </a:endParaRPr>
          </a:p>
        </p:txBody>
      </p:sp>
      <p:sp>
        <p:nvSpPr>
          <p:cNvPr id="23558" name="AutoShape 46"/>
          <p:cNvSpPr>
            <a:spLocks noChangeArrowheads="1"/>
          </p:cNvSpPr>
          <p:nvPr/>
        </p:nvSpPr>
        <p:spPr bwMode="gray">
          <a:xfrm>
            <a:off x="1357313" y="2714625"/>
            <a:ext cx="5929312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3F8D53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ru-RU" altLang="ru-RU" sz="2800" b="1">
                <a:latin typeface="Calibri" pitchFamily="34" charset="0"/>
              </a:rPr>
              <a:t>Конкурсное задание</a:t>
            </a:r>
            <a:endParaRPr lang="en-US" altLang="ru-RU" sz="2800" b="1">
              <a:latin typeface="Calibri" pitchFamily="34" charset="0"/>
            </a:endParaRPr>
          </a:p>
        </p:txBody>
      </p:sp>
      <p:sp>
        <p:nvSpPr>
          <p:cNvPr id="23559" name="AutoShape 47"/>
          <p:cNvSpPr>
            <a:spLocks noChangeArrowheads="1"/>
          </p:cNvSpPr>
          <p:nvPr/>
        </p:nvSpPr>
        <p:spPr bwMode="gray">
          <a:xfrm>
            <a:off x="1357313" y="1857375"/>
            <a:ext cx="5857875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ru-RU" altLang="ru-RU" sz="2800" b="1" dirty="0">
                <a:latin typeface="Calibri" pitchFamily="34" charset="0"/>
              </a:rPr>
              <a:t>Техническое описание</a:t>
            </a:r>
            <a:endParaRPr lang="en-US" altLang="ru-RU" sz="2800" b="1" dirty="0">
              <a:latin typeface="Calibri" pitchFamily="34" charset="0"/>
            </a:endParaRPr>
          </a:p>
        </p:txBody>
      </p:sp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1000125" y="1928813"/>
            <a:ext cx="381000" cy="381000"/>
            <a:chOff x="2078" y="1680"/>
            <a:chExt cx="1615" cy="1615"/>
          </a:xfrm>
        </p:grpSpPr>
        <p:sp>
          <p:nvSpPr>
            <p:cNvPr id="23598" name="Oval 49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altLang="ru-RU">
                <a:latin typeface="Calibri" pitchFamily="34" charset="0"/>
              </a:endParaRPr>
            </a:p>
          </p:txBody>
        </p:sp>
        <p:sp>
          <p:nvSpPr>
            <p:cNvPr id="23599" name="Oval 50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altLang="ru-RU">
                <a:latin typeface="Calibri" pitchFamily="34" charset="0"/>
              </a:endParaRPr>
            </a:p>
          </p:txBody>
        </p:sp>
        <p:sp>
          <p:nvSpPr>
            <p:cNvPr id="69683" name="Oval 51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23601" name="Oval 52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 altLang="ru-RU">
                <a:latin typeface="Calibri" pitchFamily="34" charset="0"/>
              </a:endParaRPr>
            </a:p>
          </p:txBody>
        </p:sp>
        <p:sp>
          <p:nvSpPr>
            <p:cNvPr id="69685" name="Oval 53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23603" name="Oval 54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 altLang="ru-RU">
                <a:latin typeface="Calibri" pitchFamily="34" charset="0"/>
              </a:endParaRPr>
            </a:p>
          </p:txBody>
        </p:sp>
      </p:grpSp>
      <p:grpSp>
        <p:nvGrpSpPr>
          <p:cNvPr id="3" name="Group 55"/>
          <p:cNvGrpSpPr>
            <a:grpSpLocks/>
          </p:cNvGrpSpPr>
          <p:nvPr/>
        </p:nvGrpSpPr>
        <p:grpSpPr bwMode="auto">
          <a:xfrm>
            <a:off x="1000125" y="2786063"/>
            <a:ext cx="381000" cy="381000"/>
            <a:chOff x="2078" y="1680"/>
            <a:chExt cx="1615" cy="1615"/>
          </a:xfrm>
        </p:grpSpPr>
        <p:sp>
          <p:nvSpPr>
            <p:cNvPr id="23592" name="Oval 56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altLang="ru-RU">
                <a:latin typeface="Calibri" pitchFamily="34" charset="0"/>
              </a:endParaRPr>
            </a:p>
          </p:txBody>
        </p:sp>
        <p:sp>
          <p:nvSpPr>
            <p:cNvPr id="23593" name="Oval 57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altLang="ru-RU">
                <a:latin typeface="Calibri" pitchFamily="34" charset="0"/>
              </a:endParaRPr>
            </a:p>
          </p:txBody>
        </p:sp>
        <p:sp>
          <p:nvSpPr>
            <p:cNvPr id="69690" name="Oval 58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23595" name="Oval 59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 altLang="ru-RU">
                <a:latin typeface="Calibri" pitchFamily="34" charset="0"/>
              </a:endParaRPr>
            </a:p>
          </p:txBody>
        </p:sp>
        <p:sp>
          <p:nvSpPr>
            <p:cNvPr id="69692" name="Oval 60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23597" name="Oval 61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 altLang="ru-RU">
                <a:latin typeface="Calibri" pitchFamily="34" charset="0"/>
              </a:endParaRPr>
            </a:p>
          </p:txBody>
        </p:sp>
      </p:grpSp>
      <p:grpSp>
        <p:nvGrpSpPr>
          <p:cNvPr id="4" name="Group 62"/>
          <p:cNvGrpSpPr>
            <a:grpSpLocks/>
          </p:cNvGrpSpPr>
          <p:nvPr/>
        </p:nvGrpSpPr>
        <p:grpSpPr bwMode="auto">
          <a:xfrm>
            <a:off x="1000125" y="3571875"/>
            <a:ext cx="381000" cy="381000"/>
            <a:chOff x="2078" y="1680"/>
            <a:chExt cx="1615" cy="1615"/>
          </a:xfrm>
        </p:grpSpPr>
        <p:sp>
          <p:nvSpPr>
            <p:cNvPr id="23586" name="Oval 63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altLang="ru-RU">
                <a:latin typeface="Calibri" pitchFamily="34" charset="0"/>
              </a:endParaRPr>
            </a:p>
          </p:txBody>
        </p:sp>
        <p:sp>
          <p:nvSpPr>
            <p:cNvPr id="23587" name="Oval 64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altLang="ru-RU">
                <a:latin typeface="Calibri" pitchFamily="34" charset="0"/>
              </a:endParaRPr>
            </a:p>
          </p:txBody>
        </p:sp>
        <p:sp>
          <p:nvSpPr>
            <p:cNvPr id="69697" name="Oval 65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23589" name="Oval 6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 altLang="ru-RU">
                <a:latin typeface="Calibri" pitchFamily="34" charset="0"/>
              </a:endParaRPr>
            </a:p>
          </p:txBody>
        </p:sp>
        <p:sp>
          <p:nvSpPr>
            <p:cNvPr id="69699" name="Oval 67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23591" name="Oval 68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 altLang="ru-RU">
                <a:latin typeface="Calibri" pitchFamily="34" charset="0"/>
              </a:endParaRPr>
            </a:p>
          </p:txBody>
        </p:sp>
      </p:grpSp>
      <p:grpSp>
        <p:nvGrpSpPr>
          <p:cNvPr id="5" name="Group 69"/>
          <p:cNvGrpSpPr>
            <a:grpSpLocks/>
          </p:cNvGrpSpPr>
          <p:nvPr/>
        </p:nvGrpSpPr>
        <p:grpSpPr bwMode="auto">
          <a:xfrm>
            <a:off x="1000125" y="4429125"/>
            <a:ext cx="381000" cy="381000"/>
            <a:chOff x="2078" y="1680"/>
            <a:chExt cx="1615" cy="1615"/>
          </a:xfrm>
        </p:grpSpPr>
        <p:sp>
          <p:nvSpPr>
            <p:cNvPr id="23580" name="Oval 70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altLang="ru-RU">
                <a:latin typeface="Calibri" pitchFamily="34" charset="0"/>
              </a:endParaRPr>
            </a:p>
          </p:txBody>
        </p:sp>
        <p:sp>
          <p:nvSpPr>
            <p:cNvPr id="23581" name="Oval 71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altLang="ru-RU">
                <a:latin typeface="Calibri" pitchFamily="34" charset="0"/>
              </a:endParaRPr>
            </a:p>
          </p:txBody>
        </p:sp>
        <p:sp>
          <p:nvSpPr>
            <p:cNvPr id="69704" name="Oval 72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23583" name="Oval 73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 altLang="ru-RU">
                <a:latin typeface="Calibri" pitchFamily="34" charset="0"/>
              </a:endParaRPr>
            </a:p>
          </p:txBody>
        </p:sp>
        <p:sp>
          <p:nvSpPr>
            <p:cNvPr id="69706" name="Oval 74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23585" name="Oval 75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 altLang="ru-RU">
                <a:latin typeface="Calibri" pitchFamily="34" charset="0"/>
              </a:endParaRPr>
            </a:p>
          </p:txBody>
        </p:sp>
      </p:grpSp>
      <p:grpSp>
        <p:nvGrpSpPr>
          <p:cNvPr id="6" name="Group 76"/>
          <p:cNvGrpSpPr>
            <a:grpSpLocks/>
          </p:cNvGrpSpPr>
          <p:nvPr/>
        </p:nvGrpSpPr>
        <p:grpSpPr bwMode="auto">
          <a:xfrm>
            <a:off x="1071563" y="5214938"/>
            <a:ext cx="355600" cy="381000"/>
            <a:chOff x="2078" y="1680"/>
            <a:chExt cx="1615" cy="1615"/>
          </a:xfrm>
        </p:grpSpPr>
        <p:sp>
          <p:nvSpPr>
            <p:cNvPr id="23574" name="Oval 77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altLang="ru-RU">
                <a:latin typeface="Calibri" pitchFamily="34" charset="0"/>
              </a:endParaRPr>
            </a:p>
          </p:txBody>
        </p:sp>
        <p:sp>
          <p:nvSpPr>
            <p:cNvPr id="23575" name="Oval 78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altLang="ru-RU">
                <a:latin typeface="Calibri" pitchFamily="34" charset="0"/>
              </a:endParaRPr>
            </a:p>
          </p:txBody>
        </p:sp>
        <p:sp>
          <p:nvSpPr>
            <p:cNvPr id="69711" name="Oval 79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23577" name="Oval 80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 altLang="ru-RU">
                <a:latin typeface="Calibri" pitchFamily="34" charset="0"/>
              </a:endParaRPr>
            </a:p>
          </p:txBody>
        </p:sp>
        <p:sp>
          <p:nvSpPr>
            <p:cNvPr id="69713" name="Oval 81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23579" name="Oval 82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 altLang="ru-RU">
                <a:latin typeface="Calibri" pitchFamily="34" charset="0"/>
              </a:endParaRPr>
            </a:p>
          </p:txBody>
        </p:sp>
      </p:grpSp>
      <p:sp>
        <p:nvSpPr>
          <p:cNvPr id="23565" name="Заголовок 1"/>
          <p:cNvSpPr>
            <a:spLocks noGrp="1"/>
          </p:cNvSpPr>
          <p:nvPr>
            <p:ph type="title"/>
          </p:nvPr>
        </p:nvSpPr>
        <p:spPr bwMode="auto">
          <a:xfrm>
            <a:off x="2643174" y="1071546"/>
            <a:ext cx="3786213" cy="5715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ru-RU" altLang="ru-RU" sz="2800" b="1" dirty="0" smtClean="0">
                <a:solidFill>
                  <a:schemeClr val="tx2"/>
                </a:solidFill>
              </a:rPr>
              <a:t>Стандарт</a:t>
            </a:r>
            <a:r>
              <a:rPr lang="en-US" altLang="ru-RU" sz="2800" b="1" dirty="0" smtClean="0">
                <a:solidFill>
                  <a:schemeClr val="tx2"/>
                </a:solidFill>
              </a:rPr>
              <a:t> WSR</a:t>
            </a:r>
            <a:r>
              <a:rPr lang="ru-RU" altLang="ru-RU" sz="2800" b="1" dirty="0" smtClean="0">
                <a:solidFill>
                  <a:schemeClr val="tx2"/>
                </a:solidFill>
              </a:rPr>
              <a:t>  </a:t>
            </a:r>
            <a:r>
              <a:rPr lang="ru-RU" altLang="ru-RU" sz="2800" dirty="0" smtClean="0">
                <a:solidFill>
                  <a:schemeClr val="tx2"/>
                </a:solidFill>
              </a:rPr>
              <a:t> 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  <p:grpSp>
        <p:nvGrpSpPr>
          <p:cNvPr id="7" name="Group 62"/>
          <p:cNvGrpSpPr>
            <a:grpSpLocks/>
          </p:cNvGrpSpPr>
          <p:nvPr/>
        </p:nvGrpSpPr>
        <p:grpSpPr bwMode="auto">
          <a:xfrm>
            <a:off x="1071563" y="6000750"/>
            <a:ext cx="381000" cy="381000"/>
            <a:chOff x="2078" y="1680"/>
            <a:chExt cx="1615" cy="1615"/>
          </a:xfrm>
        </p:grpSpPr>
        <p:sp>
          <p:nvSpPr>
            <p:cNvPr id="23568" name="Oval 63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altLang="ru-RU">
                <a:latin typeface="Calibri" pitchFamily="34" charset="0"/>
              </a:endParaRPr>
            </a:p>
          </p:txBody>
        </p:sp>
        <p:sp>
          <p:nvSpPr>
            <p:cNvPr id="23569" name="Oval 64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altLang="ru-RU">
                <a:latin typeface="Calibri" pitchFamily="34" charset="0"/>
              </a:endParaRPr>
            </a:p>
          </p:txBody>
        </p:sp>
        <p:sp>
          <p:nvSpPr>
            <p:cNvPr id="52" name="Oval 65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23571" name="Oval 6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 altLang="ru-RU">
                <a:latin typeface="Calibri" pitchFamily="34" charset="0"/>
              </a:endParaRPr>
            </a:p>
          </p:txBody>
        </p:sp>
        <p:sp>
          <p:nvSpPr>
            <p:cNvPr id="54" name="Oval 67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23573" name="Oval 68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 altLang="ru-RU">
                <a:latin typeface="Calibri" pitchFamily="34" charset="0"/>
              </a:endParaRPr>
            </a:p>
          </p:txBody>
        </p:sp>
      </p:grpSp>
      <p:sp>
        <p:nvSpPr>
          <p:cNvPr id="23567" name="AutoShape 45"/>
          <p:cNvSpPr>
            <a:spLocks noChangeArrowheads="1"/>
          </p:cNvSpPr>
          <p:nvPr/>
        </p:nvSpPr>
        <p:spPr bwMode="gray">
          <a:xfrm>
            <a:off x="1428750" y="5929313"/>
            <a:ext cx="6072188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2E6CF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ru-RU" altLang="ru-RU" sz="2800" b="1">
                <a:latin typeface="Calibri" pitchFamily="34" charset="0"/>
              </a:rPr>
              <a:t>Требования по технике безопасности</a:t>
            </a:r>
            <a:endParaRPr lang="en-US" altLang="ru-RU" sz="2800" b="1">
              <a:latin typeface="Calibri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pic>
        <p:nvPicPr>
          <p:cNvPr id="56" name="Рисунок 55" descr="D:\WORLDSKILS\НОРМАТИВКА\Новое лого\landsred-300x140.pn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42910" y="428604"/>
            <a:ext cx="1457960" cy="680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AutoShape 47"/>
          <p:cNvSpPr>
            <a:spLocks noChangeArrowheads="1"/>
          </p:cNvSpPr>
          <p:nvPr/>
        </p:nvSpPr>
        <p:spPr bwMode="gray">
          <a:xfrm>
            <a:off x="4143375" y="571480"/>
            <a:ext cx="4500563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ru-RU" altLang="ru-RU" sz="2800" b="1">
                <a:latin typeface="Calibri" pitchFamily="34" charset="0"/>
              </a:rPr>
              <a:t>Техническое описание </a:t>
            </a:r>
            <a:endParaRPr lang="en-US" altLang="ru-RU" sz="2400" b="1">
              <a:latin typeface="Calibri" pitchFamily="34" charset="0"/>
            </a:endParaRPr>
          </a:p>
        </p:txBody>
      </p:sp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3857625" y="642918"/>
            <a:ext cx="381000" cy="381000"/>
            <a:chOff x="2078" y="1680"/>
            <a:chExt cx="1615" cy="1615"/>
          </a:xfrm>
        </p:grpSpPr>
        <p:sp>
          <p:nvSpPr>
            <p:cNvPr id="24584" name="Oval 49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altLang="ru-RU">
                <a:latin typeface="Calibri" pitchFamily="34" charset="0"/>
              </a:endParaRPr>
            </a:p>
          </p:txBody>
        </p:sp>
        <p:sp>
          <p:nvSpPr>
            <p:cNvPr id="24585" name="Oval 50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altLang="ru-RU">
                <a:latin typeface="Calibri" pitchFamily="34" charset="0"/>
              </a:endParaRPr>
            </a:p>
          </p:txBody>
        </p:sp>
        <p:sp>
          <p:nvSpPr>
            <p:cNvPr id="69683" name="Oval 51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24587" name="Oval 52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 altLang="ru-RU">
                <a:latin typeface="Calibri" pitchFamily="34" charset="0"/>
              </a:endParaRPr>
            </a:p>
          </p:txBody>
        </p:sp>
        <p:sp>
          <p:nvSpPr>
            <p:cNvPr id="69685" name="Oval 53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24589" name="Oval 54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 altLang="ru-RU">
                <a:latin typeface="Calibri" pitchFamily="34" charset="0"/>
              </a:endParaRPr>
            </a:p>
          </p:txBody>
        </p:sp>
      </p:grpSp>
      <p:sp>
        <p:nvSpPr>
          <p:cNvPr id="24583" name="Прямоугольник 56"/>
          <p:cNvSpPr>
            <a:spLocks noChangeArrowheads="1"/>
          </p:cNvSpPr>
          <p:nvPr/>
        </p:nvSpPr>
        <p:spPr bwMode="auto">
          <a:xfrm>
            <a:off x="3929063" y="1200130"/>
            <a:ext cx="4786341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q"/>
            </a:pPr>
            <a:r>
              <a:rPr lang="ru-RU" altLang="ru-RU" sz="2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sz="2200" b="1" dirty="0">
                <a:latin typeface="Times New Roman" pitchFamily="18" charset="0"/>
                <a:cs typeface="Times New Roman" pitchFamily="18" charset="0"/>
              </a:rPr>
              <a:t>Введение                                                  </a:t>
            </a:r>
            <a:r>
              <a:rPr lang="ru-RU" altLang="ru-RU" sz="2200" dirty="0">
                <a:latin typeface="Times New Roman" pitchFamily="18" charset="0"/>
                <a:cs typeface="Times New Roman" pitchFamily="18" charset="0"/>
              </a:rPr>
              <a:t>(общие сведения о профессии)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q"/>
            </a:pPr>
            <a:r>
              <a:rPr lang="ru-RU" altLang="ru-RU" sz="2200" b="1" dirty="0">
                <a:latin typeface="Times New Roman" pitchFamily="18" charset="0"/>
                <a:cs typeface="Times New Roman" pitchFamily="18" charset="0"/>
              </a:rPr>
              <a:t>  Компетенция и объем работ            </a:t>
            </a:r>
            <a:r>
              <a:rPr lang="ru-RU" altLang="ru-RU" sz="2200" dirty="0">
                <a:latin typeface="Times New Roman" pitchFamily="18" charset="0"/>
                <a:cs typeface="Times New Roman" pitchFamily="18" charset="0"/>
              </a:rPr>
              <a:t>(описание требований  к умениям и практическим навыкам) </a:t>
            </a:r>
          </a:p>
          <a:p>
            <a:pPr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q"/>
            </a:pPr>
            <a:r>
              <a:rPr lang="ru-RU" altLang="ru-RU" sz="2200" b="1" dirty="0">
                <a:latin typeface="Times New Roman" pitchFamily="18" charset="0"/>
                <a:cs typeface="Times New Roman" pitchFamily="18" charset="0"/>
              </a:rPr>
              <a:t>  Конкурсное задание                                 </a:t>
            </a:r>
            <a:r>
              <a:rPr lang="ru-RU" altLang="ru-RU" sz="2200" dirty="0">
                <a:latin typeface="Times New Roman" pitchFamily="18" charset="0"/>
                <a:cs typeface="Times New Roman" pitchFamily="18" charset="0"/>
              </a:rPr>
              <a:t>(общие требования) </a:t>
            </a:r>
          </a:p>
          <a:p>
            <a:pPr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q"/>
            </a:pPr>
            <a:r>
              <a:rPr lang="ru-RU" altLang="ru-RU" sz="2200" b="1" dirty="0">
                <a:latin typeface="Times New Roman" pitchFamily="18" charset="0"/>
                <a:cs typeface="Times New Roman" pitchFamily="18" charset="0"/>
              </a:rPr>
              <a:t>  Информационное обеспечение                                 </a:t>
            </a:r>
            <a:r>
              <a:rPr lang="ru-RU" altLang="ru-RU" sz="2200" dirty="0">
                <a:latin typeface="Times New Roman" pitchFamily="18" charset="0"/>
                <a:cs typeface="Times New Roman" pitchFamily="18" charset="0"/>
              </a:rPr>
              <a:t>(документы и </a:t>
            </a:r>
            <a:r>
              <a:rPr lang="ru-RU" altLang="ru-RU" sz="2200" dirty="0" err="1">
                <a:latin typeface="Times New Roman" pitchFamily="18" charset="0"/>
                <a:cs typeface="Times New Roman" pitchFamily="18" charset="0"/>
              </a:rPr>
              <a:t>веб-ссылки</a:t>
            </a:r>
            <a:r>
              <a:rPr lang="ru-RU" altLang="ru-RU" sz="2200" dirty="0"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q"/>
            </a:pPr>
            <a:r>
              <a:rPr lang="ru-RU" altLang="ru-RU" sz="2200" b="1" dirty="0">
                <a:latin typeface="Times New Roman" pitchFamily="18" charset="0"/>
                <a:cs typeface="Times New Roman" pitchFamily="18" charset="0"/>
              </a:rPr>
              <a:t>  Общие правила оценивания</a:t>
            </a:r>
          </a:p>
          <a:p>
            <a:pPr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q"/>
            </a:pPr>
            <a:r>
              <a:rPr lang="ru-RU" altLang="ru-RU" sz="2200" b="1" dirty="0">
                <a:latin typeface="Times New Roman" pitchFamily="18" charset="0"/>
                <a:cs typeface="Times New Roman" pitchFamily="18" charset="0"/>
              </a:rPr>
              <a:t>  Отраслевые требования техники безопасности</a:t>
            </a:r>
          </a:p>
          <a:p>
            <a:pPr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q"/>
            </a:pPr>
            <a:r>
              <a:rPr lang="ru-RU" altLang="ru-RU" sz="2200" b="1" dirty="0">
                <a:latin typeface="Times New Roman" pitchFamily="18" charset="0"/>
                <a:cs typeface="Times New Roman" pitchFamily="18" charset="0"/>
              </a:rPr>
              <a:t>   Материалы и оборудование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6588" t="23437" r="65410" b="9179"/>
          <a:stretch>
            <a:fillRect/>
          </a:stretch>
        </p:blipFill>
        <p:spPr bwMode="auto">
          <a:xfrm>
            <a:off x="214282" y="928656"/>
            <a:ext cx="3643338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428604"/>
            <a:ext cx="1777230" cy="3098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AutoShape 46"/>
          <p:cNvSpPr>
            <a:spLocks noChangeArrowheads="1"/>
          </p:cNvSpPr>
          <p:nvPr/>
        </p:nvSpPr>
        <p:spPr bwMode="gray">
          <a:xfrm>
            <a:off x="5143504" y="1214435"/>
            <a:ext cx="3643311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3F8D53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ru-RU" altLang="ru-RU" sz="2800" b="1">
                <a:latin typeface="Calibri" pitchFamily="34" charset="0"/>
              </a:rPr>
              <a:t>Конкурсное  задание</a:t>
            </a:r>
            <a:endParaRPr lang="en-US" altLang="ru-RU" sz="2800" b="1">
              <a:latin typeface="Calibri" pitchFamily="34" charset="0"/>
            </a:endParaRPr>
          </a:p>
        </p:txBody>
      </p:sp>
      <p:grpSp>
        <p:nvGrpSpPr>
          <p:cNvPr id="2" name="Group 55"/>
          <p:cNvGrpSpPr>
            <a:grpSpLocks/>
          </p:cNvGrpSpPr>
          <p:nvPr/>
        </p:nvGrpSpPr>
        <p:grpSpPr bwMode="auto">
          <a:xfrm>
            <a:off x="4714875" y="1285872"/>
            <a:ext cx="381000" cy="381000"/>
            <a:chOff x="2078" y="1680"/>
            <a:chExt cx="1615" cy="1615"/>
          </a:xfrm>
        </p:grpSpPr>
        <p:sp>
          <p:nvSpPr>
            <p:cNvPr id="25610" name="Oval 56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altLang="ru-RU">
                <a:latin typeface="Calibri" pitchFamily="34" charset="0"/>
              </a:endParaRPr>
            </a:p>
          </p:txBody>
        </p:sp>
        <p:sp>
          <p:nvSpPr>
            <p:cNvPr id="25611" name="Oval 57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altLang="ru-RU">
                <a:latin typeface="Calibri" pitchFamily="34" charset="0"/>
              </a:endParaRPr>
            </a:p>
          </p:txBody>
        </p:sp>
        <p:sp>
          <p:nvSpPr>
            <p:cNvPr id="69690" name="Oval 58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25613" name="Oval 59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 altLang="ru-RU">
                <a:latin typeface="Calibri" pitchFamily="34" charset="0"/>
              </a:endParaRPr>
            </a:p>
          </p:txBody>
        </p:sp>
        <p:sp>
          <p:nvSpPr>
            <p:cNvPr id="69692" name="Oval 60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25615" name="Oval 61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 altLang="ru-RU">
                <a:latin typeface="Calibri" pitchFamily="34" charset="0"/>
              </a:endParaRPr>
            </a:p>
          </p:txBody>
        </p:sp>
      </p:grpSp>
      <p:sp>
        <p:nvSpPr>
          <p:cNvPr id="25606" name="Прямоугольник 56"/>
          <p:cNvSpPr>
            <a:spLocks noChangeArrowheads="1"/>
          </p:cNvSpPr>
          <p:nvPr/>
        </p:nvSpPr>
        <p:spPr bwMode="auto">
          <a:xfrm>
            <a:off x="4857750" y="1857372"/>
            <a:ext cx="40005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400">
                <a:cs typeface="Arial" charset="0"/>
              </a:rPr>
              <a:t>- описание профессионального задания в соответствии                               со стандартами WorldSkills                                 для выполнения его                       во время конкурса                       по компетенции                               и определения квалификации                 участников соревнований                               по стандартам WorldSkills </a:t>
            </a:r>
          </a:p>
        </p:txBody>
      </p:sp>
      <p:pic>
        <p:nvPicPr>
          <p:cNvPr id="6146" name="Picture 2" descr="На экране: Модуль 2.jpg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25" y="500060"/>
            <a:ext cx="2344738" cy="2352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8" name="Picture 4" descr="На экране: Размеры М-2.jpg.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/>
          </a:blip>
          <a:srcRect/>
          <a:stretch>
            <a:fillRect/>
          </a:stretch>
        </p:blipFill>
        <p:spPr bwMode="auto">
          <a:xfrm>
            <a:off x="0" y="500042"/>
            <a:ext cx="2074044" cy="2363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50" name="Picture 6" descr="На экране: все задание.jpg."/>
          <p:cNvPicPr>
            <a:picLocks noChangeAspect="1" noChangeArrowheads="1"/>
          </p:cNvPicPr>
          <p:nvPr/>
        </p:nvPicPr>
        <p:blipFill>
          <a:blip r:embed="rId4" cstate="print"/>
          <a:srcRect l="7017" t="3474" r="7018" b="6581"/>
          <a:stretch>
            <a:fillRect/>
          </a:stretch>
        </p:blipFill>
        <p:spPr bwMode="auto">
          <a:xfrm>
            <a:off x="0" y="2843210"/>
            <a:ext cx="4487863" cy="3586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8"/>
          <p:cNvSpPr>
            <a:spLocks noChangeAspect="1" noChangeArrowheads="1" noTextEdit="1"/>
          </p:cNvSpPr>
          <p:nvPr/>
        </p:nvSpPr>
        <p:spPr bwMode="gray">
          <a:xfrm flipH="1">
            <a:off x="4868863" y="3252788"/>
            <a:ext cx="909637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graphicFrame>
        <p:nvGraphicFramePr>
          <p:cNvPr id="2" name="Схема 1"/>
          <p:cNvGraphicFramePr/>
          <p:nvPr/>
        </p:nvGraphicFramePr>
        <p:xfrm>
          <a:off x="0" y="2000240"/>
          <a:ext cx="9036496" cy="4857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6628" name="Прямоугольник 4"/>
          <p:cNvSpPr>
            <a:spLocks noChangeArrowheads="1"/>
          </p:cNvSpPr>
          <p:nvPr/>
        </p:nvSpPr>
        <p:spPr bwMode="auto">
          <a:xfrm>
            <a:off x="642910" y="1142984"/>
            <a:ext cx="7786688" cy="7699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Tx/>
              <a:buChar char="-"/>
            </a:pPr>
            <a:r>
              <a:rPr lang="ru-RU" altLang="ru-RU" sz="2400">
                <a:cs typeface="Arial" charset="0"/>
              </a:rPr>
              <a:t> </a:t>
            </a:r>
            <a:r>
              <a:rPr lang="ru-RU" altLang="ru-RU" sz="2000">
                <a:cs typeface="Arial" charset="0"/>
              </a:rPr>
              <a:t>это показатели, по которым эксперты WorldSkills определяют квалификацию участников при решении  конкурсных заданий</a:t>
            </a:r>
          </a:p>
        </p:txBody>
      </p:sp>
      <p:sp>
        <p:nvSpPr>
          <p:cNvPr id="26629" name="AutoShape 45"/>
          <p:cNvSpPr>
            <a:spLocks noChangeArrowheads="1"/>
          </p:cNvSpPr>
          <p:nvPr/>
        </p:nvSpPr>
        <p:spPr bwMode="gray">
          <a:xfrm>
            <a:off x="1285852" y="571480"/>
            <a:ext cx="3357562" cy="428625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00B0F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ru-RU" altLang="ru-RU" sz="2800" b="1" dirty="0">
                <a:latin typeface="Calibri" pitchFamily="34" charset="0"/>
              </a:rPr>
              <a:t>Критерии оценки</a:t>
            </a:r>
            <a:endParaRPr lang="en-US" altLang="ru-RU" sz="2800" b="1" dirty="0">
              <a:latin typeface="Calibri" pitchFamily="34" charset="0"/>
            </a:endParaRPr>
          </a:p>
        </p:txBody>
      </p:sp>
      <p:grpSp>
        <p:nvGrpSpPr>
          <p:cNvPr id="3" name="Group 62"/>
          <p:cNvGrpSpPr>
            <a:grpSpLocks/>
          </p:cNvGrpSpPr>
          <p:nvPr/>
        </p:nvGrpSpPr>
        <p:grpSpPr bwMode="auto">
          <a:xfrm>
            <a:off x="857224" y="571480"/>
            <a:ext cx="381000" cy="381000"/>
            <a:chOff x="2078" y="1680"/>
            <a:chExt cx="1615" cy="1615"/>
          </a:xfrm>
        </p:grpSpPr>
        <p:sp>
          <p:nvSpPr>
            <p:cNvPr id="26632" name="Oval 63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altLang="ru-RU">
                <a:latin typeface="Calibri" pitchFamily="34" charset="0"/>
              </a:endParaRPr>
            </a:p>
          </p:txBody>
        </p:sp>
        <p:sp>
          <p:nvSpPr>
            <p:cNvPr id="26633" name="Oval 64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altLang="ru-RU">
                <a:latin typeface="Calibri" pitchFamily="34" charset="0"/>
              </a:endParaRPr>
            </a:p>
          </p:txBody>
        </p:sp>
        <p:sp>
          <p:nvSpPr>
            <p:cNvPr id="10" name="Oval 65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26635" name="Oval 6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 altLang="ru-RU">
                <a:latin typeface="Calibri" pitchFamily="34" charset="0"/>
              </a:endParaRPr>
            </a:p>
          </p:txBody>
        </p:sp>
        <p:sp>
          <p:nvSpPr>
            <p:cNvPr id="12" name="Oval 67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26637" name="Oval 68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 altLang="ru-RU">
                <a:latin typeface="Calibri" pitchFamily="34" charset="0"/>
              </a:endParaRPr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AutoShape 44"/>
          <p:cNvSpPr>
            <a:spLocks noChangeArrowheads="1"/>
          </p:cNvSpPr>
          <p:nvPr/>
        </p:nvSpPr>
        <p:spPr bwMode="gray">
          <a:xfrm>
            <a:off x="1571604" y="500042"/>
            <a:ext cx="4143375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640CDA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ru-RU" altLang="ru-RU" sz="2800" b="1">
                <a:latin typeface="Calibri" pitchFamily="34" charset="0"/>
              </a:rPr>
              <a:t>Инфраструктурный лист</a:t>
            </a:r>
            <a:endParaRPr lang="en-US" altLang="ru-RU" sz="2800" b="1">
              <a:latin typeface="Calibri" pitchFamily="34" charset="0"/>
            </a:endParaRP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1071538" y="571480"/>
            <a:ext cx="381000" cy="381000"/>
            <a:chOff x="2078" y="1680"/>
            <a:chExt cx="1615" cy="1615"/>
          </a:xfrm>
        </p:grpSpPr>
        <p:sp>
          <p:nvSpPr>
            <p:cNvPr id="27656" name="Oval 70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altLang="ru-RU">
                <a:latin typeface="Calibri" pitchFamily="34" charset="0"/>
              </a:endParaRPr>
            </a:p>
          </p:txBody>
        </p:sp>
        <p:sp>
          <p:nvSpPr>
            <p:cNvPr id="27657" name="Oval 71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altLang="ru-RU">
                <a:latin typeface="Calibri" pitchFamily="34" charset="0"/>
              </a:endParaRPr>
            </a:p>
          </p:txBody>
        </p:sp>
        <p:sp>
          <p:nvSpPr>
            <p:cNvPr id="69704" name="Oval 72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27659" name="Oval 73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 altLang="ru-RU">
                <a:latin typeface="Calibri" pitchFamily="34" charset="0"/>
              </a:endParaRPr>
            </a:p>
          </p:txBody>
        </p:sp>
        <p:sp>
          <p:nvSpPr>
            <p:cNvPr id="69706" name="Oval 74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27661" name="Oval 75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 altLang="ru-RU">
                <a:latin typeface="Calibri" pitchFamily="34" charset="0"/>
              </a:endParaRPr>
            </a:p>
          </p:txBody>
        </p:sp>
      </p:grpSp>
      <p:sp>
        <p:nvSpPr>
          <p:cNvPr id="27654" name="Прямоугольник 56"/>
          <p:cNvSpPr>
            <a:spLocks noChangeArrowheads="1"/>
          </p:cNvSpPr>
          <p:nvPr/>
        </p:nvSpPr>
        <p:spPr bwMode="auto">
          <a:xfrm>
            <a:off x="428596" y="1111272"/>
            <a:ext cx="828680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altLang="ru-RU" dirty="0">
                <a:cs typeface="Arial" charset="0"/>
              </a:rPr>
              <a:t>  </a:t>
            </a:r>
            <a:r>
              <a:rPr lang="ru-RU" altLang="ru-RU" dirty="0" smtClean="0">
                <a:cs typeface="Arial" charset="0"/>
              </a:rPr>
              <a:t>это перечень необходимого оборудования</a:t>
            </a:r>
            <a:r>
              <a:rPr lang="ru-RU" altLang="ru-RU" dirty="0">
                <a:cs typeface="Arial" charset="0"/>
              </a:rPr>
              <a:t>, технологий, инструментов, компонентов, оснастки, расходных материалов для оснащения  конкурсной площадки  по компетенции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7758" t="17700" r="3664" b="8876"/>
          <a:stretch/>
        </p:blipFill>
        <p:spPr bwMode="auto">
          <a:xfrm>
            <a:off x="120650" y="2033610"/>
            <a:ext cx="8785225" cy="4538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3" name="Прямоугольник 12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AutoShape 43"/>
          <p:cNvSpPr>
            <a:spLocks noChangeArrowheads="1"/>
          </p:cNvSpPr>
          <p:nvPr/>
        </p:nvSpPr>
        <p:spPr bwMode="gray">
          <a:xfrm>
            <a:off x="1285852" y="500042"/>
            <a:ext cx="5214937" cy="500063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ru-RU" altLang="ru-RU" sz="2400" b="1" dirty="0">
                <a:latin typeface="Calibri" pitchFamily="34" charset="0"/>
              </a:rPr>
              <a:t>План</a:t>
            </a:r>
            <a:r>
              <a:rPr lang="ru-RU" altLang="ru-RU" sz="2800" b="1" dirty="0">
                <a:latin typeface="Calibri" pitchFamily="34" charset="0"/>
              </a:rPr>
              <a:t> </a:t>
            </a:r>
            <a:r>
              <a:rPr lang="ru-RU" altLang="ru-RU" sz="2400" b="1" dirty="0">
                <a:latin typeface="Calibri" pitchFamily="34" charset="0"/>
              </a:rPr>
              <a:t>соревновательной площадки  </a:t>
            </a:r>
            <a:endParaRPr lang="en-US" altLang="ru-RU" sz="2400" b="1" dirty="0">
              <a:latin typeface="Calibri" pitchFamily="34" charset="0"/>
            </a:endParaRPr>
          </a:p>
        </p:txBody>
      </p:sp>
      <p:grpSp>
        <p:nvGrpSpPr>
          <p:cNvPr id="2" name="Group 76"/>
          <p:cNvGrpSpPr>
            <a:grpSpLocks/>
          </p:cNvGrpSpPr>
          <p:nvPr/>
        </p:nvGrpSpPr>
        <p:grpSpPr bwMode="auto">
          <a:xfrm>
            <a:off x="785786" y="571480"/>
            <a:ext cx="355600" cy="381000"/>
            <a:chOff x="2078" y="1680"/>
            <a:chExt cx="1615" cy="1615"/>
          </a:xfrm>
        </p:grpSpPr>
        <p:sp>
          <p:nvSpPr>
            <p:cNvPr id="28680" name="Oval 77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altLang="ru-RU">
                <a:latin typeface="Calibri" pitchFamily="34" charset="0"/>
              </a:endParaRPr>
            </a:p>
          </p:txBody>
        </p:sp>
        <p:sp>
          <p:nvSpPr>
            <p:cNvPr id="28681" name="Oval 78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altLang="ru-RU">
                <a:latin typeface="Calibri" pitchFamily="34" charset="0"/>
              </a:endParaRPr>
            </a:p>
          </p:txBody>
        </p:sp>
        <p:sp>
          <p:nvSpPr>
            <p:cNvPr id="69711" name="Oval 79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28683" name="Oval 80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 altLang="ru-RU">
                <a:latin typeface="Calibri" pitchFamily="34" charset="0"/>
              </a:endParaRPr>
            </a:p>
          </p:txBody>
        </p:sp>
        <p:sp>
          <p:nvSpPr>
            <p:cNvPr id="69713" name="Oval 81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28685" name="Oval 82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 altLang="ru-RU">
                <a:latin typeface="Calibri" pitchFamily="34" charset="0"/>
              </a:endParaRPr>
            </a:p>
          </p:txBody>
        </p:sp>
      </p:grpSp>
      <p:sp>
        <p:nvSpPr>
          <p:cNvPr id="28679" name="Rectangle 2"/>
          <p:cNvSpPr>
            <a:spLocks noChangeArrowheads="1"/>
          </p:cNvSpPr>
          <p:nvPr/>
        </p:nvSpPr>
        <p:spPr bwMode="auto">
          <a:xfrm>
            <a:off x="285720" y="1142984"/>
            <a:ext cx="857256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450850" algn="just"/>
            <a:r>
              <a:rPr lang="ru-RU" altLang="ru-RU" sz="1400" dirty="0">
                <a:ea typeface="Calibri" pitchFamily="34" charset="0"/>
                <a:cs typeface="Times New Roman" pitchFamily="18" charset="0"/>
              </a:rPr>
              <a:t>- </a:t>
            </a:r>
            <a:r>
              <a:rPr lang="ru-RU" altLang="ru-RU" dirty="0">
                <a:ea typeface="Calibri" pitchFamily="34" charset="0"/>
                <a:cs typeface="Times New Roman" pitchFamily="18" charset="0"/>
              </a:rPr>
              <a:t>это документ, в котором отражена вся информация по расположению оборудования, коммуникациям и электрическим подключениям и другим особенностям расположения оборудования на конкурсной площадке.  </a:t>
            </a:r>
            <a:endParaRPr lang="ru-RU" altLang="ru-RU" dirty="0">
              <a:ea typeface="Calibri" pitchFamily="34" charset="0"/>
              <a:cs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071678"/>
            <a:ext cx="8572560" cy="474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2"/>
          <p:cNvGrpSpPr>
            <a:grpSpLocks/>
          </p:cNvGrpSpPr>
          <p:nvPr/>
        </p:nvGrpSpPr>
        <p:grpSpPr bwMode="auto">
          <a:xfrm>
            <a:off x="714348" y="785794"/>
            <a:ext cx="381000" cy="381000"/>
            <a:chOff x="2078" y="1680"/>
            <a:chExt cx="1615" cy="1615"/>
          </a:xfrm>
        </p:grpSpPr>
        <p:sp>
          <p:nvSpPr>
            <p:cNvPr id="29703" name="Oval 63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altLang="ru-RU">
                <a:latin typeface="Calibri" pitchFamily="34" charset="0"/>
              </a:endParaRPr>
            </a:p>
          </p:txBody>
        </p:sp>
        <p:sp>
          <p:nvSpPr>
            <p:cNvPr id="29704" name="Oval 64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altLang="ru-RU">
                <a:latin typeface="Calibri" pitchFamily="34" charset="0"/>
              </a:endParaRPr>
            </a:p>
          </p:txBody>
        </p:sp>
        <p:sp>
          <p:nvSpPr>
            <p:cNvPr id="52" name="Oval 65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29706" name="Oval 6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ru-RU" altLang="ru-RU">
                <a:latin typeface="Calibri" pitchFamily="34" charset="0"/>
              </a:endParaRPr>
            </a:p>
          </p:txBody>
        </p:sp>
        <p:sp>
          <p:nvSpPr>
            <p:cNvPr id="54" name="Oval 67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29708" name="Oval 68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 altLang="ru-RU">
                <a:latin typeface="Calibri" pitchFamily="34" charset="0"/>
              </a:endParaRPr>
            </a:p>
          </p:txBody>
        </p:sp>
      </p:grpSp>
      <p:sp>
        <p:nvSpPr>
          <p:cNvPr id="29701" name="AutoShape 45"/>
          <p:cNvSpPr>
            <a:spLocks noChangeArrowheads="1"/>
          </p:cNvSpPr>
          <p:nvPr/>
        </p:nvSpPr>
        <p:spPr bwMode="gray">
          <a:xfrm>
            <a:off x="1142976" y="714356"/>
            <a:ext cx="7143750" cy="508000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2E6CF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ru-RU" altLang="ru-RU" sz="2800" b="1">
                <a:latin typeface="Calibri" pitchFamily="34" charset="0"/>
              </a:rPr>
              <a:t>Требования по технике безопасности</a:t>
            </a:r>
            <a:endParaRPr lang="en-US" altLang="ru-RU" sz="2800" b="1">
              <a:latin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3914" t="40798" r="24841" b="6250"/>
          <a:stretch>
            <a:fillRect/>
          </a:stretch>
        </p:blipFill>
        <p:spPr bwMode="auto">
          <a:xfrm>
            <a:off x="785786" y="1571612"/>
            <a:ext cx="7500937" cy="4357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500042"/>
            <a:ext cx="5286375" cy="785813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Последовательность разработки </a:t>
            </a:r>
            <a:b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средств оценки квалификации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/>
        </p:nvGraphicFramePr>
        <p:xfrm>
          <a:off x="642910" y="1357298"/>
          <a:ext cx="8143875" cy="4907280"/>
        </p:xfrm>
        <a:graphic>
          <a:graphicData uri="http://schemas.openxmlformats.org/drawingml/2006/table">
            <a:tbl>
              <a:tblPr/>
              <a:tblGrid>
                <a:gridCol w="3748088"/>
                <a:gridCol w="4395787"/>
              </a:tblGrid>
              <a:tr h="349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ВКР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WorldSkills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04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Этап 1. Выбор                                  предмета оценивания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Составление                  </a:t>
                      </a: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Технического описания</a:t>
                      </a:r>
                      <a:endParaRPr kumimoji="0" lang="ru-RU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23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Этап 2.  Выбор                                объекта оценивания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68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Этап 3. Определение ресурсного обеспечения оценивания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4. </a:t>
                      </a: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Составление </a:t>
                      </a: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Инфраструктурного листа</a:t>
                      </a: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11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Этап 4. Выбор методов                                и разработка процедуры оценивания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.  Определение </a:t>
                      </a: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                       набора критериев</a:t>
                      </a: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: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разработка                                       </a:t>
                      </a: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Схемы начисления баллов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11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Этап 5. Определение                    показателей и критериев оценки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1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Этап 6. Формирование      типового задания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2. Разработка                    </a:t>
                      </a: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Практического задания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Этап 7. Формирование ФОС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9376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552" y="620688"/>
            <a:ext cx="6192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ech" pitchFamily="50" charset="0"/>
              </a:rPr>
              <a:t>ПОРЯДОК ОРГАНИЗАЦИИ ДЕМОНСТРАЦИОННОГО ЭКЗАМЕНА </a:t>
            </a:r>
            <a:endParaRPr lang="ru-RU" sz="2800" dirty="0" smtClean="0">
              <a:solidFill>
                <a:schemeClr val="accent1">
                  <a:lumMod val="75000"/>
                </a:schemeClr>
              </a:solidFill>
              <a:latin typeface="Mech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1769004"/>
            <a:ext cx="8352928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1. Для </a:t>
            </a:r>
            <a:r>
              <a:rPr lang="ru-RU" sz="1600" dirty="0"/>
              <a:t>организации и проведения </a:t>
            </a:r>
            <a:r>
              <a:rPr lang="ru-RU" sz="1600" dirty="0" smtClean="0"/>
              <a:t>ДЭ приказом </a:t>
            </a:r>
            <a:r>
              <a:rPr lang="ru-RU" sz="1600" dirty="0"/>
              <a:t>директора </a:t>
            </a:r>
            <a:r>
              <a:rPr lang="ru-RU" sz="1600" dirty="0" smtClean="0"/>
              <a:t>ПОО создаётся </a:t>
            </a:r>
            <a:r>
              <a:rPr lang="ru-RU" sz="1600" dirty="0" smtClean="0">
                <a:solidFill>
                  <a:srgbClr val="FF0000"/>
                </a:solidFill>
              </a:rPr>
              <a:t>рабочая группа </a:t>
            </a:r>
            <a:r>
              <a:rPr lang="ru-RU" sz="1600" dirty="0" smtClean="0"/>
              <a:t>и </a:t>
            </a:r>
            <a:r>
              <a:rPr lang="ru-RU" sz="1600" dirty="0" smtClean="0">
                <a:solidFill>
                  <a:srgbClr val="FF0000"/>
                </a:solidFill>
              </a:rPr>
              <a:t>экзаменационная комиссия (экспертная группа) </a:t>
            </a:r>
            <a:r>
              <a:rPr lang="ru-RU" sz="1600" dirty="0" smtClean="0"/>
              <a:t>для </a:t>
            </a:r>
            <a:r>
              <a:rPr lang="ru-RU" sz="1600" dirty="0"/>
              <a:t>проведения итогового </a:t>
            </a:r>
            <a:r>
              <a:rPr lang="ru-RU" sz="1600" dirty="0" smtClean="0"/>
              <a:t>ДЭ. Рабочая </a:t>
            </a:r>
            <a:r>
              <a:rPr lang="ru-RU" sz="1600" dirty="0"/>
              <a:t>группа для организации и проведения </a:t>
            </a:r>
            <a:r>
              <a:rPr lang="ru-RU" sz="1600" dirty="0" smtClean="0"/>
              <a:t>ДЭ разрабатывает </a:t>
            </a:r>
            <a:r>
              <a:rPr lang="ru-RU" sz="1600" dirty="0"/>
              <a:t>пакет документов, включающий в себя: </a:t>
            </a:r>
            <a:endParaRPr lang="ru-RU" sz="1600" dirty="0" smtClean="0"/>
          </a:p>
          <a:p>
            <a:r>
              <a:rPr lang="ru-RU" sz="1400" i="1" dirty="0" smtClean="0"/>
              <a:t>- </a:t>
            </a:r>
            <a:r>
              <a:rPr lang="ru-RU" sz="1400" i="1" dirty="0"/>
              <a:t>описание </a:t>
            </a:r>
            <a:r>
              <a:rPr lang="ru-RU" sz="1400" i="1" dirty="0" smtClean="0"/>
              <a:t>процедуры, </a:t>
            </a:r>
            <a:r>
              <a:rPr lang="ru-RU" sz="1400" i="1" dirty="0"/>
              <a:t>условия </a:t>
            </a:r>
            <a:r>
              <a:rPr lang="ru-RU" sz="1400" i="1" dirty="0" smtClean="0"/>
              <a:t>и срока проведения </a:t>
            </a:r>
            <a:r>
              <a:rPr lang="ru-RU" sz="1400" i="1" dirty="0"/>
              <a:t>ДЭ;</a:t>
            </a:r>
          </a:p>
          <a:p>
            <a:r>
              <a:rPr lang="ru-RU" sz="1400" i="1" dirty="0" smtClean="0"/>
              <a:t>- </a:t>
            </a:r>
            <a:r>
              <a:rPr lang="ru-RU" sz="1400" i="1" dirty="0"/>
              <a:t>список материально-технического оснащения рабочих мест для проведения ДЭ;</a:t>
            </a:r>
          </a:p>
          <a:p>
            <a:r>
              <a:rPr lang="ru-RU" sz="1400" i="1" dirty="0" smtClean="0"/>
              <a:t>- </a:t>
            </a:r>
            <a:r>
              <a:rPr lang="ru-RU" sz="1400" i="1" dirty="0"/>
              <a:t>список участников процедуры ДЭ;</a:t>
            </a:r>
          </a:p>
          <a:p>
            <a:r>
              <a:rPr lang="ru-RU" sz="1400" i="1" dirty="0" smtClean="0"/>
              <a:t>- </a:t>
            </a:r>
            <a:r>
              <a:rPr lang="ru-RU" sz="1400" i="1" dirty="0"/>
              <a:t>задание на итоговый </a:t>
            </a:r>
            <a:r>
              <a:rPr lang="ru-RU" sz="1400" i="1" dirty="0" smtClean="0"/>
              <a:t>ДЭ;</a:t>
            </a:r>
            <a:endParaRPr lang="ru-RU" sz="1400" i="1" dirty="0"/>
          </a:p>
          <a:p>
            <a:r>
              <a:rPr lang="ru-RU" sz="1400" i="1" dirty="0" smtClean="0"/>
              <a:t>- критерии </a:t>
            </a:r>
            <a:r>
              <a:rPr lang="ru-RU" sz="1400" i="1" dirty="0"/>
              <a:t>оценки результатов </a:t>
            </a:r>
            <a:r>
              <a:rPr lang="ru-RU" sz="1400" i="1" dirty="0" smtClean="0"/>
              <a:t>обучения;</a:t>
            </a:r>
          </a:p>
          <a:p>
            <a:r>
              <a:rPr lang="ru-RU" sz="1400" i="1" dirty="0" smtClean="0"/>
              <a:t>- оценочный лист </a:t>
            </a:r>
            <a:r>
              <a:rPr lang="ru-RU" sz="1400" i="1" dirty="0"/>
              <a:t>по заданию на ДЭ с </a:t>
            </a:r>
            <a:r>
              <a:rPr lang="ru-RU" sz="1400" i="1" dirty="0" smtClean="0"/>
              <a:t>дескрипторами </a:t>
            </a:r>
            <a:r>
              <a:rPr lang="ru-RU" sz="1400" i="1" dirty="0"/>
              <a:t>сформированности ОК и спецификацией ПК, освоение которых подтверждается действиями обучающегося на </a:t>
            </a:r>
            <a:r>
              <a:rPr lang="ru-RU" sz="1400" i="1" dirty="0" smtClean="0"/>
              <a:t>ДЭ;</a:t>
            </a:r>
          </a:p>
          <a:p>
            <a:r>
              <a:rPr lang="ru-RU" sz="1400" i="1" dirty="0" smtClean="0"/>
              <a:t>- лист ознакомления обучающихся </a:t>
            </a:r>
            <a:r>
              <a:rPr lang="ru-RU" sz="1400" i="1" dirty="0"/>
              <a:t>с регламентом и технологиями оценочных </a:t>
            </a:r>
            <a:r>
              <a:rPr lang="ru-RU" sz="1400" i="1" dirty="0" smtClean="0"/>
              <a:t>процедур;</a:t>
            </a:r>
          </a:p>
          <a:p>
            <a:r>
              <a:rPr lang="ru-RU" sz="1400" i="1" dirty="0" smtClean="0"/>
              <a:t>- протокол итогового ДЭ;</a:t>
            </a:r>
          </a:p>
          <a:p>
            <a:r>
              <a:rPr lang="ru-RU" sz="1400" i="1" dirty="0"/>
              <a:t>- документацию по охране труда и технике </a:t>
            </a:r>
            <a:r>
              <a:rPr lang="ru-RU" sz="1400" i="1" dirty="0" smtClean="0"/>
              <a:t>безопасности;</a:t>
            </a:r>
            <a:endParaRPr lang="ru-RU" sz="1400" i="1" dirty="0"/>
          </a:p>
          <a:p>
            <a:r>
              <a:rPr lang="ru-RU" sz="1400" i="1" dirty="0" smtClean="0"/>
              <a:t>- экспресс-анкета </a:t>
            </a:r>
            <a:r>
              <a:rPr lang="ru-RU" sz="1400" i="1" dirty="0"/>
              <a:t>для обучающихся об оценке степени удовлетворенности образовательным процессом  по программе </a:t>
            </a:r>
            <a:r>
              <a:rPr lang="ru-RU" sz="1400" i="1" dirty="0" smtClean="0"/>
              <a:t>обучения.</a:t>
            </a:r>
          </a:p>
          <a:p>
            <a:pPr marL="285750" indent="-285750">
              <a:buFontTx/>
              <a:buChar char="-"/>
            </a:pPr>
            <a:endParaRPr lang="ru-RU" sz="1400" i="1" dirty="0" smtClean="0"/>
          </a:p>
          <a:p>
            <a:r>
              <a:rPr lang="ru-RU" sz="1600" dirty="0"/>
              <a:t>2. Составление расписания и схемы диспетчеризации потоков обучающихся. </a:t>
            </a:r>
            <a:endParaRPr lang="ru-RU" sz="1600" dirty="0" smtClean="0"/>
          </a:p>
          <a:p>
            <a:endParaRPr lang="ru-RU" sz="1600" dirty="0"/>
          </a:p>
          <a:p>
            <a:r>
              <a:rPr lang="ru-RU" sz="1600" dirty="0" smtClean="0"/>
              <a:t>3</a:t>
            </a:r>
            <a:r>
              <a:rPr lang="ru-RU" sz="1600" dirty="0"/>
              <a:t>. Подготовка площадки для проведения ДЭ в соответствии с заданием; установка необходимого аппаратного и программного </a:t>
            </a:r>
            <a:r>
              <a:rPr lang="ru-RU" sz="1600" dirty="0" smtClean="0"/>
              <a:t>обеспечения </a:t>
            </a:r>
            <a:r>
              <a:rPr lang="ru-RU" sz="1600" dirty="0"/>
              <a:t>в лабораториях </a:t>
            </a:r>
            <a:r>
              <a:rPr lang="ru-RU" sz="1600" dirty="0" smtClean="0"/>
              <a:t>ПОО. </a:t>
            </a:r>
            <a:endParaRPr lang="ru-RU" sz="1600" dirty="0"/>
          </a:p>
        </p:txBody>
      </p:sp>
    </p:spTree>
    <p:extLst>
      <p:ext uri="{BB962C8B-B14F-4D97-AF65-F5344CB8AC3E}">
        <p14:creationId xmlns="" xmlns:p14="http://schemas.microsoft.com/office/powerpoint/2010/main" val="8752510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8"/>
          <p:cNvSpPr>
            <a:spLocks noChangeAspect="1" noChangeArrowheads="1" noTextEdit="1"/>
          </p:cNvSpPr>
          <p:nvPr/>
        </p:nvSpPr>
        <p:spPr bwMode="gray">
          <a:xfrm flipH="1">
            <a:off x="4649815" y="3130531"/>
            <a:ext cx="909637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1747" name="Text Box 19"/>
          <p:cNvSpPr txBox="1">
            <a:spLocks noChangeArrowheads="1"/>
          </p:cNvSpPr>
          <p:nvPr/>
        </p:nvSpPr>
        <p:spPr bwMode="auto">
          <a:xfrm>
            <a:off x="5924577" y="3378181"/>
            <a:ext cx="2428875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altLang="ru-RU" sz="2800" b="1">
                <a:solidFill>
                  <a:srgbClr val="000000"/>
                </a:solidFill>
                <a:latin typeface="Calibri" pitchFamily="34" charset="0"/>
              </a:rPr>
              <a:t>ВЕДОМОСТЬ</a:t>
            </a:r>
          </a:p>
          <a:p>
            <a:pPr algn="ctr" eaLnBrk="0" hangingPunct="0"/>
            <a:r>
              <a:rPr lang="ru-RU" altLang="ru-RU" sz="2800" b="1">
                <a:solidFill>
                  <a:srgbClr val="000000"/>
                </a:solidFill>
                <a:latin typeface="Calibri" pitchFamily="34" charset="0"/>
              </a:rPr>
              <a:t>оценки субъективных показателей</a:t>
            </a:r>
            <a:endParaRPr lang="en-US" altLang="ru-RU" sz="2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1748" name="AutoShape 3"/>
          <p:cNvSpPr>
            <a:spLocks noChangeArrowheads="1"/>
          </p:cNvSpPr>
          <p:nvPr/>
        </p:nvSpPr>
        <p:spPr bwMode="auto">
          <a:xfrm>
            <a:off x="5929340" y="3395643"/>
            <a:ext cx="2571750" cy="1958975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lIns="91429" tIns="45715" rIns="91429" bIns="45715" anchor="ctr"/>
          <a:lstStyle/>
          <a:p>
            <a:pPr algn="ctr" eaLnBrk="0" hangingPunct="0"/>
            <a:endParaRPr lang="ru-RU" altLang="ru-RU">
              <a:latin typeface="Verdana" pitchFamily="34" charset="0"/>
            </a:endParaRPr>
          </a:p>
        </p:txBody>
      </p:sp>
      <p:sp>
        <p:nvSpPr>
          <p:cNvPr id="31749" name="AutoShape 5"/>
          <p:cNvSpPr>
            <a:spLocks noChangeArrowheads="1"/>
          </p:cNvSpPr>
          <p:nvPr/>
        </p:nvSpPr>
        <p:spPr bwMode="auto">
          <a:xfrm>
            <a:off x="620740" y="3479781"/>
            <a:ext cx="2413000" cy="1958975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lIns="91429" tIns="45715" rIns="91429" bIns="45715" anchor="ctr"/>
          <a:lstStyle/>
          <a:p>
            <a:pPr algn="ctr" eaLnBrk="0" hangingPunct="0"/>
            <a:endParaRPr lang="ru-RU" altLang="ru-RU">
              <a:latin typeface="Verdana" pitchFamily="34" charset="0"/>
            </a:endParaRP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781077" y="3551218"/>
            <a:ext cx="2252663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algn="ctr" eaLnBrk="0" hangingPunct="0"/>
            <a:r>
              <a:rPr lang="ru-RU" altLang="ru-RU" sz="2800" b="1">
                <a:solidFill>
                  <a:srgbClr val="000000"/>
                </a:solidFill>
                <a:latin typeface="Calibri" pitchFamily="34" charset="0"/>
              </a:rPr>
              <a:t>ВЕДОМОСТЬ</a:t>
            </a:r>
          </a:p>
          <a:p>
            <a:pPr algn="ctr" eaLnBrk="0" hangingPunct="0"/>
            <a:r>
              <a:rPr lang="ru-RU" altLang="ru-RU" sz="2800" b="1">
                <a:solidFill>
                  <a:srgbClr val="000000"/>
                </a:solidFill>
                <a:latin typeface="Calibri" pitchFamily="34" charset="0"/>
              </a:rPr>
              <a:t>оценки</a:t>
            </a:r>
          </a:p>
          <a:p>
            <a:pPr algn="ctr" eaLnBrk="0" hangingPunct="0"/>
            <a:r>
              <a:rPr lang="ru-RU" altLang="ru-RU" sz="2800" b="1">
                <a:solidFill>
                  <a:srgbClr val="000000"/>
                </a:solidFill>
                <a:latin typeface="Calibri" pitchFamily="34" charset="0"/>
              </a:rPr>
              <a:t>объективных</a:t>
            </a:r>
          </a:p>
          <a:p>
            <a:pPr algn="ctr" eaLnBrk="0" hangingPunct="0"/>
            <a:r>
              <a:rPr lang="ru-RU" altLang="ru-RU" sz="2800" b="1">
                <a:solidFill>
                  <a:srgbClr val="000000"/>
                </a:solidFill>
                <a:latin typeface="Calibri" pitchFamily="34" charset="0"/>
              </a:rPr>
              <a:t>показателей </a:t>
            </a:r>
            <a:endParaRPr lang="en-US" altLang="ru-RU" sz="2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1751" name="Freeform 7"/>
          <p:cNvSpPr>
            <a:spLocks/>
          </p:cNvSpPr>
          <p:nvPr/>
        </p:nvSpPr>
        <p:spPr bwMode="gray">
          <a:xfrm>
            <a:off x="3033740" y="3163868"/>
            <a:ext cx="1101725" cy="1241425"/>
          </a:xfrm>
          <a:custGeom>
            <a:avLst/>
            <a:gdLst>
              <a:gd name="T0" fmla="*/ 1101725 w 580"/>
              <a:gd name="T1" fmla="*/ 0 h 798"/>
              <a:gd name="T2" fmla="*/ 1097926 w 580"/>
              <a:gd name="T3" fmla="*/ 140010 h 798"/>
              <a:gd name="T4" fmla="*/ 1078931 w 580"/>
              <a:gd name="T5" fmla="*/ 270687 h 798"/>
              <a:gd name="T6" fmla="*/ 1048538 w 580"/>
              <a:gd name="T7" fmla="*/ 392029 h 798"/>
              <a:gd name="T8" fmla="*/ 999151 w 580"/>
              <a:gd name="T9" fmla="*/ 504037 h 798"/>
              <a:gd name="T10" fmla="*/ 938366 w 580"/>
              <a:gd name="T11" fmla="*/ 606711 h 798"/>
              <a:gd name="T12" fmla="*/ 858586 w 580"/>
              <a:gd name="T13" fmla="*/ 700052 h 798"/>
              <a:gd name="T14" fmla="*/ 763609 w 580"/>
              <a:gd name="T15" fmla="*/ 790281 h 798"/>
              <a:gd name="T16" fmla="*/ 649638 w 580"/>
              <a:gd name="T17" fmla="*/ 871175 h 798"/>
              <a:gd name="T18" fmla="*/ 512872 w 580"/>
              <a:gd name="T19" fmla="*/ 948959 h 798"/>
              <a:gd name="T20" fmla="*/ 357111 w 580"/>
              <a:gd name="T21" fmla="*/ 1020520 h 798"/>
              <a:gd name="T22" fmla="*/ 357111 w 580"/>
              <a:gd name="T23" fmla="*/ 1241425 h 798"/>
              <a:gd name="T24" fmla="*/ 0 w 580"/>
              <a:gd name="T25" fmla="*/ 799615 h 798"/>
              <a:gd name="T26" fmla="*/ 357111 w 580"/>
              <a:gd name="T27" fmla="*/ 357804 h 798"/>
              <a:gd name="T28" fmla="*/ 357111 w 580"/>
              <a:gd name="T29" fmla="*/ 578709 h 798"/>
              <a:gd name="T30" fmla="*/ 425494 w 580"/>
              <a:gd name="T31" fmla="*/ 572487 h 798"/>
              <a:gd name="T32" fmla="*/ 501475 w 580"/>
              <a:gd name="T33" fmla="*/ 553819 h 798"/>
              <a:gd name="T34" fmla="*/ 581255 w 580"/>
              <a:gd name="T35" fmla="*/ 522705 h 798"/>
              <a:gd name="T36" fmla="*/ 661035 w 580"/>
              <a:gd name="T37" fmla="*/ 482258 h 798"/>
              <a:gd name="T38" fmla="*/ 744614 w 580"/>
              <a:gd name="T39" fmla="*/ 435588 h 798"/>
              <a:gd name="T40" fmla="*/ 820595 w 580"/>
              <a:gd name="T41" fmla="*/ 382695 h 798"/>
              <a:gd name="T42" fmla="*/ 896576 w 580"/>
              <a:gd name="T43" fmla="*/ 323579 h 798"/>
              <a:gd name="T44" fmla="*/ 961160 w 580"/>
              <a:gd name="T45" fmla="*/ 258241 h 798"/>
              <a:gd name="T46" fmla="*/ 1018146 w 580"/>
              <a:gd name="T47" fmla="*/ 192903 h 798"/>
              <a:gd name="T48" fmla="*/ 1059935 w 580"/>
              <a:gd name="T49" fmla="*/ 127565 h 798"/>
              <a:gd name="T50" fmla="*/ 1090328 w 580"/>
              <a:gd name="T51" fmla="*/ 62227 h 798"/>
              <a:gd name="T52" fmla="*/ 1097926 w 580"/>
              <a:gd name="T53" fmla="*/ 0 h 798"/>
              <a:gd name="T54" fmla="*/ 1101725 w 580"/>
              <a:gd name="T55" fmla="*/ 0 h 79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580"/>
              <a:gd name="T85" fmla="*/ 0 h 798"/>
              <a:gd name="T86" fmla="*/ 580 w 580"/>
              <a:gd name="T87" fmla="*/ 798 h 79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solidFill>
            <a:srgbClr val="FF0000"/>
          </a:solidFill>
          <a:ln w="0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1752" name="Freeform 9"/>
          <p:cNvSpPr>
            <a:spLocks/>
          </p:cNvSpPr>
          <p:nvPr/>
        </p:nvSpPr>
        <p:spPr bwMode="gray">
          <a:xfrm flipH="1">
            <a:off x="4865715" y="3190856"/>
            <a:ext cx="1063625" cy="1241425"/>
          </a:xfrm>
          <a:custGeom>
            <a:avLst/>
            <a:gdLst>
              <a:gd name="T0" fmla="*/ 1063625 w 580"/>
              <a:gd name="T1" fmla="*/ 0 h 798"/>
              <a:gd name="T2" fmla="*/ 1059957 w 580"/>
              <a:gd name="T3" fmla="*/ 140010 h 798"/>
              <a:gd name="T4" fmla="*/ 1041619 w 580"/>
              <a:gd name="T5" fmla="*/ 270687 h 798"/>
              <a:gd name="T6" fmla="*/ 1012278 w 580"/>
              <a:gd name="T7" fmla="*/ 392029 h 798"/>
              <a:gd name="T8" fmla="*/ 964598 w 580"/>
              <a:gd name="T9" fmla="*/ 504037 h 798"/>
              <a:gd name="T10" fmla="*/ 905915 w 580"/>
              <a:gd name="T11" fmla="*/ 606711 h 798"/>
              <a:gd name="T12" fmla="*/ 828894 w 580"/>
              <a:gd name="T13" fmla="*/ 700052 h 798"/>
              <a:gd name="T14" fmla="*/ 737202 w 580"/>
              <a:gd name="T15" fmla="*/ 790281 h 798"/>
              <a:gd name="T16" fmla="*/ 627172 w 580"/>
              <a:gd name="T17" fmla="*/ 871175 h 798"/>
              <a:gd name="T18" fmla="*/ 495136 w 580"/>
              <a:gd name="T19" fmla="*/ 948959 h 798"/>
              <a:gd name="T20" fmla="*/ 344761 w 580"/>
              <a:gd name="T21" fmla="*/ 1020520 h 798"/>
              <a:gd name="T22" fmla="*/ 344761 w 580"/>
              <a:gd name="T23" fmla="*/ 1241425 h 798"/>
              <a:gd name="T24" fmla="*/ 0 w 580"/>
              <a:gd name="T25" fmla="*/ 799615 h 798"/>
              <a:gd name="T26" fmla="*/ 344761 w 580"/>
              <a:gd name="T27" fmla="*/ 357804 h 798"/>
              <a:gd name="T28" fmla="*/ 344761 w 580"/>
              <a:gd name="T29" fmla="*/ 578709 h 798"/>
              <a:gd name="T30" fmla="*/ 410779 w 580"/>
              <a:gd name="T31" fmla="*/ 572487 h 798"/>
              <a:gd name="T32" fmla="*/ 484133 w 580"/>
              <a:gd name="T33" fmla="*/ 553819 h 798"/>
              <a:gd name="T34" fmla="*/ 561154 w 580"/>
              <a:gd name="T35" fmla="*/ 522705 h 798"/>
              <a:gd name="T36" fmla="*/ 638175 w 580"/>
              <a:gd name="T37" fmla="*/ 482258 h 798"/>
              <a:gd name="T38" fmla="*/ 718864 w 580"/>
              <a:gd name="T39" fmla="*/ 435588 h 798"/>
              <a:gd name="T40" fmla="*/ 792217 w 580"/>
              <a:gd name="T41" fmla="*/ 382695 h 798"/>
              <a:gd name="T42" fmla="*/ 865571 w 580"/>
              <a:gd name="T43" fmla="*/ 323579 h 798"/>
              <a:gd name="T44" fmla="*/ 927921 w 580"/>
              <a:gd name="T45" fmla="*/ 258241 h 798"/>
              <a:gd name="T46" fmla="*/ 982936 w 580"/>
              <a:gd name="T47" fmla="*/ 192903 h 798"/>
              <a:gd name="T48" fmla="*/ 1023281 w 580"/>
              <a:gd name="T49" fmla="*/ 127565 h 798"/>
              <a:gd name="T50" fmla="*/ 1052622 w 580"/>
              <a:gd name="T51" fmla="*/ 62227 h 798"/>
              <a:gd name="T52" fmla="*/ 1059957 w 580"/>
              <a:gd name="T53" fmla="*/ 0 h 798"/>
              <a:gd name="T54" fmla="*/ 1063625 w 580"/>
              <a:gd name="T55" fmla="*/ 0 h 79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580"/>
              <a:gd name="T85" fmla="*/ 0 h 798"/>
              <a:gd name="T86" fmla="*/ 580 w 580"/>
              <a:gd name="T87" fmla="*/ 798 h 79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solidFill>
            <a:srgbClr val="0070C0"/>
          </a:solidFill>
          <a:ln w="0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995515" y="1919268"/>
            <a:ext cx="5070475" cy="1458913"/>
            <a:chOff x="1997" y="1314"/>
            <a:chExt cx="1889" cy="1009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1997" y="1404"/>
              <a:ext cx="1889" cy="919"/>
              <a:chOff x="1973" y="1027"/>
              <a:chExt cx="1926" cy="937"/>
            </a:xfrm>
          </p:grpSpPr>
          <p:sp>
            <p:nvSpPr>
              <p:cNvPr id="32" name="Oval 12"/>
              <p:cNvSpPr>
                <a:spLocks noChangeArrowheads="1"/>
              </p:cNvSpPr>
              <p:nvPr/>
            </p:nvSpPr>
            <p:spPr bwMode="gray">
              <a:xfrm>
                <a:off x="1994" y="105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8627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33" name="Oval 13"/>
              <p:cNvSpPr>
                <a:spLocks noChangeArrowheads="1"/>
              </p:cNvSpPr>
              <p:nvPr/>
            </p:nvSpPr>
            <p:spPr bwMode="gray">
              <a:xfrm>
                <a:off x="1973" y="102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44314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</p:grpSp>
        <p:sp>
          <p:nvSpPr>
            <p:cNvPr id="28" name="Oval 14"/>
            <p:cNvSpPr>
              <a:spLocks noChangeArrowheads="1"/>
            </p:cNvSpPr>
            <p:nvPr/>
          </p:nvSpPr>
          <p:spPr bwMode="gray">
            <a:xfrm>
              <a:off x="2086" y="1314"/>
              <a:ext cx="1691" cy="845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29" name="Oval 15"/>
            <p:cNvSpPr>
              <a:spLocks noChangeArrowheads="1"/>
            </p:cNvSpPr>
            <p:nvPr/>
          </p:nvSpPr>
          <p:spPr bwMode="gray">
            <a:xfrm>
              <a:off x="2108" y="1319"/>
              <a:ext cx="1650" cy="82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34902"/>
                    <a:invGamma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30" name="Oval 16"/>
            <p:cNvSpPr>
              <a:spLocks noChangeArrowheads="1"/>
            </p:cNvSpPr>
            <p:nvPr/>
          </p:nvSpPr>
          <p:spPr bwMode="gray">
            <a:xfrm>
              <a:off x="2125" y="1327"/>
              <a:ext cx="1570" cy="770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79216"/>
                    <a:invGamma/>
                  </a:schemeClr>
                </a:gs>
                <a:gs pos="100000">
                  <a:schemeClr val="accent1">
                    <a:alpha val="48000"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31" name="Oval 17"/>
            <p:cNvSpPr>
              <a:spLocks noChangeArrowheads="1"/>
            </p:cNvSpPr>
            <p:nvPr/>
          </p:nvSpPr>
          <p:spPr bwMode="gray">
            <a:xfrm>
              <a:off x="2208" y="1344"/>
              <a:ext cx="1382" cy="62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>
                    <a:alpha val="38000"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</p:grpSp>
      <p:sp>
        <p:nvSpPr>
          <p:cNvPr id="31754" name="Text Box 18"/>
          <p:cNvSpPr txBox="1">
            <a:spLocks noChangeArrowheads="1"/>
          </p:cNvSpPr>
          <p:nvPr/>
        </p:nvSpPr>
        <p:spPr bwMode="auto">
          <a:xfrm>
            <a:off x="3067077" y="1877993"/>
            <a:ext cx="2862263" cy="830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429" tIns="45715" rIns="91429" bIns="45715">
            <a:spAutoFit/>
          </a:bodyPr>
          <a:lstStyle/>
          <a:p>
            <a:pPr algn="ctr" eaLnBrk="0" hangingPunct="0"/>
            <a:r>
              <a:rPr lang="ru-RU" altLang="ru-RU" sz="2400" b="1">
                <a:latin typeface="Calibri" pitchFamily="34" charset="0"/>
              </a:rPr>
              <a:t>СХЕМА</a:t>
            </a:r>
          </a:p>
          <a:p>
            <a:pPr algn="ctr" eaLnBrk="0" hangingPunct="0"/>
            <a:r>
              <a:rPr lang="ru-RU" altLang="ru-RU" sz="2400" b="1">
                <a:latin typeface="Calibri" pitchFamily="34" charset="0"/>
              </a:rPr>
              <a:t> начисления баллов</a:t>
            </a:r>
            <a:endParaRPr lang="en-US" altLang="ru-RU" sz="2400" b="1">
              <a:latin typeface="Calibri" pitchFamily="34" charset="0"/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1257327" y="714356"/>
            <a:ext cx="7215188" cy="9398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b="1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rPr>
              <a:t>Методика оценки конкурсных заданий </a:t>
            </a:r>
          </a:p>
          <a:p>
            <a:pPr algn="ctr">
              <a:defRPr/>
            </a:pPr>
            <a:r>
              <a:rPr lang="ru-RU" b="1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rPr>
              <a:t>в соответствии  с регламентами начисления баллов,                        </a:t>
            </a:r>
          </a:p>
          <a:p>
            <a:pPr algn="ctr">
              <a:defRPr/>
            </a:pPr>
            <a:r>
              <a:rPr lang="ru-RU" b="1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rPr>
              <a:t>принятыми в </a:t>
            </a:r>
            <a:r>
              <a:rPr lang="ru-RU" b="1" dirty="0" err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rPr>
              <a:t>WorldSkills</a:t>
            </a:r>
            <a:r>
              <a:rPr lang="ru-RU" b="1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b="1" dirty="0" err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rPr>
              <a:t>International</a:t>
            </a:r>
            <a:endParaRPr lang="ru-RU" dirty="0">
              <a:solidFill>
                <a:schemeClr val="tx2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3175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9952" y="4762481"/>
            <a:ext cx="260350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7" name="Прямоугольник 1"/>
          <p:cNvSpPr>
            <a:spLocks noChangeArrowheads="1"/>
          </p:cNvSpPr>
          <p:nvPr/>
        </p:nvSpPr>
        <p:spPr bwMode="auto">
          <a:xfrm>
            <a:off x="3200427" y="4962506"/>
            <a:ext cx="26003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 sz="2000" b="1">
                <a:latin typeface="Times New Roman" pitchFamily="18" charset="0"/>
                <a:ea typeface="Calibri" pitchFamily="34" charset="0"/>
                <a:cs typeface="Calibri" pitchFamily="34" charset="0"/>
              </a:rPr>
              <a:t>Ведомость </a:t>
            </a:r>
          </a:p>
          <a:p>
            <a:pPr algn="ctr"/>
            <a:r>
              <a:rPr lang="ru-RU" altLang="ru-RU" sz="2000" b="1">
                <a:latin typeface="Times New Roman" pitchFamily="18" charset="0"/>
                <a:ea typeface="Calibri" pitchFamily="34" charset="0"/>
                <a:cs typeface="Calibri" pitchFamily="34" charset="0"/>
              </a:rPr>
              <a:t>квалификационных </a:t>
            </a:r>
          </a:p>
          <a:p>
            <a:pPr algn="ctr"/>
            <a:r>
              <a:rPr lang="ru-RU" altLang="ru-RU" sz="2000" b="1">
                <a:latin typeface="Times New Roman" pitchFamily="18" charset="0"/>
                <a:ea typeface="Calibri" pitchFamily="34" charset="0"/>
                <a:cs typeface="Calibri" pitchFamily="34" charset="0"/>
              </a:rPr>
              <a:t>оценок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/>
          </a:blip>
          <a:srcRect/>
          <a:stretch>
            <a:fillRect/>
          </a:stretch>
        </p:blipFill>
        <p:spPr bwMode="auto">
          <a:xfrm rot="18485055">
            <a:off x="3870660" y="3497489"/>
            <a:ext cx="1194714" cy="1243013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24" name="Прямоугольник 2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емиугольник 4"/>
          <p:cNvSpPr/>
          <p:nvPr/>
        </p:nvSpPr>
        <p:spPr>
          <a:xfrm>
            <a:off x="1082705" y="1027093"/>
            <a:ext cx="1079500" cy="981075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/>
              <a:t>К1</a:t>
            </a:r>
          </a:p>
        </p:txBody>
      </p:sp>
      <p:sp>
        <p:nvSpPr>
          <p:cNvPr id="7" name="Шестиугольник 6"/>
          <p:cNvSpPr/>
          <p:nvPr/>
        </p:nvSpPr>
        <p:spPr>
          <a:xfrm>
            <a:off x="3322667" y="2452668"/>
            <a:ext cx="1008063" cy="900112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/>
              <a:t>К2</a:t>
            </a:r>
          </a:p>
        </p:txBody>
      </p:sp>
      <p:sp>
        <p:nvSpPr>
          <p:cNvPr id="8" name="Шестиугольник 7"/>
          <p:cNvSpPr/>
          <p:nvPr/>
        </p:nvSpPr>
        <p:spPr>
          <a:xfrm>
            <a:off x="5410230" y="1225530"/>
            <a:ext cx="1079500" cy="858838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/>
              <a:t>К3</a:t>
            </a:r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5380" y="571480"/>
            <a:ext cx="3425825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Овал 11"/>
          <p:cNvSpPr/>
          <p:nvPr/>
        </p:nvSpPr>
        <p:spPr>
          <a:xfrm>
            <a:off x="911255" y="2774930"/>
            <a:ext cx="863600" cy="727075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/>
              <a:t>СбК</a:t>
            </a:r>
            <a:endParaRPr lang="ru-RU" b="1" dirty="0"/>
          </a:p>
        </p:txBody>
      </p:sp>
      <p:sp>
        <p:nvSpPr>
          <p:cNvPr id="13" name="Овал 12"/>
          <p:cNvSpPr/>
          <p:nvPr/>
        </p:nvSpPr>
        <p:spPr>
          <a:xfrm>
            <a:off x="2727355" y="3911580"/>
            <a:ext cx="935037" cy="72866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СбК1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906867" y="3878243"/>
            <a:ext cx="933450" cy="7112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СбК</a:t>
            </a:r>
            <a:r>
              <a:rPr lang="ru-RU" sz="2000" b="1" dirty="0"/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5942042" y="2424093"/>
            <a:ext cx="936625" cy="76676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СбК1</a:t>
            </a:r>
          </a:p>
        </p:txBody>
      </p:sp>
      <p:sp>
        <p:nvSpPr>
          <p:cNvPr id="16" name="Овал 15"/>
          <p:cNvSpPr/>
          <p:nvPr/>
        </p:nvSpPr>
        <p:spPr>
          <a:xfrm>
            <a:off x="5891242" y="3600430"/>
            <a:ext cx="936625" cy="76993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СбК2</a:t>
            </a:r>
          </a:p>
        </p:txBody>
      </p:sp>
      <p:sp>
        <p:nvSpPr>
          <p:cNvPr id="17" name="Овал 16"/>
          <p:cNvSpPr/>
          <p:nvPr/>
        </p:nvSpPr>
        <p:spPr>
          <a:xfrm>
            <a:off x="5842030" y="5127605"/>
            <a:ext cx="936625" cy="73342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СбК3</a:t>
            </a:r>
          </a:p>
        </p:txBody>
      </p:sp>
      <p:cxnSp>
        <p:nvCxnSpPr>
          <p:cNvPr id="23" name="Прямая со стрелкой 22"/>
          <p:cNvCxnSpPr/>
          <p:nvPr/>
        </p:nvCxnSpPr>
        <p:spPr>
          <a:xfrm flipH="1">
            <a:off x="3194080" y="3352780"/>
            <a:ext cx="588962" cy="52546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3783042" y="3352780"/>
            <a:ext cx="590550" cy="52546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endCxn id="12" idx="0"/>
          </p:cNvCxnSpPr>
          <p:nvPr/>
        </p:nvCxnSpPr>
        <p:spPr>
          <a:xfrm flipH="1">
            <a:off x="1343055" y="2039918"/>
            <a:ext cx="22225" cy="7350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072" name="Скругленный прямоугольник 3071"/>
          <p:cNvSpPr/>
          <p:nvPr/>
        </p:nvSpPr>
        <p:spPr>
          <a:xfrm>
            <a:off x="7140605" y="2552680"/>
            <a:ext cx="1625600" cy="325438"/>
          </a:xfrm>
          <a:prstGeom prst="roundRect">
            <a:avLst/>
          </a:prstGeom>
          <a:solidFill>
            <a:schemeClr val="accent2">
              <a:lumMod val="60000"/>
              <a:lumOff val="40000"/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Аспект 1.1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7161242" y="3189268"/>
            <a:ext cx="1625600" cy="327025"/>
          </a:xfrm>
          <a:prstGeom prst="roundRect">
            <a:avLst/>
          </a:prstGeom>
          <a:solidFill>
            <a:schemeClr val="accent2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Аспект 2.1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7139017" y="3716318"/>
            <a:ext cx="1625600" cy="325437"/>
          </a:xfrm>
          <a:prstGeom prst="roundRect">
            <a:avLst/>
          </a:prstGeom>
          <a:solidFill>
            <a:schemeClr val="accent2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Аспект 2.2</a:t>
            </a: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161242" y="4214793"/>
            <a:ext cx="1625600" cy="327025"/>
          </a:xfrm>
          <a:prstGeom prst="roundRect">
            <a:avLst/>
          </a:prstGeom>
          <a:solidFill>
            <a:schemeClr val="accent2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Аспект 2.3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7121555" y="4867255"/>
            <a:ext cx="1625600" cy="327025"/>
          </a:xfrm>
          <a:prstGeom prst="roundRect">
            <a:avLst/>
          </a:prstGeom>
          <a:solidFill>
            <a:schemeClr val="accent2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Аспект 3.1</a:t>
            </a: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7121555" y="5322868"/>
            <a:ext cx="1625600" cy="327025"/>
          </a:xfrm>
          <a:prstGeom prst="roundRect">
            <a:avLst/>
          </a:prstGeom>
          <a:solidFill>
            <a:schemeClr val="accent2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Аспект 3.2</a:t>
            </a: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7110442" y="5811818"/>
            <a:ext cx="1625600" cy="327025"/>
          </a:xfrm>
          <a:prstGeom prst="roundRect">
            <a:avLst/>
          </a:prstGeom>
          <a:solidFill>
            <a:schemeClr val="accent2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Аспект 3.3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3825905" y="5019655"/>
            <a:ext cx="1625600" cy="325438"/>
          </a:xfrm>
          <a:prstGeom prst="roundRect">
            <a:avLst/>
          </a:prstGeom>
          <a:solidFill>
            <a:srgbClr val="00B050">
              <a:alpha val="4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Аспект 2.1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808442" y="5486380"/>
            <a:ext cx="1625600" cy="325438"/>
          </a:xfrm>
          <a:prstGeom prst="roundRect">
            <a:avLst/>
          </a:prstGeom>
          <a:solidFill>
            <a:srgbClr val="00B050">
              <a:alpha val="4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Аспект 2.2</a:t>
            </a: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681067" y="5784830"/>
            <a:ext cx="1625600" cy="327025"/>
          </a:xfrm>
          <a:prstGeom prst="roundRect">
            <a:avLst/>
          </a:prstGeom>
          <a:solidFill>
            <a:schemeClr val="accent4">
              <a:lumMod val="75000"/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Аспект 5</a:t>
            </a: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668367" y="4005243"/>
            <a:ext cx="1625600" cy="327025"/>
          </a:xfrm>
          <a:prstGeom prst="roundRect">
            <a:avLst/>
          </a:prstGeom>
          <a:solidFill>
            <a:schemeClr val="accent4">
              <a:lumMod val="75000"/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Аспект 1</a:t>
            </a: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662017" y="4459268"/>
            <a:ext cx="1625600" cy="327025"/>
          </a:xfrm>
          <a:prstGeom prst="roundRect">
            <a:avLst/>
          </a:prstGeom>
          <a:solidFill>
            <a:schemeClr val="accent4">
              <a:lumMod val="75000"/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Аспект 2</a:t>
            </a: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62017" y="4867255"/>
            <a:ext cx="1625600" cy="327025"/>
          </a:xfrm>
          <a:prstGeom prst="roundRect">
            <a:avLst/>
          </a:prstGeom>
          <a:solidFill>
            <a:schemeClr val="accent4">
              <a:lumMod val="75000"/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Аспект 3</a:t>
            </a: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662017" y="5330805"/>
            <a:ext cx="1625600" cy="327025"/>
          </a:xfrm>
          <a:prstGeom prst="roundRect">
            <a:avLst/>
          </a:prstGeom>
          <a:solidFill>
            <a:schemeClr val="accent4">
              <a:lumMod val="75000"/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Аспект 4</a:t>
            </a:r>
          </a:p>
        </p:txBody>
      </p:sp>
      <p:cxnSp>
        <p:nvCxnSpPr>
          <p:cNvPr id="3081" name="Прямая со стрелкой 3080"/>
          <p:cNvCxnSpPr>
            <a:endCxn id="3072" idx="1"/>
          </p:cNvCxnSpPr>
          <p:nvPr/>
        </p:nvCxnSpPr>
        <p:spPr>
          <a:xfrm>
            <a:off x="6858030" y="2714605"/>
            <a:ext cx="28257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082" name="Левая фигурная скобка 3081"/>
          <p:cNvSpPr/>
          <p:nvPr/>
        </p:nvSpPr>
        <p:spPr>
          <a:xfrm>
            <a:off x="6778655" y="3352780"/>
            <a:ext cx="342900" cy="1177925"/>
          </a:xfrm>
          <a:prstGeom prst="leftBrace">
            <a:avLst>
              <a:gd name="adj1" fmla="val 30579"/>
              <a:gd name="adj2" fmla="val 50000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8" name="Левая фигурная скобка 57"/>
          <p:cNvSpPr/>
          <p:nvPr/>
        </p:nvSpPr>
        <p:spPr>
          <a:xfrm>
            <a:off x="6754842" y="4867255"/>
            <a:ext cx="355600" cy="1209675"/>
          </a:xfrm>
          <a:prstGeom prst="leftBrace">
            <a:avLst>
              <a:gd name="adj1" fmla="val 38873"/>
              <a:gd name="adj2" fmla="val 50000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83" name="Левая фигурная скобка 3082"/>
          <p:cNvSpPr/>
          <p:nvPr/>
        </p:nvSpPr>
        <p:spPr>
          <a:xfrm>
            <a:off x="3484592" y="5064105"/>
            <a:ext cx="311150" cy="593725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87" name="Левая фигурная скобка 3086"/>
          <p:cNvSpPr/>
          <p:nvPr/>
        </p:nvSpPr>
        <p:spPr>
          <a:xfrm>
            <a:off x="325467" y="4052868"/>
            <a:ext cx="342900" cy="2058987"/>
          </a:xfrm>
          <a:prstGeom prst="leftBrac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3089" name="Прямая со стрелкой 3088"/>
          <p:cNvCxnSpPr>
            <a:stCxn id="12" idx="4"/>
          </p:cNvCxnSpPr>
          <p:nvPr/>
        </p:nvCxnSpPr>
        <p:spPr>
          <a:xfrm>
            <a:off x="1343055" y="3502005"/>
            <a:ext cx="7937" cy="4905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5" name="Тройная стрелка влево/вправо/вверх 34"/>
          <p:cNvSpPr/>
          <p:nvPr/>
        </p:nvSpPr>
        <p:spPr>
          <a:xfrm rot="10800000">
            <a:off x="2287617" y="1311255"/>
            <a:ext cx="3071813" cy="1033463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57" name="Прямая со стрелкой 56"/>
          <p:cNvCxnSpPr>
            <a:stCxn id="14" idx="4"/>
          </p:cNvCxnSpPr>
          <p:nvPr/>
        </p:nvCxnSpPr>
        <p:spPr>
          <a:xfrm>
            <a:off x="4373592" y="4589443"/>
            <a:ext cx="0" cy="4302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>
            <a:stCxn id="8" idx="2"/>
          </p:cNvCxnSpPr>
          <p:nvPr/>
        </p:nvCxnSpPr>
        <p:spPr>
          <a:xfrm>
            <a:off x="5624542" y="2084368"/>
            <a:ext cx="26988" cy="34099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97" name="Прямая соединительная линия 4096"/>
          <p:cNvCxnSpPr>
            <a:endCxn id="15" idx="2"/>
          </p:cNvCxnSpPr>
          <p:nvPr/>
        </p:nvCxnSpPr>
        <p:spPr>
          <a:xfrm>
            <a:off x="5643592" y="2806680"/>
            <a:ext cx="29845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280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0730" y="3944918"/>
            <a:ext cx="384175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4" name="Прямая соединительная линия 83"/>
          <p:cNvCxnSpPr/>
          <p:nvPr/>
        </p:nvCxnSpPr>
        <p:spPr>
          <a:xfrm>
            <a:off x="5651530" y="5494318"/>
            <a:ext cx="29845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6" name="Прямоугольник 55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00108"/>
            <a:ext cx="8517850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Рисунок 3" descr="http://skillscenter.ru/uploads/pages/ekspertnoe-soobsestvo-formiruet-ca41132252.pn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-1" y="928670"/>
            <a:ext cx="8954089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ЦК-ЧЭМК\Повышение квалификации\Medal AD 2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8715436" cy="6418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ЦК-ЧЭМК\Повышение квалификации\WSI Russia 2012-17.jpg"/>
          <p:cNvPicPr>
            <a:picLocks noChangeAspect="1" noChangeArrowheads="1"/>
          </p:cNvPicPr>
          <p:nvPr/>
        </p:nvPicPr>
        <p:blipFill>
          <a:blip r:embed="rId2" cstate="print"/>
          <a:srcRect b="56250"/>
          <a:stretch>
            <a:fillRect/>
          </a:stretch>
        </p:blipFill>
        <p:spPr bwMode="auto">
          <a:xfrm>
            <a:off x="142844" y="571480"/>
            <a:ext cx="8851617" cy="5929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ЦК-ЧЭМК\Повышение квалификации\WSI Russia 2012-17.jpg"/>
          <p:cNvPicPr>
            <a:picLocks noChangeAspect="1" noChangeArrowheads="1"/>
          </p:cNvPicPr>
          <p:nvPr/>
        </p:nvPicPr>
        <p:blipFill>
          <a:blip r:embed="rId2" cstate="print"/>
          <a:srcRect t="43750"/>
          <a:stretch>
            <a:fillRect/>
          </a:stretch>
        </p:blipFill>
        <p:spPr bwMode="auto">
          <a:xfrm>
            <a:off x="142844" y="214289"/>
            <a:ext cx="8786874" cy="65216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МЦК-ЧЭМК\Повышение квалификации\Regions Russia AD 2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569" y="928670"/>
            <a:ext cx="8789587" cy="5786478"/>
          </a:xfrm>
          <a:prstGeom prst="rect">
            <a:avLst/>
          </a:prstGeom>
          <a:noFill/>
        </p:spPr>
      </p:pic>
      <p:pic>
        <p:nvPicPr>
          <p:cNvPr id="4" name="Рисунок 3" descr="D:\WORLDSKILS\НОРМАТИВКА\Новое лого\landsred-300x140.pn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500958" y="142852"/>
            <a:ext cx="1457960" cy="680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5076056" y="116632"/>
            <a:ext cx="3888432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3" name="Группа 7"/>
          <p:cNvGrpSpPr/>
          <p:nvPr/>
        </p:nvGrpSpPr>
        <p:grpSpPr>
          <a:xfrm>
            <a:off x="272325" y="5157192"/>
            <a:ext cx="5688632" cy="1080120"/>
            <a:chOff x="2843808" y="5033185"/>
            <a:chExt cx="5688632" cy="108012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2843808" y="5033185"/>
              <a:ext cx="5688632" cy="108012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9832" y="5157192"/>
              <a:ext cx="5154178" cy="832106"/>
            </a:xfrm>
            <a:prstGeom prst="rect">
              <a:avLst/>
            </a:prstGeom>
          </p:spPr>
        </p:pic>
      </p:grpSp>
      <p:sp>
        <p:nvSpPr>
          <p:cNvPr id="16" name="Прямоугольник 15"/>
          <p:cNvSpPr/>
          <p:nvPr/>
        </p:nvSpPr>
        <p:spPr>
          <a:xfrm>
            <a:off x="421414" y="6380289"/>
            <a:ext cx="622863" cy="28865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prstClr val="white"/>
                </a:solidFill>
              </a:rPr>
              <a:t>2016</a:t>
            </a:r>
            <a:endParaRPr lang="ru-RU" sz="1200" dirty="0">
              <a:solidFill>
                <a:prstClr val="white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115616" y="6380288"/>
            <a:ext cx="627267" cy="28865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prstClr val="white"/>
                </a:solidFill>
              </a:rPr>
              <a:t>2017</a:t>
            </a:r>
            <a:endParaRPr lang="ru-RU" sz="1200" dirty="0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810094" y="6380287"/>
            <a:ext cx="627267" cy="28865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prstClr val="white"/>
                </a:solidFill>
              </a:rPr>
              <a:t>201</a:t>
            </a:r>
            <a:r>
              <a:rPr lang="en-US" sz="1200" dirty="0" smtClean="0">
                <a:solidFill>
                  <a:prstClr val="white"/>
                </a:solidFill>
              </a:rPr>
              <a:t>8</a:t>
            </a:r>
            <a:endParaRPr lang="ru-RU" sz="1200" dirty="0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509646" y="6380286"/>
            <a:ext cx="627267" cy="28865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prstClr val="white"/>
                </a:solidFill>
              </a:rPr>
              <a:t>201</a:t>
            </a:r>
            <a:r>
              <a:rPr lang="en-US" sz="1200" dirty="0" smtClean="0">
                <a:solidFill>
                  <a:prstClr val="white"/>
                </a:solidFill>
              </a:rPr>
              <a:t>9</a:t>
            </a:r>
            <a:endParaRPr lang="ru-RU" sz="1200" dirty="0">
              <a:solidFill>
                <a:prstClr val="white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194959" y="6380285"/>
            <a:ext cx="627267" cy="28865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prstClr val="white"/>
                </a:solidFill>
              </a:rPr>
              <a:t>2020</a:t>
            </a:r>
            <a:endParaRPr lang="ru-RU" sz="1200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5819"/>
          <a:stretch/>
        </p:blipFill>
        <p:spPr>
          <a:xfrm>
            <a:off x="6156176" y="5033515"/>
            <a:ext cx="2279973" cy="120379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148064" y="3356992"/>
            <a:ext cx="3672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Mech" pitchFamily="50" charset="0"/>
              </a:rPr>
              <a:t>Благодарю за внимание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148064" y="404664"/>
            <a:ext cx="37444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07F09">
                    <a:lumMod val="75000"/>
                  </a:srgbClr>
                </a:solidFill>
              </a:rPr>
              <a:t>Сайт: </a:t>
            </a:r>
            <a:r>
              <a:rPr lang="en-US" dirty="0" smtClean="0">
                <a:solidFill>
                  <a:srgbClr val="F07F09">
                    <a:lumMod val="75000"/>
                  </a:srgbClr>
                </a:solidFill>
              </a:rPr>
              <a:t>www.chemk.org</a:t>
            </a:r>
            <a:endParaRPr lang="ru-RU" dirty="0" smtClean="0">
              <a:solidFill>
                <a:srgbClr val="F07F09">
                  <a:lumMod val="75000"/>
                </a:srgbClr>
              </a:solidFill>
            </a:endParaRPr>
          </a:p>
          <a:p>
            <a:endParaRPr lang="ru-RU" dirty="0" smtClean="0">
              <a:solidFill>
                <a:srgbClr val="F07F09">
                  <a:lumMod val="75000"/>
                </a:srgbClr>
              </a:solidFill>
            </a:endParaRPr>
          </a:p>
          <a:p>
            <a:r>
              <a:rPr lang="en-US" dirty="0" smtClean="0">
                <a:solidFill>
                  <a:srgbClr val="F07F09">
                    <a:lumMod val="75000"/>
                  </a:srgbClr>
                </a:solidFill>
              </a:rPr>
              <a:t>E-mail: mail@chemk.org</a:t>
            </a:r>
          </a:p>
          <a:p>
            <a:endParaRPr lang="ru-RU" dirty="0" smtClean="0">
              <a:solidFill>
                <a:srgbClr val="F07F09">
                  <a:lumMod val="75000"/>
                </a:srgbClr>
              </a:solidFill>
            </a:endParaRPr>
          </a:p>
          <a:p>
            <a:r>
              <a:rPr lang="ru-RU" dirty="0" smtClean="0">
                <a:solidFill>
                  <a:srgbClr val="F07F09">
                    <a:lumMod val="75000"/>
                  </a:srgbClr>
                </a:solidFill>
              </a:rPr>
              <a:t>Адрес: 428000 Чувашская Республика, г.Чебоксары, пр. Ленина, дом 9.</a:t>
            </a:r>
            <a:endParaRPr lang="en-US" dirty="0" smtClean="0">
              <a:solidFill>
                <a:srgbClr val="F07F09">
                  <a:lumMod val="75000"/>
                </a:srgbClr>
              </a:solidFill>
            </a:endParaRPr>
          </a:p>
          <a:p>
            <a:endParaRPr lang="ru-RU" dirty="0" smtClean="0">
              <a:solidFill>
                <a:srgbClr val="F07F09">
                  <a:lumMod val="75000"/>
                </a:srgbClr>
              </a:solidFill>
            </a:endParaRPr>
          </a:p>
          <a:p>
            <a:r>
              <a:rPr lang="ru-RU" dirty="0" smtClean="0">
                <a:solidFill>
                  <a:srgbClr val="F07F09">
                    <a:lumMod val="75000"/>
                  </a:srgbClr>
                </a:solidFill>
              </a:rPr>
              <a:t>Тел./факс: (8352) 22-43-82, 62-04-46</a:t>
            </a:r>
            <a:endParaRPr lang="en-US" dirty="0" smtClean="0">
              <a:solidFill>
                <a:srgbClr val="F07F09">
                  <a:lumMod val="75000"/>
                </a:srgbClr>
              </a:solidFill>
            </a:endParaRPr>
          </a:p>
          <a:p>
            <a:endParaRPr lang="en-US" dirty="0" smtClean="0">
              <a:solidFill>
                <a:srgbClr val="F07F09">
                  <a:lumMod val="75000"/>
                </a:srgbClr>
              </a:solidFill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4" cstate="print"/>
          <a:srcRect l="23097" t="8984" r="23645" b="6054"/>
          <a:stretch>
            <a:fillRect/>
          </a:stretch>
        </p:blipFill>
        <p:spPr bwMode="auto">
          <a:xfrm>
            <a:off x="179512" y="404664"/>
            <a:ext cx="4775671" cy="4283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1731937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89" t="19341" r="65948" b="10555"/>
          <a:stretch/>
        </p:blipFill>
        <p:spPr bwMode="auto">
          <a:xfrm>
            <a:off x="323528" y="559578"/>
            <a:ext cx="4270366" cy="5937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20" t="22030" r="66148" b="12400"/>
          <a:stretch/>
        </p:blipFill>
        <p:spPr bwMode="auto">
          <a:xfrm>
            <a:off x="4521952" y="714493"/>
            <a:ext cx="4248472" cy="5796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6740322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660" y="1876348"/>
            <a:ext cx="5713566" cy="42889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9552" y="620688"/>
            <a:ext cx="83529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Mech" pitchFamily="50" charset="0"/>
              </a:rPr>
              <a:t>ДЭ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ech" pitchFamily="50" charset="0"/>
              </a:rPr>
              <a:t>проводится в несколько этапов: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dirty="0"/>
              <a:t>- проверка и настройка оборудования </a:t>
            </a:r>
            <a:r>
              <a:rPr lang="ru-RU" dirty="0" smtClean="0"/>
              <a:t>экспертной группой;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- </a:t>
            </a:r>
            <a:r>
              <a:rPr lang="ru-RU" dirty="0" smtClean="0"/>
              <a:t>инструктаж о порядке </a:t>
            </a:r>
          </a:p>
          <a:p>
            <a:r>
              <a:rPr lang="ru-RU" dirty="0" smtClean="0"/>
              <a:t>проведения ДЭ и по </a:t>
            </a:r>
          </a:p>
          <a:p>
            <a:r>
              <a:rPr lang="ru-RU" dirty="0" smtClean="0"/>
              <a:t>технике безопасности;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- экзамен;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- подведение итогов и </a:t>
            </a:r>
            <a:endParaRPr lang="ru-RU" dirty="0" smtClean="0"/>
          </a:p>
          <a:p>
            <a:r>
              <a:rPr lang="ru-RU" dirty="0" smtClean="0"/>
              <a:t>оглашение </a:t>
            </a:r>
            <a:r>
              <a:rPr lang="ru-RU" dirty="0"/>
              <a:t>результатов.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>
              <a:solidFill>
                <a:schemeClr val="accent1">
                  <a:lumMod val="75000"/>
                </a:schemeClr>
              </a:solidFill>
              <a:latin typeface="Mech" pitchFamily="50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26651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1527" y="168719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pic>
        <p:nvPicPr>
          <p:cNvPr id="1027" name="Picture 3" descr="D:\МЦК-ЧЭМК-WSR\Демоэкзамен апробация\Фото\DSCN26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2250" y="668533"/>
            <a:ext cx="4037939" cy="2854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D:\МЦК-ЧЭМК-WSR\Демоэкзамен апробация\Фото\DSCN26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970" y="3477278"/>
            <a:ext cx="3930489" cy="3030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D:\МЦК-ЧЭМК-WSR\Демоэкзамен апробация\Фото\DSCN27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29473" y="3477278"/>
            <a:ext cx="4064105" cy="3047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D:\МЦК-ЧЭМК-WSR\Демоэкзамен апробация\Фото\DSCN28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653973"/>
            <a:ext cx="3825891" cy="2869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3332601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9376" y="188640"/>
            <a:ext cx="8640960" cy="6480720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4664"/>
            <a:ext cx="1777230" cy="3098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552" y="620688"/>
            <a:ext cx="6192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Mech" pitchFamily="50" charset="0"/>
              </a:rPr>
              <a:t>ОЦЕНКА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Mech" pitchFamily="50" charset="0"/>
              </a:rPr>
              <a:t>РЕЗУЛЬТАТОВ И ПОДВЕДЕНИЕ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Mech" pitchFamily="50" charset="0"/>
              </a:rPr>
              <a:t>ИТОГОВ ДЭ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Mech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1769004"/>
            <a:ext cx="82089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r>
              <a:rPr lang="ru-RU" dirty="0" smtClean="0"/>
              <a:t>1. Критерии </a:t>
            </a:r>
            <a:r>
              <a:rPr lang="ru-RU" dirty="0"/>
              <a:t>оценки выполненного задания разрабатываются рабочей группой в соответствии с требованиями к результатам </a:t>
            </a:r>
            <a:r>
              <a:rPr lang="ru-RU" dirty="0" smtClean="0"/>
              <a:t>освоения (ПМ, МДК, ОП): </a:t>
            </a:r>
            <a:r>
              <a:rPr lang="ru-RU" dirty="0"/>
              <a:t>компетенциям, знаниям и умениям. </a:t>
            </a:r>
          </a:p>
          <a:p>
            <a:endParaRPr lang="ru-RU" dirty="0" smtClean="0"/>
          </a:p>
          <a:p>
            <a:r>
              <a:rPr lang="ru-RU" dirty="0" smtClean="0"/>
              <a:t>2. Выполнение </a:t>
            </a:r>
            <a:r>
              <a:rPr lang="ru-RU" dirty="0"/>
              <a:t>заданий оценивается по 100-балльной шкале. 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3</a:t>
            </a:r>
            <a:r>
              <a:rPr lang="ru-RU" dirty="0"/>
              <a:t>. Оценку выполнения заданий осуществляет экспертная группа, состоящая из педагогических работников колледжа, </a:t>
            </a:r>
            <a:r>
              <a:rPr lang="ru-RU" dirty="0" smtClean="0"/>
              <a:t>желательно имеющих </a:t>
            </a:r>
            <a:r>
              <a:rPr lang="ru-RU" dirty="0"/>
              <a:t>опыт участия в соревнованиях </a:t>
            </a:r>
            <a:r>
              <a:rPr lang="ru-RU" dirty="0" err="1"/>
              <a:t>WorldSkills</a:t>
            </a:r>
            <a:r>
              <a:rPr lang="ru-RU" dirty="0"/>
              <a:t> в качестве экспертов или </a:t>
            </a:r>
            <a:r>
              <a:rPr lang="ru-RU" dirty="0" smtClean="0"/>
              <a:t>участников. </a:t>
            </a:r>
            <a:r>
              <a:rPr lang="ru-RU" dirty="0"/>
              <a:t>В экспертную группу  включаются также представители </a:t>
            </a:r>
            <a:r>
              <a:rPr lang="ru-RU" dirty="0" smtClean="0"/>
              <a:t>работодателей. </a:t>
            </a:r>
          </a:p>
          <a:p>
            <a:endParaRPr lang="ru-RU" dirty="0" smtClean="0"/>
          </a:p>
          <a:p>
            <a:r>
              <a:rPr lang="ru-RU" dirty="0" smtClean="0"/>
              <a:t>4</a:t>
            </a:r>
            <a:r>
              <a:rPr lang="ru-RU" dirty="0"/>
              <a:t>. Количество экспертов, участвующих в </a:t>
            </a:r>
            <a:r>
              <a:rPr lang="ru-RU" dirty="0" smtClean="0"/>
              <a:t>ДЭ </a:t>
            </a:r>
            <a:r>
              <a:rPr lang="ru-RU" dirty="0"/>
              <a:t>– не менее </a:t>
            </a:r>
            <a:r>
              <a:rPr lang="ru-RU" dirty="0" smtClean="0"/>
              <a:t>3 </a:t>
            </a:r>
            <a:r>
              <a:rPr lang="ru-RU" dirty="0"/>
              <a:t>человек. 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5</a:t>
            </a:r>
            <a:r>
              <a:rPr lang="ru-RU" dirty="0"/>
              <a:t>. Итоговый протокол и экзаменационная ведомость подписывается всеми членами экспертной группы. </a:t>
            </a:r>
          </a:p>
        </p:txBody>
      </p:sp>
    </p:spTree>
    <p:extLst>
      <p:ext uri="{BB962C8B-B14F-4D97-AF65-F5344CB8AC3E}">
        <p14:creationId xmlns="" xmlns:p14="http://schemas.microsoft.com/office/powerpoint/2010/main" val="42347872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Тема Office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1273</TotalTime>
  <Words>2440</Words>
  <Application>Microsoft Office PowerPoint</Application>
  <PresentationFormat>Экран (4:3)</PresentationFormat>
  <Paragraphs>449</Paragraphs>
  <Slides>58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58</vt:i4>
      </vt:variant>
    </vt:vector>
  </HeadingPairs>
  <TitlesOfParts>
    <vt:vector size="61" baseType="lpstr">
      <vt:lpstr>Тема Office</vt:lpstr>
      <vt:lpstr>3_Тема Office</vt:lpstr>
      <vt:lpstr>1_Тема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Стандарт WSR    </vt:lpstr>
      <vt:lpstr>Слайд 43</vt:lpstr>
      <vt:lpstr>Слайд 44</vt:lpstr>
      <vt:lpstr>Слайд 45</vt:lpstr>
      <vt:lpstr>Слайд 46</vt:lpstr>
      <vt:lpstr>Слайд 47</vt:lpstr>
      <vt:lpstr>Слайд 48</vt:lpstr>
      <vt:lpstr> Последовательность разработки  средств оценки квалификации 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Судленков - реализация проекта МЦК-ЧЭМК 2016 (урезанная версия)</dc:title>
  <dc:creator>Васильев Юрий Петрович;Данные предоставили: Поликарпов И.Л., Ильин Е.М., Камалутдинова С.М.</dc:creator>
  <cp:keywords>МЦК-ЧЭМК</cp:keywords>
  <cp:lastModifiedBy>Павел Витальевич</cp:lastModifiedBy>
  <cp:revision>128</cp:revision>
  <dcterms:created xsi:type="dcterms:W3CDTF">2016-12-05T07:23:21Z</dcterms:created>
  <dcterms:modified xsi:type="dcterms:W3CDTF">2018-04-12T14:35:51Z</dcterms:modified>
</cp:coreProperties>
</file>