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27"/>
  </p:notesMasterIdLst>
  <p:sldIdLst>
    <p:sldId id="256" r:id="rId2"/>
    <p:sldId id="286" r:id="rId3"/>
    <p:sldId id="284" r:id="rId4"/>
    <p:sldId id="309" r:id="rId5"/>
    <p:sldId id="310" r:id="rId6"/>
    <p:sldId id="311" r:id="rId7"/>
    <p:sldId id="294" r:id="rId8"/>
    <p:sldId id="300" r:id="rId9"/>
    <p:sldId id="301" r:id="rId10"/>
    <p:sldId id="293" r:id="rId11"/>
    <p:sldId id="295" r:id="rId12"/>
    <p:sldId id="282" r:id="rId13"/>
    <p:sldId id="267" r:id="rId14"/>
    <p:sldId id="316" r:id="rId15"/>
    <p:sldId id="315" r:id="rId16"/>
    <p:sldId id="268" r:id="rId17"/>
    <p:sldId id="269" r:id="rId18"/>
    <p:sldId id="296" r:id="rId19"/>
    <p:sldId id="289" r:id="rId20"/>
    <p:sldId id="313" r:id="rId21"/>
    <p:sldId id="317" r:id="rId22"/>
    <p:sldId id="318" r:id="rId23"/>
    <p:sldId id="297" r:id="rId24"/>
    <p:sldId id="299" r:id="rId25"/>
    <p:sldId id="298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416FC3"/>
    <a:srgbClr val="4D69A9"/>
    <a:srgbClr val="355EA9"/>
    <a:srgbClr val="586C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85471" autoAdjust="0"/>
  </p:normalViewPr>
  <p:slideViewPr>
    <p:cSldViewPr snapToGrid="0">
      <p:cViewPr varScale="1">
        <p:scale>
          <a:sx n="110" d="100"/>
          <a:sy n="110" d="100"/>
        </p:scale>
        <p:origin x="4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3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C007D7-8291-406A-BCB4-6FCFC04ACE14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1659A3-5DEB-48F3-86C6-E0A095BF60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4640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659A3-5DEB-48F3-86C6-E0A095BF60E9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526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6CA0A-C99C-4CE6-A316-EABB1513F868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DD574-07ED-4921-8CBB-4CCEF41616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806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6CA0A-C99C-4CE6-A316-EABB1513F868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DD574-07ED-4921-8CBB-4CCEF41616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0402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6CA0A-C99C-4CE6-A316-EABB1513F868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DD574-07ED-4921-8CBB-4CCEF41616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724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6CA0A-C99C-4CE6-A316-EABB1513F868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DD574-07ED-4921-8CBB-4CCEF41616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564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6CA0A-C99C-4CE6-A316-EABB1513F868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DD574-07ED-4921-8CBB-4CCEF41616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949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6CA0A-C99C-4CE6-A316-EABB1513F868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DD574-07ED-4921-8CBB-4CCEF41616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297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6CA0A-C99C-4CE6-A316-EABB1513F868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DD574-07ED-4921-8CBB-4CCEF41616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3941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6CA0A-C99C-4CE6-A316-EABB1513F868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DD574-07ED-4921-8CBB-4CCEF41616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182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6CA0A-C99C-4CE6-A316-EABB1513F868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DD574-07ED-4921-8CBB-4CCEF41616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34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6CA0A-C99C-4CE6-A316-EABB1513F868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DD574-07ED-4921-8CBB-4CCEF41616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959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6CA0A-C99C-4CE6-A316-EABB1513F868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DD574-07ED-4921-8CBB-4CCEF41616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634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6CA0A-C99C-4CE6-A316-EABB1513F868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DD574-07ED-4921-8CBB-4CCEF41616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9236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znanium.com/catalog.php?bookinfo=452862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znanium.com/catalog.php?bookinfo=371141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72765" y="1458584"/>
            <a:ext cx="10297297" cy="327865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основной образовательной программы и методика </a:t>
            </a:r>
            <a:r>
              <a:rPr lang="ru-RU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ее </a:t>
            </a:r>
            <a:r>
              <a:rPr lang="ru-RU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формирования.</a:t>
            </a:r>
            <a:endParaRPr lang="ru-RU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645" b="4533"/>
          <a:stretch/>
        </p:blipFill>
        <p:spPr>
          <a:xfrm>
            <a:off x="8239" y="0"/>
            <a:ext cx="158990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02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84358" y="90430"/>
            <a:ext cx="10474858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6.1. Требования к материально-техническому оснащению образовательной программы.</a:t>
            </a:r>
            <a:endParaRPr lang="ru-RU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6.1.1. Специальные помещения должны представлять собой учебные аудитории для проведения занятий всех видов, предусмотренных образовательной программой, в том числе групповых и индивидуальных консультаций, текущего контроля и промежуточной аттестации, а также помещения для самостоятельной работы, мастерские и лаборатории, оснащенные оборудованием, техническими средствами обучения и материалами, учитывающими требования международных стандартов.</a:t>
            </a:r>
            <a:endParaRPr lang="ru-RU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Перечень специальных помещений </a:t>
            </a:r>
            <a:endParaRPr lang="ru-RU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Кабинеты:</a:t>
            </a:r>
            <a:endParaRPr lang="ru-RU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Социально-экономических дисциплин;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Иностранного языка (лингафонный);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Математических дисциплин;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Естественнонаучных дисциплин;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Информатики;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Безопасности жизнедеятельности;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Метрологии и стандартизации.</a:t>
            </a:r>
          </a:p>
          <a:p>
            <a:pPr indent="450215">
              <a:spcAft>
                <a:spcPts val="0"/>
              </a:spcAft>
            </a:pPr>
            <a:r>
              <a:rPr lang="ru-RU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Лаборатории: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Вычислительной техники, архитектуры персонального компьютера и периферийных устройств;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Программного обеспечения и сопровождения компьютерных систем;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Программирования и баз данных;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Организации и принципов построения информационных систем;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Информационных ресурсов;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Разработки веб-приложений.</a:t>
            </a:r>
          </a:p>
          <a:p>
            <a:pPr indent="450215">
              <a:spcAft>
                <a:spcPts val="0"/>
              </a:spcAft>
            </a:pPr>
            <a:r>
              <a:rPr lang="ru-RU" sz="1200" i="1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Студии: </a:t>
            </a:r>
            <a:endParaRPr lang="ru-RU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Инженерной и компьютерной графики;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Разработки дизайна веб-приложений.</a:t>
            </a:r>
          </a:p>
          <a:p>
            <a:pPr indent="450215">
              <a:spcAft>
                <a:spcPts val="0"/>
              </a:spcAft>
            </a:pPr>
            <a:r>
              <a:rPr lang="ru-RU" sz="1200" b="1" i="1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Спортивный комплекс</a:t>
            </a:r>
            <a:endParaRPr lang="ru-RU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Спортивный зал</a:t>
            </a:r>
            <a:endParaRPr lang="ru-RU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0215">
              <a:spcAft>
                <a:spcPts val="0"/>
              </a:spcAft>
            </a:pP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Тренажерный зал общефизической подготовки</a:t>
            </a:r>
          </a:p>
          <a:p>
            <a:pPr indent="450215"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Залы:</a:t>
            </a:r>
            <a:endParaRPr lang="ru-RU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Библиотека, читальный зал с выходом в интернет</a:t>
            </a:r>
            <a:endParaRPr lang="ru-RU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Актовый зал</a:t>
            </a:r>
            <a:endParaRPr lang="ru-RU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497" r="30909" b="4597"/>
          <a:stretch/>
        </p:blipFill>
        <p:spPr>
          <a:xfrm>
            <a:off x="-994489" y="-1"/>
            <a:ext cx="24480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69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497" r="30909" b="4597"/>
          <a:stretch/>
        </p:blipFill>
        <p:spPr>
          <a:xfrm>
            <a:off x="-994489" y="-1"/>
            <a:ext cx="2448025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629623" y="1166843"/>
            <a:ext cx="980490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Лаборатория «Разработка веб-приложений»:</a:t>
            </a:r>
            <a:endParaRPr lang="ru-RU" sz="1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Автоматизированные рабочие места на 12-15 обучающихся с конфигурацией: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Core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i3 или аналог, дискретная видеокарта, не менее 8GB ОЗУ, один или два монитора 23", мышь, клавиатура;</a:t>
            </a:r>
            <a:endParaRPr lang="ru-RU" sz="1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Автоматизированное рабочее место преподавателя с конфигурацией: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Core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i5 или аналог, дискретная видеокарта, не менее 8GB ОЗУ, один или два монитора 23", мышь, клавиатура;</a:t>
            </a:r>
            <a:endParaRPr lang="ru-RU" sz="1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Специализированная эргономичная мебель для работы за компьютером;</a:t>
            </a:r>
            <a:endParaRPr lang="ru-RU" sz="1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Проектор и экран; </a:t>
            </a:r>
            <a:endParaRPr lang="ru-RU" sz="1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Маркерная доска;</a:t>
            </a:r>
            <a:endParaRPr lang="ru-RU" sz="1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Принтер A4, черно-белый, лазерный;</a:t>
            </a:r>
            <a:endParaRPr lang="ru-RU" sz="1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Программное обеспечение общего и профессионального назначения;</a:t>
            </a:r>
            <a:endParaRPr lang="ru-RU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211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497" r="30909" b="4597"/>
          <a:stretch/>
        </p:blipFill>
        <p:spPr>
          <a:xfrm>
            <a:off x="-924025" y="0"/>
            <a:ext cx="2448025" cy="68580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524000" y="2829109"/>
            <a:ext cx="10579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Bef>
                <a:spcPts val="600"/>
              </a:spcBef>
              <a:spcAft>
                <a:spcPts val="0"/>
              </a:spcAft>
            </a:pPr>
            <a:r>
              <a:rPr lang="ru-RU" sz="3600" b="1" dirty="0" smtClean="0">
                <a:ln w="9525">
                  <a:solidFill>
                    <a:srgbClr val="00B0F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СПАСИБО  </a:t>
            </a:r>
            <a:r>
              <a:rPr lang="ru-RU" sz="3600" b="1" dirty="0">
                <a:ln w="9525">
                  <a:solidFill>
                    <a:srgbClr val="00B0F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ЗА </a:t>
            </a:r>
            <a:r>
              <a:rPr lang="ru-RU" sz="3600" b="1" dirty="0" smtClean="0">
                <a:ln w="9525">
                  <a:solidFill>
                    <a:srgbClr val="00B0F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ВНИМАНИЕ</a:t>
            </a:r>
            <a:endParaRPr lang="ru-RU" sz="3600" b="1" dirty="0">
              <a:ln w="9525">
                <a:solidFill>
                  <a:srgbClr val="00B0F0"/>
                </a:solidFill>
                <a:prstDash val="solid"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19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2383" y="1712594"/>
            <a:ext cx="9622087" cy="238760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 программ </a:t>
            </a:r>
            <a:r>
              <a:rPr lang="ru-RU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 и профессиональных модулей по специальностям СПО , </a:t>
            </a:r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перечнем </a:t>
            </a:r>
            <a:r>
              <a:rPr lang="ru-RU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ТОП–50</a:t>
            </a:r>
            <a:endParaRPr lang="ru-RU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497" r="30909" b="4597"/>
          <a:stretch/>
        </p:blipFill>
        <p:spPr>
          <a:xfrm>
            <a:off x="-924025" y="0"/>
            <a:ext cx="24480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98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t="55556" r="48800" b="14321"/>
          <a:stretch/>
        </p:blipFill>
        <p:spPr>
          <a:xfrm>
            <a:off x="3068817" y="2311400"/>
            <a:ext cx="6871050" cy="187113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497" r="30909" b="4597"/>
          <a:stretch/>
        </p:blipFill>
        <p:spPr>
          <a:xfrm>
            <a:off x="-924025" y="0"/>
            <a:ext cx="24480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68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497" r="30909" b="4597"/>
          <a:stretch/>
        </p:blipFill>
        <p:spPr>
          <a:xfrm>
            <a:off x="-924025" y="0"/>
            <a:ext cx="2448025" cy="6858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/>
          <a:srcRect l="37413" t="17556" r="33510" b="7160"/>
          <a:stretch/>
        </p:blipFill>
        <p:spPr>
          <a:xfrm>
            <a:off x="6982691" y="415636"/>
            <a:ext cx="3896592" cy="549602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4"/>
          <a:srcRect l="38812" t="24691" r="34144" b="27654"/>
          <a:stretch/>
        </p:blipFill>
        <p:spPr>
          <a:xfrm>
            <a:off x="2112435" y="523972"/>
            <a:ext cx="4277974" cy="5494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52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497" r="30909" b="4597"/>
          <a:stretch/>
        </p:blipFill>
        <p:spPr>
          <a:xfrm>
            <a:off x="-924025" y="0"/>
            <a:ext cx="2448025" cy="6858000"/>
          </a:xfrm>
          <a:prstGeom prst="rect">
            <a:avLst/>
          </a:prstGeom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341005"/>
              </p:ext>
            </p:extLst>
          </p:nvPr>
        </p:nvGraphicFramePr>
        <p:xfrm>
          <a:off x="1524000" y="1095988"/>
          <a:ext cx="10562375" cy="28803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8386275"/>
                <a:gridCol w="2176100"/>
              </a:tblGrid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408940" algn="l"/>
                        </a:tabLs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ОБЩАЯ ХАРАКТЕРИСТИКА ПРИМЕРНОЙ 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РАБОЧЕЙ ПРОГРАММЫ 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УЧЕБНОЙ ДИСЦИПЛИНЫ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2"/>
                        <a:tabLst>
                          <a:tab pos="408940" algn="l"/>
                        </a:tabLs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СТРУКТУРА УЧЕБНОЙ ДИСЦИПЛИНЫ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3"/>
                        <a:tabLst>
                          <a:tab pos="408940" algn="l"/>
                        </a:tabLs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ИНФОРМАЦИОННОЕ ОБЕСПЕЧЕНИЕ ОБУЧЕНИЯ ПО УЧЕБНОЙ ДИСЦИПЛИНЕ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4"/>
                        <a:tabLst>
                          <a:tab pos="407988" algn="l"/>
                        </a:tabLs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 И ОЦЕНКА РЕЗУЛЬТАТОВ ОСВОЕНИЯ 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УЧЕБНОЙ</a:t>
                      </a: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ИСЦИПЛИНЫ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240178" y="544223"/>
            <a:ext cx="187224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09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09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09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09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09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09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09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09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09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9575" algn="l"/>
              </a:tabLst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СОДЕРЖАНИЕ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9575" algn="l"/>
              </a:tabLst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0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497" r="30909" b="4597"/>
          <a:stretch/>
        </p:blipFill>
        <p:spPr>
          <a:xfrm>
            <a:off x="-974825" y="0"/>
            <a:ext cx="2448025" cy="6858000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199303"/>
              </p:ext>
            </p:extLst>
          </p:nvPr>
        </p:nvGraphicFramePr>
        <p:xfrm>
          <a:off x="1529254" y="472139"/>
          <a:ext cx="10270863" cy="29573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1644"/>
                <a:gridCol w="3540008"/>
                <a:gridCol w="5599211"/>
              </a:tblGrid>
              <a:tr h="262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ПК, ОК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Умения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Знания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83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ОК 01-ОК 02, ОК 04-ОК 05, ОК 09- ОК 10; ПК 1.4-ПК 1.5, ПК 3.5, ПК 5.4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Применять требования нормативных актов к основным видам продукции (услуг) и процессов.</a:t>
                      </a:r>
                    </a:p>
                    <a:p>
                      <a:pPr marL="20955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Применять документацию систем качества.</a:t>
                      </a:r>
                    </a:p>
                    <a:p>
                      <a:pPr marL="20955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Применять основные правила и документы системы сертификации Российской Федерации.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Правовые основы метрологии, стандартизации и сертификации.</a:t>
                      </a:r>
                    </a:p>
                    <a:p>
                      <a:pPr marL="20955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понятия и определения метрологии, стандартизации и сертификации.</a:t>
                      </a:r>
                    </a:p>
                    <a:p>
                      <a:pPr marL="20955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положения систем (комплексов) общетехнических и организационно-методических стандартов.</a:t>
                      </a:r>
                    </a:p>
                    <a:p>
                      <a:pPr marL="20955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 качества и методы их оценки.</a:t>
                      </a:r>
                    </a:p>
                    <a:p>
                      <a:pPr marL="20955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Системы качества.</a:t>
                      </a:r>
                    </a:p>
                    <a:p>
                      <a:pPr marL="20955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термины и определения в области сертификации.</a:t>
                      </a:r>
                    </a:p>
                    <a:p>
                      <a:pPr marL="20955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Организационную структуру сертификации.</a:t>
                      </a:r>
                    </a:p>
                    <a:p>
                      <a:pPr marL="20955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Системы и схемы сертификации.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09201" y="150059"/>
            <a:ext cx="4075155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1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1.2. Цель и планируемые результаты освоения дисциплины: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864705"/>
              </p:ext>
            </p:extLst>
          </p:nvPr>
        </p:nvGraphicFramePr>
        <p:xfrm>
          <a:off x="1509201" y="3765630"/>
          <a:ext cx="10290916" cy="2966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5139"/>
                <a:gridCol w="4397400"/>
                <a:gridCol w="4718377"/>
              </a:tblGrid>
              <a:tr h="3563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ПК, ОК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Умения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Знания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923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ОК 01-ОК 02, ОК 04-ОК 05, ОК 09- ОК 10; ПК 1.4-ПК 1.5, ПК 3.5, ПК 5.4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Применять требования нормативных актов к основным видам продукции (услуг) и процессов.</a:t>
                      </a:r>
                    </a:p>
                    <a:p>
                      <a:pPr marL="20955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Применять документацию систем качества.</a:t>
                      </a:r>
                    </a:p>
                    <a:p>
                      <a:pPr marL="20955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Применять основные правила и документы системы сертификации Российской Федерации.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Правовые основы метрологии, стандартизации и сертификации.</a:t>
                      </a:r>
                    </a:p>
                    <a:p>
                      <a:pPr marL="20955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понятия и определения метрологии, стандартизации и сертификации.</a:t>
                      </a:r>
                    </a:p>
                    <a:p>
                      <a:pPr marL="20955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положения систем (комплексов) общетехнических и организационно-методических стандартов.</a:t>
                      </a:r>
                    </a:p>
                    <a:p>
                      <a:pPr marL="20955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 качества и методы их оценки.</a:t>
                      </a:r>
                    </a:p>
                    <a:p>
                      <a:pPr marL="20955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Системы качества.</a:t>
                      </a:r>
                    </a:p>
                    <a:p>
                      <a:pPr marL="20955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термины и определения в области сертификации.</a:t>
                      </a:r>
                    </a:p>
                    <a:p>
                      <a:pPr marL="20955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Организационную структуру сертификации.</a:t>
                      </a:r>
                    </a:p>
                    <a:p>
                      <a:pPr marL="20955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Системы и схемы сертификации.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473200" y="338308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1.2. Цель и планируемые результаты освоения дисциплины: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94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497" r="30909" b="4597"/>
          <a:stretch/>
        </p:blipFill>
        <p:spPr>
          <a:xfrm>
            <a:off x="-974825" y="0"/>
            <a:ext cx="2448025" cy="6858000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114763"/>
              </p:ext>
            </p:extLst>
          </p:nvPr>
        </p:nvGraphicFramePr>
        <p:xfrm>
          <a:off x="6813645" y="1629150"/>
          <a:ext cx="5186766" cy="293892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063361"/>
                <a:gridCol w="1123405"/>
              </a:tblGrid>
              <a:tr h="4553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Вид учебной работы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Объем часов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78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Максимальная учебная нагрузка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41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78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Самостоятельная работа (не более 20%)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78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Обязательная учебная нагрузка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39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781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в том числе: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78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теоретическое обучение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23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78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практические занятия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16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56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Промежуточная аттестация проводится в форме дифференциального зачета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909427" y="474815"/>
            <a:ext cx="452744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PMingLiU"/>
                <a:cs typeface="Times New Roman" panose="02020603050405020304" pitchFamily="18" charset="0"/>
              </a:rPr>
              <a:t>2</a:t>
            </a:r>
            <a:r>
              <a:rPr lang="ru-RU" altLang="ru-RU" sz="11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СТРУКТУРА И СОДЕРЖАНИЕ УЧЕБНОЙ ДИСЦИПЛИНЫ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1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2.1. Объем учебной дисциплины и виды учебной работы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784146"/>
              </p:ext>
            </p:extLst>
          </p:nvPr>
        </p:nvGraphicFramePr>
        <p:xfrm>
          <a:off x="1628183" y="1598091"/>
          <a:ext cx="4686159" cy="295685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666628"/>
                <a:gridCol w="1019531"/>
              </a:tblGrid>
              <a:tr h="455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</a:rPr>
                        <a:t>Вид учебной работы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</a:rPr>
                        <a:t>Объём в часах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7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</a:rPr>
                        <a:t>Суммарная учебная нагрузка во взаимодействии с преподавателем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36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7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</a:rPr>
                        <a:t>Объем образовательной программы 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</a:rPr>
                        <a:t>34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2778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</a:rPr>
                        <a:t>в том числе: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77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</a:rPr>
                        <a:t>теоретическое обучение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7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</a:rPr>
                        <a:t>практические занятия 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7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</a:rPr>
                        <a:t>Самостоятельная работа 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</a:rPr>
                        <a:t>*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572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</a:rPr>
                        <a:t>Промежуточная аттестация 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624708" y="474815"/>
            <a:ext cx="4880596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СТРУКТУРА И СОДЕРЖАНИЕ УЧЕБНОЙ ДИСЦИПЛИНЫ </a:t>
            </a:r>
            <a:r>
              <a:rPr kumimoji="0" lang="en-US" altLang="ru-RU" sz="11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en-US" altLang="ru-RU" sz="11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altLang="ru-RU" sz="11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ОП.09 </a:t>
            </a:r>
            <a:r>
              <a:rPr kumimoji="0" lang="ru-RU" altLang="ru-RU" sz="11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СТАНДАРТИЗАЦИЯ, СЕРТИФИКАЦИЯ И ТЕХНИЧЕСКОЕ ДОКУМЕНТОВЕДЕНИЕ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2.1. Объем учебной дисциплины и виды учебной работы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37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497" r="30909" b="4597"/>
          <a:stretch/>
        </p:blipFill>
        <p:spPr>
          <a:xfrm>
            <a:off x="-974825" y="0"/>
            <a:ext cx="2448025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226589" y="495945"/>
            <a:ext cx="8792705" cy="534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2.2. Вариативная часть предназначена для углубления подготовки, определяемой содержанием основной части образовательной программы.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результате освоения вариативной части учебной дисциплины обучающийся должен 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расширить умения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оценивать качество и соответствие компьютерной системы требованиям нормативных правовых актов; применять документацию систем качества; применять основные правила и документы системы сертификации Российской Федерации.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результате освоения вариативной части учебной дисциплины обучающийся должен 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углубить знания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правовых основ метрологии, стандартизации и сертификации; по основным понятиям и определениям метрологии, стандартизации и сертификации; по основным положениям систем (комплексов) общетехнических и организационно-методических стандартов; по показателям качества и методов их оценки; по системам качества; по основным терминам и определениям в области сертификации; по организационной структуре сертификации; по системе и схемам сертификации.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89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98143" y="-192088"/>
            <a:ext cx="10280590" cy="981075"/>
          </a:xfrm>
          <a:extLst/>
        </p:spPr>
        <p:txBody>
          <a:bodyPr>
            <a:normAutofit/>
          </a:bodyPr>
          <a:lstStyle/>
          <a:p>
            <a:pPr algn="ctr" fontAlgn="base">
              <a:lnSpc>
                <a:spcPct val="75000"/>
              </a:lnSpc>
              <a:spcAft>
                <a:spcPct val="0"/>
              </a:spcAft>
              <a:tabLst>
                <a:tab pos="630238" algn="l"/>
              </a:tabLst>
              <a:defRPr/>
            </a:pPr>
            <a:r>
              <a:rPr lang="ru-RU" altLang="ru-RU" sz="20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Структура основной </a:t>
            </a:r>
            <a:br>
              <a:rPr lang="ru-RU" altLang="ru-RU" sz="20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altLang="ru-RU" sz="20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образовательной программы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598142" y="670450"/>
            <a:ext cx="10593858" cy="45259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 Общие положения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Общая характеристика образовательной программы среднего профессионального образования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Характеристика профессиональной деятельности выпускника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Планируемые результаты освоения образовательной программы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4.1. Общие компетенции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4.2. Профессиональные компетенции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Примерная структура образовательной программы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5.1. Примерный учебный план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5.2. Примерный календарный учебный график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Примерные условия реализации образовательной программы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6.1. Требования к материально-техническому оснащению образовательной программы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6.2. Требования к кадровым условиям реализации образовательной программы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6.3. Примерные расчеты нормативных затрат оказания государственных услуг по реализации образовательной программы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Разработчики примерной основной образовательной программы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ПРИЛОЖЕНИЯ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.1 Примерная рабочая программа профессионального модуля «Разработка модулей программного обеспечения для компьютерных сетей»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.2 Примерная рабочая программа профессионального модуля «Осуществление интеграции программных модулей»</a:t>
            </a:r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buNone/>
            </a:pPr>
            <a:endParaRPr lang="ru-RU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alt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……….</a:t>
            </a:r>
            <a:endParaRPr lang="ru-RU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учебной дисциплины «Элементы высшей математики»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</a:t>
            </a:r>
            <a:r>
              <a:rPr lang="en-US" alt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alt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учебной дисциплины «Дискретная математика с </a:t>
            </a:r>
            <a:r>
              <a:rPr lang="ru-RU" alt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элементами 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математической логики»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</a:t>
            </a:r>
            <a:r>
              <a:rPr lang="en-US" alt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alt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alt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учебной дисциплины «Теория вероятностей и </a:t>
            </a:r>
            <a:r>
              <a:rPr lang="ru-RU" alt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математическая 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статистика»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645" b="4533"/>
          <a:stretch/>
        </p:blipFill>
        <p:spPr>
          <a:xfrm>
            <a:off x="8239" y="0"/>
            <a:ext cx="158990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8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497" r="30909" b="4597"/>
          <a:stretch/>
        </p:blipFill>
        <p:spPr>
          <a:xfrm>
            <a:off x="-974825" y="0"/>
            <a:ext cx="2448025" cy="6858000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038458"/>
              </p:ext>
            </p:extLst>
          </p:nvPr>
        </p:nvGraphicFramePr>
        <p:xfrm>
          <a:off x="1611954" y="324477"/>
          <a:ext cx="10388458" cy="344633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287398"/>
                <a:gridCol w="7068165"/>
                <a:gridCol w="764584"/>
                <a:gridCol w="1268311"/>
              </a:tblGrid>
              <a:tr h="10684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разделов и тем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83" marR="123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учебного материала и формы организации деятельности обучающихся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83" marR="123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Объём в часах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83" marR="123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Коды </a:t>
                      </a:r>
                      <a:r>
                        <a:rPr lang="ru-RU" sz="1000" b="1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компетенций</a:t>
                      </a:r>
                      <a:r>
                        <a:rPr lang="ru-RU" sz="10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000" b="1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формированию которых способствует </a:t>
                      </a:r>
                      <a:r>
                        <a:rPr lang="ru-RU" sz="10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эле-мент </a:t>
                      </a:r>
                      <a:r>
                        <a:rPr lang="ru-RU" sz="1000" b="1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83" marR="123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83" marR="12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83" marR="12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83" marR="12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83" marR="12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045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 1.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стандартизации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83" marR="12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учебного материала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83" marR="123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83" marR="123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 01, ОК 02,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 04, ОК 05,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 09, ОК 10;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ПК 1.4,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ПК 1.5,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ПК 3.5,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ПК 5.4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83" marR="12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5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система стандартизации Российской Федерации.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качества и безопасности процессов, продукции и услуг в сфере информационных технологий, требований международных стандартов серии ИСО 9000 в части создания систем менеджмента качества, структуры и основных требований национальных и международных стандартов в сфере средств информационных технологий</a:t>
                      </a:r>
                    </a:p>
                  </a:txBody>
                  <a:tcPr marL="12383" marR="12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83" marR="123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70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Стандартизация в различных сферах.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Организационная структура технического комитета ИСО 176, модель описания системы качества в стандартах ИСО 9001 и 9004 и модель функционирования системы менеджмента качества (СМК), основанной на процессном подходе.</a:t>
                      </a:r>
                    </a:p>
                  </a:txBody>
                  <a:tcPr marL="12383" marR="12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12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Международная стандартизация.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Федеральное агентство по техническому регулированию и метрологии РФ и его основные задачи, межгосударственный совет по стандартизации, метрологии и сертификации Содружества Независимых Государств и других национальных организациях.</a:t>
                      </a:r>
                    </a:p>
                  </a:txBody>
                  <a:tcPr marL="12383" marR="12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690331" y="-20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2.2. Тематический план и содержание учебной дисциплины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933080"/>
              </p:ext>
            </p:extLst>
          </p:nvPr>
        </p:nvGraphicFramePr>
        <p:xfrm>
          <a:off x="1611954" y="4097387"/>
          <a:ext cx="10388457" cy="2793365"/>
        </p:xfrm>
        <a:graphic>
          <a:graphicData uri="http://schemas.openxmlformats.org/drawingml/2006/table">
            <a:tbl>
              <a:tblPr/>
              <a:tblGrid>
                <a:gridCol w="1686508"/>
                <a:gridCol w="6620601"/>
                <a:gridCol w="775063"/>
                <a:gridCol w="1306285"/>
              </a:tblGrid>
              <a:tr h="917575">
                <a:tc>
                  <a:txBody>
                    <a:bodyPr/>
                    <a:lstStyle/>
                    <a:p>
                      <a:pPr marL="164465" marR="16129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spc="-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1000" b="1" spc="-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разделов и тем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77495" marR="2774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PMingLiU"/>
                          <a:cs typeface="Times New Roman" panose="02020603050405020304" pitchFamily="18" charset="0"/>
                        </a:rPr>
                        <a:t>Содержание учебного материала и формы организации деятельности обучающего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spc="-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 часах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6764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effectLst/>
                          <a:latin typeface="Times New Roman" panose="02020603050405020304" pitchFamily="18" charset="0"/>
                          <a:ea typeface="PMingLiU"/>
                          <a:cs typeface="Times New Roman" panose="02020603050405020304" pitchFamily="18" charset="0"/>
                        </a:rPr>
                        <a:t>Коды компетенций, формированию которых способствует элемент программы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4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 1.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 стандартизации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765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30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Тема 1.1.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система стандартизации Российской Федерации.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качества и безопасности процессов, продукции и услуг в сфере информационных технологий, требований международных стандартов серии ИСО 9000 в части создания систем менеджмента качества, структуры и основных требований национальных и международных стандартов в сфере средств информационных технологий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 01, ОК 02, 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 04, ОК 05, 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 09, ОК 10;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ПК 1.4, ПК 1.5,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ПК 3.5, ПК 5.4.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611953" y="3770814"/>
            <a:ext cx="1052721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1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2.2. Тематический план и содержание учебной дисциплины «ОП.09. </a:t>
            </a:r>
            <a:r>
              <a:rPr lang="ru-RU" sz="11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СТАНДАРТИЗАЦИЯ, СЕРТИФИКАЦИЯ </a:t>
            </a:r>
            <a:r>
              <a:rPr lang="ru-RU" sz="11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sz="11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ТЕХНИЧЕСКОЕ </a:t>
            </a:r>
            <a:r>
              <a:rPr lang="ru-RU" sz="11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ДОКУМЕНТОВЕДЕНИЕ»</a:t>
            </a:r>
          </a:p>
        </p:txBody>
      </p:sp>
    </p:spTree>
    <p:extLst>
      <p:ext uri="{BB962C8B-B14F-4D97-AF65-F5344CB8AC3E}">
        <p14:creationId xmlns:p14="http://schemas.microsoft.com/office/powerpoint/2010/main" val="382406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497" r="30909" b="4597"/>
          <a:stretch/>
        </p:blipFill>
        <p:spPr>
          <a:xfrm>
            <a:off x="-924025" y="0"/>
            <a:ext cx="2448025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130834" y="86335"/>
            <a:ext cx="5974080" cy="695966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100" b="1" kern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100" b="1" dirty="0">
                <a:latin typeface="Times New Roman" panose="02020603050405020304" pitchFamily="18" charset="0"/>
                <a:ea typeface="PMingLiU"/>
                <a:cs typeface="Times New Roman" panose="02020603050405020304" pitchFamily="18" charset="0"/>
              </a:rPr>
              <a:t>. </a:t>
            </a:r>
            <a:r>
              <a:rPr lang="ru-RU" sz="1000" b="1" dirty="0">
                <a:latin typeface="Times New Roman" panose="02020603050405020304" pitchFamily="18" charset="0"/>
                <a:ea typeface="PMingLiU"/>
                <a:cs typeface="Times New Roman" panose="02020603050405020304" pitchFamily="18" charset="0"/>
              </a:rPr>
              <a:t>Условия реализации учебной дисциплины </a:t>
            </a:r>
            <a:r>
              <a:rPr lang="ru-RU" sz="1000" dirty="0">
                <a:latin typeface="Times New Roman" panose="02020603050405020304" pitchFamily="18" charset="0"/>
                <a:ea typeface="PMingLiU"/>
                <a:cs typeface="Times New Roman" panose="02020603050405020304" pitchFamily="18" charset="0"/>
              </a:rPr>
              <a:t>«ОП.09. СТАНДАРТИЗАЦИЯ, СЕРТИФИКАЦИЯ И ТЕХНИЧЕСКОЕ ДОКУМЕНТОВЕДЕНИЕ»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ru-RU" sz="1000" dirty="0">
                <a:latin typeface="Times New Roman" panose="02020603050405020304" pitchFamily="18" charset="0"/>
                <a:ea typeface="PMingLiU"/>
                <a:cs typeface="Times New Roman" panose="02020603050405020304" pitchFamily="18" charset="0"/>
              </a:rPr>
              <a:t>3.1. Для реализации программы учебной дисциплины должны быть предусмотрены следующие специальные помещения: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latin typeface="Times New Roman" panose="02020603050405020304" pitchFamily="18" charset="0"/>
                <a:ea typeface="PMingLiU"/>
                <a:cs typeface="Times New Roman" panose="02020603050405020304" pitchFamily="18" charset="0"/>
              </a:rPr>
              <a:t>Кабинет</a:t>
            </a:r>
            <a:r>
              <a:rPr lang="ru-RU" sz="1000" i="1" dirty="0">
                <a:latin typeface="Times New Roman" panose="02020603050405020304" pitchFamily="18" charset="0"/>
                <a:ea typeface="PMingLiU"/>
                <a:cs typeface="Times New Roman" panose="02020603050405020304" pitchFamily="18" charset="0"/>
              </a:rPr>
              <a:t> </a:t>
            </a:r>
            <a:r>
              <a:rPr lang="ru-RU" sz="1000" i="1" u="sng" dirty="0">
                <a:latin typeface="Times New Roman" panose="02020603050405020304" pitchFamily="18" charset="0"/>
                <a:ea typeface="PMingLiU"/>
                <a:cs typeface="Times New Roman" panose="02020603050405020304" pitchFamily="18" charset="0"/>
              </a:rPr>
              <a:t>«</a:t>
            </a:r>
            <a:r>
              <a:rPr lang="ru-RU" sz="1000" u="sng" dirty="0">
                <a:latin typeface="Times New Roman" panose="02020603050405020304" pitchFamily="18" charset="0"/>
                <a:ea typeface="PMingLiU"/>
                <a:cs typeface="Times New Roman" panose="02020603050405020304" pitchFamily="18" charset="0"/>
              </a:rPr>
              <a:t>Метрологии и стандартизации</a:t>
            </a:r>
            <a:r>
              <a:rPr lang="ru-RU" sz="1000" i="1" u="sng" dirty="0">
                <a:latin typeface="Times New Roman" panose="02020603050405020304" pitchFamily="18" charset="0"/>
                <a:ea typeface="PMingLiU"/>
                <a:cs typeface="Times New Roman" panose="02020603050405020304" pitchFamily="18" charset="0"/>
              </a:rPr>
              <a:t>»</a:t>
            </a:r>
            <a:r>
              <a:rPr lang="ru-RU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оснащенный оборудованием и техническими средствами обучения: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Посадочные места по количеству обучающихся;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Рабочее место преподавателя;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Необходимая для проведения практических занятий методическая и справочная литература (в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т.ч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в электронном в виде).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Компьютер;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Мультимедийный проектор, экран;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Мультимедийные презентации.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latin typeface="Times New Roman" panose="02020603050405020304" pitchFamily="18" charset="0"/>
                <a:ea typeface="PMingLiU"/>
                <a:cs typeface="Times New Roman" panose="02020603050405020304" pitchFamily="18" charset="0"/>
              </a:rPr>
              <a:t> 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ru-RU" sz="1000" b="1" dirty="0">
                <a:latin typeface="Times New Roman" panose="02020603050405020304" pitchFamily="18" charset="0"/>
                <a:ea typeface="PMingLiU"/>
                <a:cs typeface="Times New Roman" panose="02020603050405020304" pitchFamily="18" charset="0"/>
              </a:rPr>
              <a:t>3.2. Информационное обеспечение реализации программы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ru-RU" sz="1000" dirty="0">
                <a:latin typeface="Times New Roman" panose="02020603050405020304" pitchFamily="18" charset="0"/>
                <a:ea typeface="PMingLiU"/>
                <a:cs typeface="Times New Roman" panose="02020603050405020304" pitchFamily="18" charset="0"/>
              </a:rPr>
              <a:t>Для реализации программы библиотечный фонд образовательной организации должен иметь печатные и/или электронные образовательные и информационные ресурсы, рекомендуемых для использования в образовательном процессе 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/>
            <a:r>
              <a:rPr lang="ru-RU" sz="1000" b="1" dirty="0">
                <a:latin typeface="Times New Roman" panose="02020603050405020304" pitchFamily="18" charset="0"/>
                <a:ea typeface="PMingLiU"/>
              </a:rPr>
              <a:t>3.2.1. Печатные издания</a:t>
            </a:r>
            <a:endParaRPr lang="ru-RU" sz="1000" dirty="0"/>
          </a:p>
          <a:p>
            <a:pPr indent="450215"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latin typeface="Times New Roman" panose="02020603050405020304" pitchFamily="18" charset="0"/>
                <a:ea typeface="PMingLiU"/>
                <a:cs typeface="Times New Roman" panose="02020603050405020304" pitchFamily="18" charset="0"/>
              </a:rPr>
              <a:t>1.</a:t>
            </a:r>
            <a:r>
              <a:rPr lang="ru-RU" sz="1000" dirty="0">
                <a:latin typeface="Times New Roman" panose="02020603050405020304" pitchFamily="18" charset="0"/>
                <a:ea typeface="PMingLiU"/>
                <a:cs typeface="Times New Roman" panose="02020603050405020304" pitchFamily="18" charset="0"/>
              </a:rPr>
              <a:t> Хрусталева З.А. Метрология, стандартизация и сертификация, -М.: ООО «</a:t>
            </a:r>
            <a:r>
              <a:rPr lang="ru-RU" sz="1000" dirty="0" err="1">
                <a:latin typeface="Times New Roman" panose="02020603050405020304" pitchFamily="18" charset="0"/>
                <a:ea typeface="PMingLiU"/>
                <a:cs typeface="Times New Roman" panose="02020603050405020304" pitchFamily="18" charset="0"/>
              </a:rPr>
              <a:t>КноРус</a:t>
            </a:r>
            <a:r>
              <a:rPr lang="ru-RU" sz="1000" dirty="0">
                <a:latin typeface="Times New Roman" panose="02020603050405020304" pitchFamily="18" charset="0"/>
                <a:ea typeface="PMingLiU"/>
                <a:cs typeface="Times New Roman" panose="02020603050405020304" pitchFamily="18" charset="0"/>
              </a:rPr>
              <a:t>», 2013.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latin typeface="Times New Roman" panose="02020603050405020304" pitchFamily="18" charset="0"/>
                <a:ea typeface="PMingLiU"/>
                <a:cs typeface="Times New Roman" panose="02020603050405020304" pitchFamily="18" charset="0"/>
              </a:rPr>
              <a:t>2. Сергеев А.Г., </a:t>
            </a:r>
            <a:r>
              <a:rPr lang="ru-RU" sz="1000" dirty="0" err="1">
                <a:latin typeface="Times New Roman" panose="02020603050405020304" pitchFamily="18" charset="0"/>
                <a:ea typeface="PMingLiU"/>
                <a:cs typeface="Times New Roman" panose="02020603050405020304" pitchFamily="18" charset="0"/>
              </a:rPr>
              <a:t>Терегеря</a:t>
            </a:r>
            <a:r>
              <a:rPr lang="ru-RU" sz="1000" dirty="0">
                <a:latin typeface="Times New Roman" panose="02020603050405020304" pitchFamily="18" charset="0"/>
                <a:ea typeface="PMingLiU"/>
                <a:cs typeface="Times New Roman" panose="02020603050405020304" pitchFamily="18" charset="0"/>
              </a:rPr>
              <a:t> В.В. Стандартизация и сертификация. –М.: </a:t>
            </a:r>
            <a:r>
              <a:rPr lang="ru-RU" sz="1000" dirty="0" err="1">
                <a:latin typeface="Times New Roman" panose="02020603050405020304" pitchFamily="18" charset="0"/>
                <a:ea typeface="PMingLiU"/>
                <a:cs typeface="Times New Roman" panose="02020603050405020304" pitchFamily="18" charset="0"/>
              </a:rPr>
              <a:t>Юрайт</a:t>
            </a:r>
            <a:r>
              <a:rPr lang="ru-RU" sz="1000" dirty="0">
                <a:latin typeface="Times New Roman" panose="02020603050405020304" pitchFamily="18" charset="0"/>
                <a:ea typeface="PMingLiU"/>
                <a:cs typeface="Times New Roman" panose="02020603050405020304" pitchFamily="18" charset="0"/>
              </a:rPr>
              <a:t>, 2016.-420 с.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latin typeface="Times New Roman" panose="02020603050405020304" pitchFamily="18" charset="0"/>
                <a:ea typeface="PMingLiU"/>
                <a:cs typeface="Times New Roman" panose="02020603050405020304" pitchFamily="18" charset="0"/>
              </a:rPr>
              <a:t>3.Герасимова, Е. В. Метрология, стандартизация и сертификация: учеб. пособие для СПО / Е. В. Герасимова, В. И. Герасимов.- М.: ФОРУМ, 2012.-224 с.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latin typeface="Times New Roman" panose="02020603050405020304" pitchFamily="18" charset="0"/>
                <a:ea typeface="PMingLiU"/>
                <a:cs typeface="Times New Roman" panose="02020603050405020304" pitchFamily="18" charset="0"/>
              </a:rPr>
              <a:t>4.Метрология, стандартизация и сертификация: учебник / Под ред. В.В. Алексеева. Изд. 2-е, стереотип. – М.: ИЦ «Академия», 2008.-384с.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latin typeface="Times New Roman" panose="02020603050405020304" pitchFamily="18" charset="0"/>
                <a:ea typeface="PMingLiU"/>
                <a:cs typeface="Times New Roman" panose="02020603050405020304" pitchFamily="18" charset="0"/>
              </a:rPr>
              <a:t>5.Лифиц, И. М. Стандартизация, метрология и сертификация: учебник / И. М. </a:t>
            </a:r>
            <a:r>
              <a:rPr lang="ru-RU" sz="1000" dirty="0" err="1">
                <a:latin typeface="Times New Roman" panose="02020603050405020304" pitchFamily="18" charset="0"/>
                <a:ea typeface="PMingLiU"/>
                <a:cs typeface="Times New Roman" panose="02020603050405020304" pitchFamily="18" charset="0"/>
              </a:rPr>
              <a:t>Лифиц</a:t>
            </a:r>
            <a:r>
              <a:rPr lang="ru-RU" sz="1000" dirty="0">
                <a:latin typeface="Times New Roman" panose="02020603050405020304" pitchFamily="18" charset="0"/>
                <a:ea typeface="PMingLiU"/>
                <a:cs typeface="Times New Roman" panose="02020603050405020304" pitchFamily="18" charset="0"/>
              </a:rPr>
              <a:t>. Изд. 7-е, </a:t>
            </a:r>
            <a:r>
              <a:rPr lang="ru-RU" sz="1000" dirty="0" err="1">
                <a:latin typeface="Times New Roman" panose="02020603050405020304" pitchFamily="18" charset="0"/>
                <a:ea typeface="PMingLiU"/>
                <a:cs typeface="Times New Roman" panose="02020603050405020304" pitchFamily="18" charset="0"/>
              </a:rPr>
              <a:t>перераб</a:t>
            </a:r>
            <a:r>
              <a:rPr lang="ru-RU" sz="1000" dirty="0">
                <a:latin typeface="Times New Roman" panose="02020603050405020304" pitchFamily="18" charset="0"/>
                <a:ea typeface="PMingLiU"/>
                <a:cs typeface="Times New Roman" panose="02020603050405020304" pitchFamily="18" charset="0"/>
              </a:rPr>
              <a:t>. и доп. – М.: </a:t>
            </a:r>
            <a:r>
              <a:rPr lang="ru-RU" sz="1000" dirty="0" err="1">
                <a:latin typeface="Times New Roman" panose="02020603050405020304" pitchFamily="18" charset="0"/>
                <a:ea typeface="PMingLiU"/>
                <a:cs typeface="Times New Roman" panose="02020603050405020304" pitchFamily="18" charset="0"/>
              </a:rPr>
              <a:t>Юрайт</a:t>
            </a:r>
            <a:r>
              <a:rPr lang="ru-RU" sz="1000" dirty="0">
                <a:latin typeface="Times New Roman" panose="02020603050405020304" pitchFamily="18" charset="0"/>
                <a:ea typeface="PMingLiU"/>
                <a:cs typeface="Times New Roman" panose="02020603050405020304" pitchFamily="18" charset="0"/>
              </a:rPr>
              <a:t>, 2007.-399 с.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latin typeface="Times New Roman" panose="02020603050405020304" pitchFamily="18" charset="0"/>
                <a:ea typeface="PMingLiU"/>
                <a:cs typeface="Times New Roman" panose="02020603050405020304" pitchFamily="18" charset="0"/>
              </a:rPr>
              <a:t> 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latin typeface="Times New Roman" panose="02020603050405020304" pitchFamily="18" charset="0"/>
                <a:ea typeface="PMingLiU"/>
                <a:cs typeface="Times New Roman" panose="02020603050405020304" pitchFamily="18" charset="0"/>
              </a:rPr>
              <a:t>3.2.2. Интернет–ресурсы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latin typeface="Times New Roman" panose="02020603050405020304" pitchFamily="18" charset="0"/>
                <a:ea typeface="PMingLiU"/>
                <a:cs typeface="Times New Roman" panose="02020603050405020304" pitchFamily="18" charset="0"/>
              </a:rPr>
              <a:t>6.Основы метрологии, стандартизации и сертификации [Электронный ресурс]: учеб. пособие       / Н. Д. Дубовой, Е. М. Портнов. - М.: ИД ФОРУМ: НИЦ Инфра-М, 2013. - 256 с. - Режим доступа: http://znanium.com/catalog.php?bookinfo=371141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1000" dirty="0">
                <a:latin typeface="Times New Roman" panose="02020603050405020304" pitchFamily="18" charset="0"/>
                <a:ea typeface="PMingLiU"/>
                <a:cs typeface="Times New Roman" panose="02020603050405020304" pitchFamily="18" charset="0"/>
              </a:rPr>
              <a:t>7.	Основы метрологии, сертификации и стандартизации [Электронный ресурс]: учеб. пособие       / </a:t>
            </a:r>
            <a:r>
              <a:rPr lang="ru-RU" sz="1000" dirty="0" err="1">
                <a:latin typeface="Times New Roman" panose="02020603050405020304" pitchFamily="18" charset="0"/>
                <a:ea typeface="PMingLiU"/>
                <a:cs typeface="Times New Roman" panose="02020603050405020304" pitchFamily="18" charset="0"/>
              </a:rPr>
              <a:t>Д.Д.Грибанов</a:t>
            </a:r>
            <a:r>
              <a:rPr lang="ru-RU" sz="1000" dirty="0">
                <a:latin typeface="Times New Roman" panose="02020603050405020304" pitchFamily="18" charset="0"/>
                <a:ea typeface="PMingLiU"/>
                <a:cs typeface="Times New Roman" panose="02020603050405020304" pitchFamily="18" charset="0"/>
              </a:rPr>
              <a:t> - М.: НИЦ ИНФРА-М, 2015. - 127 с. - Режим доступа: </a:t>
            </a:r>
            <a:r>
              <a:rPr lang="ru-RU" sz="1000" u="sng" dirty="0">
                <a:solidFill>
                  <a:srgbClr val="0000FF"/>
                </a:solidFill>
                <a:latin typeface="Times New Roman" panose="02020603050405020304" pitchFamily="18" charset="0"/>
                <a:ea typeface="PMingLiU"/>
                <a:cs typeface="Times New Roman" panose="02020603050405020304" pitchFamily="18" charset="0"/>
                <a:hlinkClick r:id="rId3"/>
              </a:rPr>
              <a:t>http://</a:t>
            </a:r>
            <a:r>
              <a:rPr lang="ru-RU" sz="1000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PMingLiU"/>
                <a:cs typeface="Times New Roman" panose="02020603050405020304" pitchFamily="18" charset="0"/>
                <a:hlinkClick r:id="rId3"/>
              </a:rPr>
              <a:t>znanium.com/catalog.php?bookinfo=452862</a:t>
            </a:r>
            <a:endParaRPr lang="ru-RU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80754" y="124762"/>
            <a:ext cx="4197532" cy="660847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УСЛОВИЯ РЕАЛИЗАЦИИ ПРОГРАММЫ УЧЕБНОЙ ДИСЦИПЛИНЫ ОП.09 СТАНДАРТИЗАЦИЯ, СЕРТИФИКАЦИЯ И ТЕХНИЧЕСКОЕ ДОКУМЕНТОВЕДЕНИЕ</a:t>
            </a:r>
            <a:endParaRPr lang="ru-RU" sz="1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3.1. Для реализации программы учебной дисциплины должны быть предусмотрены следующие специальные помещения:</a:t>
            </a:r>
          </a:p>
          <a:p>
            <a:pPr marL="228600" algn="just">
              <a:spcAft>
                <a:spcPts val="0"/>
              </a:spcAft>
            </a:pP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Кабинет</a:t>
            </a:r>
            <a:r>
              <a:rPr lang="ru-RU" sz="10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Метрологии и стандартизации</a:t>
            </a:r>
            <a:r>
              <a:rPr lang="ru-RU" sz="10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оснащенный оборудованием: посадочные места по количеству обучающихся, рабочее место преподавателя, необходимая для проведения практических занятий методическая и справочная литература (в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в электронном в виде)</a:t>
            </a:r>
            <a:r>
              <a:rPr lang="ru-RU" sz="10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техническими средствами обучения: компьютер, мультимедийный проектор, экран, мультимедийные презентации.</a:t>
            </a:r>
          </a:p>
          <a:p>
            <a:pPr marL="228600" algn="just">
              <a:spcAft>
                <a:spcPts val="0"/>
              </a:spcAft>
            </a:pP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228600" algn="just">
              <a:lnSpc>
                <a:spcPct val="115000"/>
              </a:lnSpc>
              <a:spcAft>
                <a:spcPts val="1000"/>
              </a:spcAft>
            </a:pPr>
            <a:r>
              <a:rPr lang="ru-RU" sz="1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3.2. Информационное обеспечение реализации программы</a:t>
            </a:r>
            <a:endParaRPr lang="ru-RU" sz="1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реализации программы библиотечный фонд образовательной организации должен иметь печатные и/или электронные образовательные и информационные ресурсы, рекомендуемых для использования в образовательном процессе </a:t>
            </a:r>
          </a:p>
          <a:p>
            <a:pPr marL="228600"/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3.2.1. Печатные издания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Хрусталева З.А. Метрология, стандартизация и сертификация. Практикум. –М.:  ООО «</a:t>
            </a:r>
            <a:r>
              <a:rPr lang="ru-RU" sz="1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КноРус</a:t>
            </a: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2017.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Шишмарев</a:t>
            </a: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В.Ю. Метрология, стандартизация, сертификация и техническое регулирование  -М.: ОИЦ «Академия», 2014.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228600"/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3.2.2. Электронные издания (электронные ресурсы)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228600" algn="l"/>
              </a:tabLst>
            </a:pP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Основы метрологии, стандартизации и сертификации [Электронный ресурс]: учеб. пособие / Н. Д. Дубовой, Е. М. Портнов. - М.: ИД ФОРУМ: НИЦ Инфра-М, 2013. - 256 с. - Режим доступа: </a:t>
            </a: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http://znanium.com/catalog.php?bookinfo=371141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228600" algn="l"/>
              </a:tabLst>
            </a:pP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Основы метрологии, сертификации и стандартизации [Электронный ресурс]: учеб. пособие / </a:t>
            </a:r>
            <a:r>
              <a:rPr lang="ru-RU" sz="1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Д.Д.Грибанов</a:t>
            </a: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М.: НИЦ ИНФРА-М, 2015. - 127 с. - Режим доступа: http://znanium.com/catalog.php?bookinfo=452862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algn="just"/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3.2.3. Дополнительные источники </a:t>
            </a:r>
            <a:r>
              <a:rPr lang="ru-RU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(при необходимости)</a:t>
            </a:r>
            <a:endParaRPr lang="ru-RU" sz="1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41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497" r="30909" b="4597"/>
          <a:stretch/>
        </p:blipFill>
        <p:spPr>
          <a:xfrm>
            <a:off x="-989455" y="0"/>
            <a:ext cx="2448025" cy="6858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3405" y="87087"/>
            <a:ext cx="4585179" cy="6992982"/>
          </a:xfrm>
          <a:prstGeom prst="rect">
            <a:avLst/>
          </a:prstGeom>
          <a:ln>
            <a:solidFill>
              <a:schemeClr val="tx1"/>
            </a:solidFill>
          </a:ln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771341"/>
              </p:ext>
            </p:extLst>
          </p:nvPr>
        </p:nvGraphicFramePr>
        <p:xfrm>
          <a:off x="6261462" y="368990"/>
          <a:ext cx="5834743" cy="628435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231205"/>
                <a:gridCol w="1843780"/>
                <a:gridCol w="1759758"/>
              </a:tblGrid>
              <a:tr h="1734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обучения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9" marR="60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 оценки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9" marR="60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Формы и методы оценки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9" marR="60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знаний, осваиваемых в рамках дисциплины: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9" marR="60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4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«Отлично» -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теоретическое содержание курса освоено полностью, без пробелов, умения сформированы, все предусмотренные программой учебные задания выполнены, качество их выполнения оценено высоко.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«Хорошо» -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теоретическое содержание курса освоено полностью, без пробелов, некоторые умения сформированы недостаточно, все предусмотренные программой учебные задания выполнены, некоторые виды заданий выполнены с ошибками.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«Удовлетворительно» -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теоретическое содержание курса освоено частично, но пробелы не носят существенного характера, необходимые умения работы с освоенным материалом в основном сформированы, большинство предусмотренных программой обучения учебных заданий выполнено, некоторые из выполненных заданий содержат ошибки.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«Неудовлетворительно» -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теоретическое содержание курса не освоено, необходимые умения не сформированы, выполненные учебные задания содержат грубые ошибки.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9" marR="60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в рамках текущего контроля результатов выполнения индивидуальных контрольных заданий, результатов выполнения практических работ, устный индивидуальный опрос.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Письменный опрос в форме тестирования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9" marR="60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3205">
                <a:tc>
                  <a:txBody>
                    <a:bodyPr/>
                    <a:lstStyle/>
                    <a:p>
                      <a:pPr marL="20955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Правовые основы метрологии, стандартизации и сертификации.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0955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понятия и определения метрологии, стандартизации и сертификации.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0955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положения систем (комплексов) общетехнических и организационно-методических стандартов.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0955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 качества и методы их оценки.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0955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Системы качества.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0955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термины и определения в области сертификации.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0955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Организационную структуру сертификации.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0955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Системы и схемы сертификации.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9" marR="60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07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умений, осваиваемых в рамках дисциплины: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9" marR="60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9" marR="60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7926">
                <a:tc>
                  <a:txBody>
                    <a:bodyPr/>
                    <a:lstStyle/>
                    <a:p>
                      <a:pPr marL="20955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Применять требования нормативных актов к основным видам продукции (услуг) и процессов.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0955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Применять документацию систем качества.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0955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Применять основные правила и документы системы сертификации Российской Федерации.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0955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9" marR="60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Экспертное наблюдение и оценивание выполнения практических работ.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Текущий контроль в форме защиты практических работ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9" marR="60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6261463" y="-19447"/>
            <a:ext cx="562573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Контроль и оценка результатов освоения учебной дисциплины</a:t>
            </a:r>
            <a:r>
              <a:rPr kumimoji="0" lang="ru-RU" altLang="ru-RU" sz="1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ОП.09 СТАНДАРТИЗАЦИЯ, СЕРТИФИКАЦИЯ И ТЕХНИЧЕСКОЕ ДОКУМЕНТОВЕДЕНИЕ</a:t>
            </a:r>
            <a:endParaRPr kumimoji="0" lang="ru-RU" alt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48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02050" y="268429"/>
            <a:ext cx="9706069" cy="4351338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7200" b="1" i="1" dirty="0">
                <a:ln w="0"/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для формулирования показателей оценки результатов знаний, </a:t>
            </a:r>
            <a:r>
              <a:rPr lang="ru-RU" sz="7200" b="1" i="1" dirty="0" smtClean="0">
                <a:ln w="0"/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умений</a:t>
            </a:r>
            <a:br>
              <a:rPr lang="ru-RU" sz="7200" b="1" i="1" dirty="0" smtClean="0">
                <a:ln w="0"/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b="1" i="1" dirty="0" smtClean="0">
                <a:ln w="0"/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i="1" dirty="0">
                <a:ln w="0"/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(Глаголы для формулировки показателей)</a:t>
            </a:r>
            <a:endParaRPr lang="ru-RU" sz="7200" b="1" dirty="0">
              <a:ln w="0"/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Знание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собирать, определить, описать, воспроизвести, перечислить, назвать, представить, сформулировать, сообщить, изложить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Понимание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Сопоставить, установить различия, объяснить, обобщить, переформулировать, сделать обзор, выбирать, перефразировать, переводить, дать примеры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Анализировать, дифференцировать, распознавать, разъединять, выявлять, иллюстрировать, намечать, указывать, устанавливать (связь), отобрать, отделять, подразделять, классифицировать, сравнивать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Синтез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Категоризировать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соединять, составлять, собирать, создавать, разрабатывать, изобретать, переписывать, подытоживать, рассказывать, сочинять, систематизировать, изготавливать, управлять, формализовать, формулировать, находить решение, описывать, делать выводы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Оценить, сравнить, сделать вывод, противопоставить, критиковать, проводить, различать, объяснять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497" r="30909" b="4597"/>
          <a:stretch/>
        </p:blipFill>
        <p:spPr>
          <a:xfrm>
            <a:off x="-974825" y="0"/>
            <a:ext cx="24480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21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497" r="30909" b="4597"/>
          <a:stretch/>
        </p:blipFill>
        <p:spPr>
          <a:xfrm>
            <a:off x="-924025" y="0"/>
            <a:ext cx="2448025" cy="68580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524000" y="2829109"/>
            <a:ext cx="10579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Bef>
                <a:spcPts val="600"/>
              </a:spcBef>
              <a:spcAft>
                <a:spcPts val="0"/>
              </a:spcAft>
            </a:pPr>
            <a:r>
              <a:rPr lang="ru-RU" sz="3600" b="1" dirty="0" smtClean="0">
                <a:ln w="9525">
                  <a:solidFill>
                    <a:srgbClr val="00B0F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СПАСИБО  </a:t>
            </a:r>
            <a:r>
              <a:rPr lang="ru-RU" sz="3600" b="1" dirty="0">
                <a:ln w="9525">
                  <a:solidFill>
                    <a:srgbClr val="00B0F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ЗА </a:t>
            </a:r>
            <a:r>
              <a:rPr lang="ru-RU" sz="3600" b="1" dirty="0" smtClean="0">
                <a:ln w="9525">
                  <a:solidFill>
                    <a:srgbClr val="00B0F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ВНИМАНИЕ</a:t>
            </a:r>
            <a:endParaRPr lang="ru-RU" sz="3600" b="1" dirty="0">
              <a:ln w="9525">
                <a:solidFill>
                  <a:srgbClr val="00B0F0"/>
                </a:solidFill>
                <a:prstDash val="solid"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83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497" r="30909" b="4597"/>
          <a:stretch/>
        </p:blipFill>
        <p:spPr>
          <a:xfrm>
            <a:off x="-974825" y="0"/>
            <a:ext cx="2448025" cy="6858000"/>
          </a:xfrm>
          <a:prstGeom prst="rect">
            <a:avLst/>
          </a:prstGeom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7880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80519" y="200731"/>
            <a:ext cx="4762123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1.2. Нормативные основания для разработки ПООП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29 декабря 2012 г. № 273-ФЗ «Об образовании в Российской Федерации»;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Минобрнауки России от 28 мая 2014 г. № 594 «Об утверждении Порядка разработки примерных основных образовательных программ, проведения их экспертизы и ведения реестра примерных основных образовательных программ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труда и социальной защиты Российской Федерации от 18 ноября 2013 года № 679н, "Об утверждении профессионального стандарта 06.001 Программист" (зарегистрирован Министерством юстиции Российской Федерации 18 декабря 2013 года, рег.№ 30635);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труда и социальной защиты Российской Федерации от 17 сентября 2014 года № 225н "Об утверждении профессионального стандарта 06.004 Специалист по тестированию в области информационных технологий" (зарегистрирован Министерством юстиции Российской Федерации 9 июня 2014 года, рег.№ 32623);</a:t>
            </a:r>
          </a:p>
          <a:p>
            <a:pPr lvl="0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Техническое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компетенции "Веб-дизайн 17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Web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Desig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и "Программные решения для бизнеса 09 IT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Software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Solutions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Business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конкурсного движения «Молодые профессионалы» (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WorldSkills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(указывается наименование компетенции, компетенций, соответствующих профилю данной профессии/специальности)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497" r="30909" b="4597"/>
          <a:stretch/>
        </p:blipFill>
        <p:spPr>
          <a:xfrm>
            <a:off x="-974825" y="0"/>
            <a:ext cx="2448025" cy="68580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/>
          <a:srcRect l="31190" t="6001" r="30619" b="3871"/>
          <a:stretch/>
        </p:blipFill>
        <p:spPr>
          <a:xfrm>
            <a:off x="6449961" y="200731"/>
            <a:ext cx="4729316" cy="6278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87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497" r="30909" b="4597"/>
          <a:stretch/>
        </p:blipFill>
        <p:spPr>
          <a:xfrm>
            <a:off x="-974825" y="0"/>
            <a:ext cx="2448025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473200" y="900403"/>
            <a:ext cx="10304583" cy="977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215" indent="-269875" algn="just">
              <a:lnSpc>
                <a:spcPct val="115000"/>
              </a:lnSpc>
            </a:pP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Квалификация, присваиваемая выпускникам образовательной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программы специальности </a:t>
            </a:r>
          </a:p>
          <a:p>
            <a:pPr marL="450215" indent="-269875" algn="just">
              <a:lnSpc>
                <a:spcPct val="115000"/>
              </a:lnSpc>
            </a:pP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09.02.06 «Сетевое и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системное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администрирование»: </a:t>
            </a:r>
            <a:endParaRPr lang="ru-RU" sz="1200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0215" indent="-635" algn="just">
              <a:lnSpc>
                <a:spcPct val="115000"/>
              </a:lnSpc>
            </a:pPr>
            <a:r>
              <a:rPr lang="ru-RU" sz="12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Сетевой и системный администратор.</a:t>
            </a:r>
            <a:endParaRPr lang="ru-RU" sz="1200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0215" algn="just">
              <a:lnSpc>
                <a:spcPct val="115000"/>
              </a:lnSpc>
            </a:pPr>
            <a:r>
              <a:rPr lang="ru-RU" sz="12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Специалист по администрированию сети.</a:t>
            </a:r>
            <a:endParaRPr lang="ru-RU" sz="1200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/>
          </p:nvPr>
        </p:nvGraphicFramePr>
        <p:xfrm>
          <a:off x="2910255" y="1995853"/>
          <a:ext cx="7578968" cy="425942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250830">
                  <a:extLst>
                    <a:ext uri="{9D8B030D-6E8A-4147-A177-3AD203B41FA5}">
                      <a16:colId xmlns="" xmlns:a16="http://schemas.microsoft.com/office/drawing/2014/main" val="2826816298"/>
                    </a:ext>
                  </a:extLst>
                </a:gridCol>
                <a:gridCol w="2286000">
                  <a:extLst>
                    <a:ext uri="{9D8B030D-6E8A-4147-A177-3AD203B41FA5}">
                      <a16:colId xmlns="" xmlns:a16="http://schemas.microsoft.com/office/drawing/2014/main" val="3864242044"/>
                    </a:ext>
                  </a:extLst>
                </a:gridCol>
                <a:gridCol w="1547446">
                  <a:extLst>
                    <a:ext uri="{9D8B030D-6E8A-4147-A177-3AD203B41FA5}">
                      <a16:colId xmlns="" xmlns:a16="http://schemas.microsoft.com/office/drawing/2014/main" val="1254490275"/>
                    </a:ext>
                  </a:extLst>
                </a:gridCol>
                <a:gridCol w="1494692">
                  <a:extLst>
                    <a:ext uri="{9D8B030D-6E8A-4147-A177-3AD203B41FA5}">
                      <a16:colId xmlns="" xmlns:a16="http://schemas.microsoft.com/office/drawing/2014/main" val="1599697345"/>
                    </a:ext>
                  </a:extLst>
                </a:gridCol>
              </a:tblGrid>
              <a:tr h="34835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основных видов деятельности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74" marR="616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профессиональных модулей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74" marR="616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Квалификации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74" marR="616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72788308"/>
                  </a:ext>
                </a:extLst>
              </a:tr>
              <a:tr h="6713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Сетевой и системный администратор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74" marR="616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Специалист по администрированию сети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74" marR="616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72272227"/>
                  </a:ext>
                </a:extLst>
              </a:tr>
              <a:tr h="839170"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работ по проектированию сетевой инфраструктуры; организация сетевого администрирования; эксплуатация объектов сетевой инфраструктуры; управление сетевыми сервисами; сопровождение модернизации сетевой инфраструктуры.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74" marR="616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работ по проектированию сетевой инфраструктуры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74" marR="616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74" marR="616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74" marR="616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78799350"/>
                  </a:ext>
                </a:extLst>
              </a:tr>
              <a:tr h="6713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сетевого администрирования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74" marR="616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74" marR="616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74" marR="616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00727652"/>
                  </a:ext>
                </a:extLst>
              </a:tr>
              <a:tr h="5543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Эксплуатация объектов сетевой инфраструктуры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74" marR="616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74" marR="616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74" marR="616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40733705"/>
                  </a:ext>
                </a:extLst>
              </a:tr>
              <a:tr h="5035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сетевыми сервисами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74" marR="616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74" marR="616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74" marR="616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32135014"/>
                  </a:ext>
                </a:extLst>
              </a:tr>
              <a:tr h="6713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Сопровождение модернизации сетевой инфраструктуры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74" marR="616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74" marR="616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74" marR="616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8959163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758462" y="238544"/>
            <a:ext cx="9240715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Раздел 2. Общая характеристика образовательной программы среднего профессионального образования </a:t>
            </a:r>
            <a:endParaRPr lang="ru-RU" sz="1600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52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497" r="30909" b="4597"/>
          <a:stretch/>
        </p:blipFill>
        <p:spPr>
          <a:xfrm>
            <a:off x="-974825" y="0"/>
            <a:ext cx="2448025" cy="6858000"/>
          </a:xfrm>
          <a:prstGeom prst="rect">
            <a:avLst/>
          </a:prstGeom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879650"/>
              </p:ext>
            </p:extLst>
          </p:nvPr>
        </p:nvGraphicFramePr>
        <p:xfrm>
          <a:off x="1588646" y="688850"/>
          <a:ext cx="10279893" cy="5342998"/>
        </p:xfrm>
        <a:graphic>
          <a:graphicData uri="http://schemas.openxmlformats.org/drawingml/2006/table">
            <a:tbl>
              <a:tblPr firstRow="1" firstCol="1" bandRow="1"/>
              <a:tblGrid>
                <a:gridCol w="678768">
                  <a:extLst>
                    <a:ext uri="{9D8B030D-6E8A-4147-A177-3AD203B41FA5}">
                      <a16:colId xmlns="" xmlns:a16="http://schemas.microsoft.com/office/drawing/2014/main" val="4032710511"/>
                    </a:ext>
                  </a:extLst>
                </a:gridCol>
                <a:gridCol w="4780889">
                  <a:extLst>
                    <a:ext uri="{9D8B030D-6E8A-4147-A177-3AD203B41FA5}">
                      <a16:colId xmlns="" xmlns:a16="http://schemas.microsoft.com/office/drawing/2014/main" val="1135564898"/>
                    </a:ext>
                  </a:extLst>
                </a:gridCol>
                <a:gridCol w="4820236">
                  <a:extLst>
                    <a:ext uri="{9D8B030D-6E8A-4147-A177-3AD203B41FA5}">
                      <a16:colId xmlns="" xmlns:a16="http://schemas.microsoft.com/office/drawing/2014/main" val="2498947232"/>
                    </a:ext>
                  </a:extLst>
                </a:gridCol>
              </a:tblGrid>
              <a:tr h="721761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Код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компетенции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776" marR="2777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Формулировка компетенции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776" marR="27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Знания, умения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776" marR="27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27608023"/>
                  </a:ext>
                </a:extLst>
              </a:tr>
              <a:tr h="1068472"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 01</a:t>
                      </a:r>
                    </a:p>
                  </a:txBody>
                  <a:tcPr marL="27776" marR="27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Выбирать способы решения задач профессиональной деятельности, применительно к различным контекстам</a:t>
                      </a:r>
                    </a:p>
                  </a:txBody>
                  <a:tcPr marL="27776" marR="27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Умения: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распознавать задачу и/или проблему в профессиональном и/или социальном контексте; анализировать задачу и/или проблему и выделять её составные части; определять этапы решения задачи; выявлять и эффективно искать информацию, необходимую для решения задачи и/или проблемы;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составить план действия; определить необходимые ресурсы; владеть актуальными методами работы в профессиональной и смежных сферах; реализовать составленный план; оценивать результат и последствия своих действий (самостоятельно или с помощью наставника)</a:t>
                      </a:r>
                    </a:p>
                  </a:txBody>
                  <a:tcPr marL="27776" marR="27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16338024"/>
                  </a:ext>
                </a:extLst>
              </a:tr>
              <a:tr h="8160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Знания: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актуальный профессиональный и социальный контекст, в котором приходится работать и жить; основные источники информации и ресурсы для решения задач и проблем в профессиональном и/или социальном контексте; алгоритмы выполнения работ в профессиональной и смежных областях; методы работы в профессиональной и смежных сферах; структуру плана для решения задач; порядок оценки результатов решения задач профессиональной деятельности</a:t>
                      </a:r>
                    </a:p>
                  </a:txBody>
                  <a:tcPr marL="27776" marR="27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65165081"/>
                  </a:ext>
                </a:extLst>
              </a:tr>
              <a:tr h="832720"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 02</a:t>
                      </a:r>
                    </a:p>
                  </a:txBody>
                  <a:tcPr marL="27776" marR="27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Осуществлять поиск, анализ и интерпретацию информации, необходимой для выполнения задач профессиональной деятельности</a:t>
                      </a:r>
                    </a:p>
                  </a:txBody>
                  <a:tcPr marL="27776" marR="27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Умения: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определять задачи для поиска информации; определять необходимые источники информации; планировать процесс поиска; структурировать получаемую информацию; выделять наиболее значимое в перечне информации; оценивать практическую значимость результатов поиска; оформлять результаты поиска</a:t>
                      </a:r>
                    </a:p>
                  </a:txBody>
                  <a:tcPr marL="27776" marR="27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189021883"/>
                  </a:ext>
                </a:extLst>
              </a:tr>
              <a:tr h="5978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Знания: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номенклатура информационных источников применяемых в профессиональной деятельности; приемы структурирования информации; формат оформления результатов поиска информации</a:t>
                      </a:r>
                    </a:p>
                  </a:txBody>
                  <a:tcPr marL="27776" marR="27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40833216"/>
                  </a:ext>
                </a:extLst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132592" y="0"/>
            <a:ext cx="975946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Раздел 4. Планируемые результаты освоения образовательной программы</a:t>
            </a:r>
            <a:endParaRPr lang="ru-RU" altLang="ru-RU" dirty="0" smtClean="0">
              <a:solidFill>
                <a:prstClr val="black"/>
              </a:solidFill>
            </a:endParaRPr>
          </a:p>
          <a:p>
            <a:r>
              <a:rPr lang="ru-RU" altLang="ru-RU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4.1. Общие компетенции</a:t>
            </a:r>
            <a:endParaRPr lang="ru-RU" altLang="ru-RU" dirty="0" smtClean="0">
              <a:solidFill>
                <a:prstClr val="black"/>
              </a:solidFill>
            </a:endParaRPr>
          </a:p>
          <a:p>
            <a:endParaRPr lang="ru-RU" altLang="ru-RU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51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497" r="30909" b="4597"/>
          <a:stretch/>
        </p:blipFill>
        <p:spPr>
          <a:xfrm>
            <a:off x="-974825" y="0"/>
            <a:ext cx="2448025" cy="6858000"/>
          </a:xfrm>
          <a:prstGeom prst="rect">
            <a:avLst/>
          </a:prstGeom>
        </p:spPr>
      </p:pic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221416" y="-18662"/>
            <a:ext cx="4543873" cy="530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4.2. Профессиональные компетенции</a:t>
            </a:r>
            <a:endParaRPr lang="ru-RU" alt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850" algn="just" fontAlgn="base">
              <a:spcBef>
                <a:spcPct val="0"/>
              </a:spcBef>
            </a:pPr>
            <a:endParaRPr lang="ru-RU" altLang="ru-RU" sz="105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891188"/>
              </p:ext>
            </p:extLst>
          </p:nvPr>
        </p:nvGraphicFramePr>
        <p:xfrm>
          <a:off x="1567543" y="328439"/>
          <a:ext cx="10338317" cy="6537960"/>
        </p:xfrm>
        <a:graphic>
          <a:graphicData uri="http://schemas.openxmlformats.org/drawingml/2006/table">
            <a:tbl>
              <a:tblPr firstRow="1" firstCol="1" bandRow="1"/>
              <a:tblGrid>
                <a:gridCol w="1350520">
                  <a:extLst>
                    <a:ext uri="{9D8B030D-6E8A-4147-A177-3AD203B41FA5}">
                      <a16:colId xmlns="" xmlns:a16="http://schemas.microsoft.com/office/drawing/2014/main" val="1839467134"/>
                    </a:ext>
                  </a:extLst>
                </a:gridCol>
                <a:gridCol w="1671098">
                  <a:extLst>
                    <a:ext uri="{9D8B030D-6E8A-4147-A177-3AD203B41FA5}">
                      <a16:colId xmlns="" xmlns:a16="http://schemas.microsoft.com/office/drawing/2014/main" val="2306637556"/>
                    </a:ext>
                  </a:extLst>
                </a:gridCol>
                <a:gridCol w="7316699">
                  <a:extLst>
                    <a:ext uri="{9D8B030D-6E8A-4147-A177-3AD203B41FA5}">
                      <a16:colId xmlns="" xmlns:a16="http://schemas.microsoft.com/office/drawing/2014/main" val="1281662481"/>
                    </a:ext>
                  </a:extLst>
                </a:gridCol>
              </a:tblGrid>
              <a:tr h="28555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виды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67" marR="20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Код и формулировка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компетенции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67" marR="20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Индикаторы достижения компетенции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67" marR="20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71044906"/>
                  </a:ext>
                </a:extLst>
              </a:tr>
              <a:tr h="1276884">
                <a:tc rowSpan="3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ВД 1. Выполнение работ по проектированию сетевой инфраструктуры</a:t>
                      </a:r>
                    </a:p>
                  </a:txBody>
                  <a:tcPr marL="20367" marR="20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ПК 1.1. Выполнять проектирование кабельной структуры компьютерной сети.</a:t>
                      </a:r>
                    </a:p>
                  </a:txBody>
                  <a:tcPr marL="20367" marR="20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Практический опыт: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Проектировать архитектуру локальной сети в соответствии с поставленной задачей.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Использовать специальное программное обеспечение для моделирования, проектирования и тестирования компьютерных сетей.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Отслеживать пакеты в сети и настраивать программно-аппаратные межсетевые экраны.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Настраивать коммутацию в корпоративной сети.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Настраивать адресацию в сети на базе технологий VLSM, NAT и PAT.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Настраивать протоколы динамической маршрутизации.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Определять влияния приложений на проект сети.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Анализировать, проектировать и настраивать схемы потоков трафика в компьютерной сети.</a:t>
                      </a:r>
                    </a:p>
                  </a:txBody>
                  <a:tcPr marL="20367" marR="20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30766332"/>
                  </a:ext>
                </a:extLst>
              </a:tr>
              <a:tr h="12849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Умения: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Проектировать локальную сеть.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Выбирать сетевые топологии.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Рассчитывать основные параметры локальной сети.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Применять алгоритмы поиска кратчайшего пути.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Планировать структуру сети с помощью графа с оптимальным расположением узлов.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Использовать математический аппарат теории графов.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Настраивать стек протоколов TCP/IP и использовать встроенные утилиты операционной системы для диагностики работоспособности сети.</a:t>
                      </a:r>
                    </a:p>
                  </a:txBody>
                  <a:tcPr marL="20367" marR="20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62734106"/>
                  </a:ext>
                </a:extLst>
              </a:tr>
              <a:tr h="25699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Знания: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Общие принципы построения сетей.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Сетевые топологии.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Многослойную модель OSI.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к компьютерным сетям.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Архитектуру протоколов.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Стандартизацию сетей.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Этапы проектирования сетевой инфраструктуры.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Элементы теории массового обслуживания.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понятия теории графов.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Алгоритмы поиска кратчайшего пути.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проблемы синтеза графов атак.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Системы топологического анализа защищенности компьютерной сети.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 проектирования локальных сетей, беспроводные локальные сети.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Стандарты кабелей, основные виды коммуникационных устройств, термины, понятия, стандарты и типовые элементы структурированной кабельной системы: монтаж, тестирование.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тестирования и анализа.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Базовые протоколы и технологии локальных сетей.</a:t>
                      </a:r>
                    </a:p>
                  </a:txBody>
                  <a:tcPr marL="20367" marR="20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026112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278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497" r="30909" b="4597"/>
          <a:stretch/>
        </p:blipFill>
        <p:spPr>
          <a:xfrm>
            <a:off x="-974825" y="0"/>
            <a:ext cx="2448025" cy="6858000"/>
          </a:xfrm>
          <a:prstGeom prst="rect">
            <a:avLst/>
          </a:prstGeom>
        </p:spPr>
      </p:pic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5534988"/>
              </p:ext>
            </p:extLst>
          </p:nvPr>
        </p:nvGraphicFramePr>
        <p:xfrm>
          <a:off x="1593406" y="41874"/>
          <a:ext cx="10456755" cy="666997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023861"/>
                <a:gridCol w="3007930"/>
                <a:gridCol w="681187"/>
                <a:gridCol w="792349"/>
                <a:gridCol w="472516"/>
                <a:gridCol w="681187"/>
                <a:gridCol w="681187"/>
                <a:gridCol w="584363"/>
                <a:gridCol w="532175"/>
              </a:tblGrid>
              <a:tr h="32647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основных видов деятельности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профессиональных модулей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Квалификации </a:t>
                      </a:r>
                      <a:r>
                        <a:rPr lang="ru-RU" sz="12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(для специальностей СПО)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/</a:t>
                      </a:r>
                      <a:b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Сочетание профессий </a:t>
                      </a:r>
                      <a:r>
                        <a:rPr lang="ru-RU" sz="12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(для профессий СПО)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17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Администратор баз данных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955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Специалист по тестированию в области информационных технологий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Программист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Специалист по информационным системам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Специалист по информационным ресурсам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955" marR="71755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Разработчик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web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мультимедийных приложений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955" marR="71755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Технический писатель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модулей программного обеспечения для компьютерных систем.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модулей программного обеспечения для компьютерных систем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349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612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562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4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Осуществление интеграции программных модулей.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Осуществление интеграции программных модулей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4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Ревьюирование программных продуктов.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Ревьюирование программных продуктов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Сопровождение и обслуживание программного обеспечения компьютерных систем.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Сопровождение и обслуживание программного обеспечения компьютерных систем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4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Проектирование и разработка информационных систем.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Проектирование и разработка ИС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375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375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4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Сопровождение информационных систем.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Сопровождение информационных систем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312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4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Соадминистрирование баз данных и серверов.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Соадминистрирование баз данных и серверов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302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3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дизайна веб-приложений.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дизайна веб-приложений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4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Проектирование, разработка и оптимизация веб-приложений.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Проектирование, разработка и оптимизация веб-приложений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378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4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Администрирование информационных ресурсов.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Администрирование информационных ресурсов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296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4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Разработка, администрирование и защита баз данных.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Разработка, администрирование и защита баз данных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315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386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3" marR="43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625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9098"/>
              </p:ext>
            </p:extLst>
          </p:nvPr>
        </p:nvGraphicFramePr>
        <p:xfrm>
          <a:off x="1566250" y="144857"/>
          <a:ext cx="10625750" cy="7687366"/>
        </p:xfrm>
        <a:graphic>
          <a:graphicData uri="http://schemas.openxmlformats.org/drawingml/2006/table">
            <a:tbl>
              <a:tblPr firstRow="1" firstCol="1" bandRow="1"/>
              <a:tblGrid>
                <a:gridCol w="1493821"/>
                <a:gridCol w="1756373"/>
                <a:gridCol w="7375556"/>
              </a:tblGrid>
              <a:tr h="3830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виды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49" marR="19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Код и формулировка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компетенции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49" marR="19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 освоения компетенции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49" marR="19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4631">
                <a:tc row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модулей программного обеспечения для компьютерных систем.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49" marR="19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ПК 1.1. Формировать алгоритмы разработки программных модулей в соответствии с техническим заданием.</a:t>
                      </a:r>
                    </a:p>
                  </a:txBody>
                  <a:tcPr marL="19549" marR="19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Практический опыт: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Разрабатывать алгоритм решения поставленной задачи и реализовывать его средствами автоматизированного проектирования.</a:t>
                      </a:r>
                    </a:p>
                  </a:txBody>
                  <a:tcPr marL="19549" marR="19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92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Умения: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Формировать алгоритмы разработки программных модулей в соответствии с техническим заданием.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Оформлять документацию на программные средства.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 для квалификаций "Программист" и "Технический писатель":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сложности алгоритма.</a:t>
                      </a:r>
                    </a:p>
                  </a:txBody>
                  <a:tcPr marL="19549" marR="19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92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Знания: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этапы разработки программного обеспечения.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принципы технологии структурного и объектно-ориентированного программирования.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 для квалификаций "Программист" и "Технический писатель":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Актуальная нормативно-правовая база в области документирования алгоритмов.</a:t>
                      </a:r>
                    </a:p>
                  </a:txBody>
                  <a:tcPr marL="19549" marR="19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77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ПК 1.2. Разрабатывать программные модули в соответствии с техническим заданием.</a:t>
                      </a:r>
                    </a:p>
                  </a:txBody>
                  <a:tcPr marL="19549" marR="19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Практический опыт: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Разрабатывать код программного продукта на основе готовой спецификации на уровне модуля.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 для квалификаций "Программист":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Разрабатывать мобильные приложения.</a:t>
                      </a:r>
                    </a:p>
                  </a:txBody>
                  <a:tcPr marL="19549" marR="19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31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Умения: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Создавать программу по разработанному алгоритму как отдельный модуль.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Оформлять документацию на программные средства.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 для квалификаций "Программист":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Осуществлять разработку кода программного модуля на языках низкого уровня и высокого уровней в том числе для мобильных платформ.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 для квалификации "Специалист по тестированию в области информационных технологий":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Осуществлять разработку модулей для различных видов тестирования.</a:t>
                      </a:r>
                    </a:p>
                  </a:txBody>
                  <a:tcPr marL="19549" marR="19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73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49" marR="195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497" r="30909" b="4597"/>
          <a:stretch/>
        </p:blipFill>
        <p:spPr>
          <a:xfrm>
            <a:off x="-974825" y="0"/>
            <a:ext cx="24480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16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437267"/>
              </p:ext>
            </p:extLst>
          </p:nvPr>
        </p:nvGraphicFramePr>
        <p:xfrm>
          <a:off x="1655012" y="700827"/>
          <a:ext cx="10304615" cy="5456346"/>
        </p:xfrm>
        <a:graphic>
          <a:graphicData uri="http://schemas.openxmlformats.org/drawingml/2006/table">
            <a:tbl>
              <a:tblPr/>
              <a:tblGrid>
                <a:gridCol w="979527"/>
                <a:gridCol w="3609931"/>
                <a:gridCol w="858968"/>
                <a:gridCol w="858968"/>
                <a:gridCol w="748210"/>
                <a:gridCol w="748210"/>
                <a:gridCol w="858968"/>
                <a:gridCol w="776838"/>
                <a:gridCol w="864995"/>
              </a:tblGrid>
              <a:tr h="94372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образовательной программы в академических часах</a:t>
                      </a:r>
                    </a:p>
                  </a:txBody>
                  <a:tcPr marL="23372" marR="23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Рекомендуемый курс изучения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6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Работа обучающихся во взаимодействии с преподавателем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Самостоятельная работа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11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Занятия по дисциплинам и МДК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Практики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91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 УД/МДК</a:t>
                      </a:r>
                    </a:p>
                  </a:txBody>
                  <a:tcPr marL="23372" marR="23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лабораторные и практические занятия</a:t>
                      </a:r>
                    </a:p>
                  </a:txBody>
                  <a:tcPr marL="23372" marR="23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Курсовой проект (работа)</a:t>
                      </a:r>
                    </a:p>
                  </a:txBody>
                  <a:tcPr marL="23372" marR="23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4372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72" marR="23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72" marR="23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372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Обязательная часть образовательной программы </a:t>
                      </a:r>
                    </a:p>
                  </a:txBody>
                  <a:tcPr marL="23372" marR="23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943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b="1" i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П.00</a:t>
                      </a:r>
                      <a:endParaRPr lang="ru-RU" sz="1100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b="1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Профессиональный цикл</a:t>
                      </a:r>
                      <a:endParaRPr lang="ru-RU" sz="11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b="1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1728</a:t>
                      </a:r>
                      <a:endParaRPr lang="ru-RU" sz="11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b="1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1003</a:t>
                      </a:r>
                      <a:endParaRPr lang="ru-RU" sz="11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b="1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460</a:t>
                      </a:r>
                      <a:endParaRPr lang="ru-RU" sz="11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b="1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b="1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725</a:t>
                      </a:r>
                      <a:endParaRPr lang="ru-RU" sz="11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b="1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ПМ.01</a:t>
                      </a:r>
                      <a:endParaRPr lang="ru-RU" sz="11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b="1" i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модулей программного обеспечения для компьютерных систем</a:t>
                      </a:r>
                      <a:endParaRPr lang="ru-RU" sz="1100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262</a:t>
                      </a:r>
                      <a:endParaRPr lang="ru-RU" sz="11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b="1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118</a:t>
                      </a:r>
                      <a:endParaRPr lang="ru-RU" sz="11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b="1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1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b="1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b="1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144</a:t>
                      </a:r>
                      <a:endParaRPr lang="ru-RU" sz="11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b="1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b="1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3-4</a:t>
                      </a:r>
                      <a:endParaRPr lang="ru-RU" sz="11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3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МДК.01.01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программных модулей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9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МДК.01.02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Поддержка и тестирование программных модулей </a:t>
                      </a:r>
                    </a:p>
                  </a:txBody>
                  <a:tcPr marL="23372" marR="23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9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3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МДК.01.03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мобильных приложений</a:t>
                      </a:r>
                    </a:p>
                  </a:txBody>
                  <a:tcPr marL="23372" marR="23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9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3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МДК.01.04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Системное программирование</a:t>
                      </a:r>
                    </a:p>
                  </a:txBody>
                  <a:tcPr marL="23372" marR="23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9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3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УП.01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Учебная практика</a:t>
                      </a:r>
                    </a:p>
                  </a:txBody>
                  <a:tcPr marL="23372" marR="23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3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ПП.01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Производственная практика</a:t>
                      </a:r>
                    </a:p>
                  </a:txBody>
                  <a:tcPr marL="23372" marR="23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b="1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ПМ.02</a:t>
                      </a:r>
                      <a:endParaRPr lang="ru-RU" sz="11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b="1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Осуществление интеграции программных модулей</a:t>
                      </a:r>
                      <a:endParaRPr lang="ru-RU" sz="11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72" marR="23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270</a:t>
                      </a:r>
                      <a:endParaRPr lang="ru-RU" sz="11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b="1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126</a:t>
                      </a:r>
                      <a:endParaRPr lang="ru-RU" sz="11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b="1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11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b="1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b="1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144</a:t>
                      </a:r>
                      <a:endParaRPr lang="ru-RU" sz="11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b="1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b="1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3-4</a:t>
                      </a:r>
                      <a:endParaRPr lang="ru-RU" sz="11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МДК.02.01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Технология разработки программного обеспечения</a:t>
                      </a:r>
                    </a:p>
                  </a:txBody>
                  <a:tcPr marL="23372" marR="23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9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МДК.02.02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Инструментальные средства разработки программного обеспечения</a:t>
                      </a:r>
                    </a:p>
                  </a:txBody>
                  <a:tcPr marL="23372" marR="23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9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МДК.02.03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Математическое моделирование</a:t>
                      </a:r>
                    </a:p>
                  </a:txBody>
                  <a:tcPr marL="23372" marR="23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9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3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УП.02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Учебная практика</a:t>
                      </a:r>
                    </a:p>
                  </a:txBody>
                  <a:tcPr marL="23372" marR="23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3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ПП.02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Производственная практика</a:t>
                      </a:r>
                    </a:p>
                  </a:txBody>
                  <a:tcPr marL="23372" marR="23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i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72" marR="23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497" r="30909" b="4597"/>
          <a:stretch/>
        </p:blipFill>
        <p:spPr>
          <a:xfrm>
            <a:off x="-974825" y="0"/>
            <a:ext cx="24480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47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3733</TotalTime>
  <Words>2627</Words>
  <Application>Microsoft Office PowerPoint</Application>
  <PresentationFormat>Широкоэкранный</PresentationFormat>
  <Paragraphs>669</Paragraphs>
  <Slides>25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3" baseType="lpstr">
      <vt:lpstr>Arial</vt:lpstr>
      <vt:lpstr>Calibri</vt:lpstr>
      <vt:lpstr>Calibri Light</vt:lpstr>
      <vt:lpstr>PMingLiU</vt:lpstr>
      <vt:lpstr>Symbol</vt:lpstr>
      <vt:lpstr>Times New Roman</vt:lpstr>
      <vt:lpstr>Wingdings</vt:lpstr>
      <vt:lpstr>Тема Office</vt:lpstr>
      <vt:lpstr>Структура основной образовательной программы и методика ее формирования.</vt:lpstr>
      <vt:lpstr>Структура основной  образовательной программы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Формирование  программ дисциплин и профессиональных модулей по специальностям СПО ,  в соответствии с перечнем ТОП–50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120</cp:revision>
  <dcterms:created xsi:type="dcterms:W3CDTF">2017-03-01T05:43:47Z</dcterms:created>
  <dcterms:modified xsi:type="dcterms:W3CDTF">2017-10-26T06:22:25Z</dcterms:modified>
</cp:coreProperties>
</file>