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theme/themeOverride3.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708" r:id="rId1"/>
  </p:sldMasterIdLst>
  <p:notesMasterIdLst>
    <p:notesMasterId r:id="rId17"/>
  </p:notesMasterIdLst>
  <p:sldIdLst>
    <p:sldId id="256" r:id="rId2"/>
    <p:sldId id="297" r:id="rId3"/>
    <p:sldId id="308" r:id="rId4"/>
    <p:sldId id="298" r:id="rId5"/>
    <p:sldId id="299" r:id="rId6"/>
    <p:sldId id="304" r:id="rId7"/>
    <p:sldId id="305" r:id="rId8"/>
    <p:sldId id="300" r:id="rId9"/>
    <p:sldId id="303" r:id="rId10"/>
    <p:sldId id="301" r:id="rId11"/>
    <p:sldId id="273" r:id="rId12"/>
    <p:sldId id="306" r:id="rId13"/>
    <p:sldId id="288" r:id="rId14"/>
    <p:sldId id="307" r:id="rId15"/>
    <p:sldId id="302" r:id="rId16"/>
  </p:sldIdLst>
  <p:sldSz cx="9144000" cy="6858000" type="screen4x3"/>
  <p:notesSz cx="6858000" cy="9144000"/>
  <p:defaultText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4722"/>
    <a:srgbClr val="86ECDB"/>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80" autoAdjust="0"/>
  </p:normalViewPr>
  <p:slideViewPr>
    <p:cSldViewPr snapToGrid="0" snapToObjects="1">
      <p:cViewPr varScale="1">
        <p:scale>
          <a:sx n="83" d="100"/>
          <a:sy n="83" d="100"/>
        </p:scale>
        <p:origin x="-149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oleObject" Target="file:///C:\Users\Ponevazh_V\AppData\Local\Microsoft\Windows\Temporary%20Internet%20Files\Content.Outlook\487JKBOB\&#1089;&#1077;&#1090;&#1100;%20&#1053;&#1055;&#1054;%20(2).xlsx" TargetMode="External"/><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oleObject" Target="file:///C:\Users\Ponevazh_V\AppData\Local\Microsoft\Windows\Temporary%20Internet%20Files\Content.Outlook\487JKBOB\&#1089;&#1077;&#1090;&#1100;%20&#1053;&#1055;&#1054;%20(2).xlsx" TargetMode="External"/><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oleObject" Target="file:///C:\Users\chernoskutova-ia\Desktop\&#1050;&#1085;&#1080;&#1075;&#1072;1.xlsx"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23418096848142644"/>
          <c:y val="0.12215907997860795"/>
          <c:w val="0.67879355107096262"/>
          <c:h val="0.50863834628027205"/>
        </c:manualLayout>
      </c:layout>
      <c:barChart>
        <c:barDir val="bar"/>
        <c:grouping val="stacked"/>
        <c:varyColors val="0"/>
        <c:ser>
          <c:idx val="0"/>
          <c:order val="0"/>
          <c:tx>
            <c:strRef>
              <c:f>Лист1!$B$1</c:f>
              <c:strCache>
                <c:ptCount val="1"/>
                <c:pt idx="0">
                  <c:v>вузы</c:v>
                </c:pt>
              </c:strCache>
            </c:strRef>
          </c:tx>
          <c:invertIfNegative val="0"/>
          <c:dLbls>
            <c:dLbl>
              <c:idx val="0"/>
              <c:layout>
                <c:manualLayout>
                  <c:x val="1.4751804947221069E-2"/>
                  <c:y val="0.16101474912006394"/>
                </c:manualLayout>
              </c:layout>
              <c:tx>
                <c:rich>
                  <a:bodyPr/>
                  <a:lstStyle/>
                  <a:p>
                    <a:pPr>
                      <a:defRPr sz="1600" b="1">
                        <a:solidFill>
                          <a:srgbClr val="0070C0"/>
                        </a:solidFill>
                      </a:defRPr>
                    </a:pPr>
                    <a:r>
                      <a:rPr lang="en-US" sz="1600" dirty="0" smtClean="0">
                        <a:solidFill>
                          <a:srgbClr val="0070C0"/>
                        </a:solidFill>
                      </a:rPr>
                      <a:t>382</a:t>
                    </a:r>
                    <a:endParaRPr lang="en-US" dirty="0">
                      <a:solidFill>
                        <a:srgbClr val="0070C0"/>
                      </a:solidFill>
                    </a:endParaRPr>
                  </a:p>
                </c:rich>
              </c:tx>
              <c:spPr/>
              <c:showLegendKey val="0"/>
              <c:showVal val="1"/>
              <c:showCatName val="0"/>
              <c:showSerName val="0"/>
              <c:showPercent val="0"/>
              <c:showBubbleSize val="0"/>
              <c:extLst>
                <c:ext xmlns:c15="http://schemas.microsoft.com/office/drawing/2012/chart" uri="{CE6537A1-D6FC-4f65-9D91-7224C49458BB}"/>
              </c:extLst>
            </c:dLbl>
            <c:dLbl>
              <c:idx val="1"/>
              <c:layout>
                <c:manualLayout>
                  <c:x val="2.2253153833678298E-2"/>
                  <c:y val="-0.15757687685723529"/>
                </c:manualLayout>
              </c:layout>
              <c:spPr/>
              <c:txPr>
                <a:bodyPr/>
                <a:lstStyle/>
                <a:p>
                  <a:pPr>
                    <a:defRPr sz="1600" b="1">
                      <a:solidFill>
                        <a:srgbClr val="0070C0"/>
                      </a:solidFill>
                    </a:defRPr>
                  </a:pPr>
                  <a:endParaRPr lang="ru-RU"/>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600" b="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2016 г.</c:v>
                </c:pt>
                <c:pt idx="1">
                  <c:v>2012 г.</c:v>
                </c:pt>
              </c:strCache>
            </c:strRef>
          </c:cat>
          <c:val>
            <c:numRef>
              <c:f>Лист1!$B$2:$B$3</c:f>
              <c:numCache>
                <c:formatCode>General</c:formatCode>
                <c:ptCount val="2"/>
                <c:pt idx="0">
                  <c:v>382</c:v>
                </c:pt>
                <c:pt idx="1">
                  <c:v>163</c:v>
                </c:pt>
              </c:numCache>
            </c:numRef>
          </c:val>
        </c:ser>
        <c:ser>
          <c:idx val="1"/>
          <c:order val="1"/>
          <c:tx>
            <c:strRef>
              <c:f>Лист1!$C$1</c:f>
              <c:strCache>
                <c:ptCount val="1"/>
                <c:pt idx="0">
                  <c:v>СПО</c:v>
                </c:pt>
              </c:strCache>
            </c:strRef>
          </c:tx>
          <c:invertIfNegative val="0"/>
          <c:dLbls>
            <c:spPr>
              <a:noFill/>
              <a:ln>
                <a:noFill/>
              </a:ln>
              <a:effectLst/>
            </c:spPr>
            <c:txPr>
              <a:bodyPr/>
              <a:lstStyle/>
              <a:p>
                <a:pPr>
                  <a:defRPr sz="1600" b="1">
                    <a:solidFill>
                      <a:schemeClr val="bg1"/>
                    </a:solidFill>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2016 г.</c:v>
                </c:pt>
                <c:pt idx="1">
                  <c:v>2012 г.</c:v>
                </c:pt>
              </c:strCache>
            </c:strRef>
          </c:cat>
          <c:val>
            <c:numRef>
              <c:f>Лист1!$C$2:$C$3</c:f>
              <c:numCache>
                <c:formatCode>General</c:formatCode>
                <c:ptCount val="2"/>
                <c:pt idx="0">
                  <c:v>3518</c:v>
                </c:pt>
                <c:pt idx="1">
                  <c:v>2850</c:v>
                </c:pt>
              </c:numCache>
            </c:numRef>
          </c:val>
        </c:ser>
        <c:ser>
          <c:idx val="2"/>
          <c:order val="2"/>
          <c:tx>
            <c:strRef>
              <c:f>Лист1!$D$1</c:f>
              <c:strCache>
                <c:ptCount val="1"/>
                <c:pt idx="0">
                  <c:v>НПО</c:v>
                </c:pt>
              </c:strCache>
            </c:strRef>
          </c:tx>
          <c:invertIfNegative val="0"/>
          <c:dLbls>
            <c:dLbl>
              <c:idx val="0"/>
              <c:delete val="1"/>
              <c:extLst>
                <c:ext xmlns:c15="http://schemas.microsoft.com/office/drawing/2012/chart" uri="{CE6537A1-D6FC-4f65-9D91-7224C49458BB}"/>
              </c:extLst>
            </c:dLbl>
            <c:spPr>
              <a:noFill/>
              <a:ln>
                <a:noFill/>
              </a:ln>
              <a:effectLst/>
            </c:spPr>
            <c:txPr>
              <a:bodyPr/>
              <a:lstStyle/>
              <a:p>
                <a:pPr>
                  <a:defRPr sz="1600" b="1">
                    <a:solidFill>
                      <a:schemeClr val="bg1"/>
                    </a:solidFill>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2016 г.</c:v>
                </c:pt>
                <c:pt idx="1">
                  <c:v>2012 г.</c:v>
                </c:pt>
              </c:strCache>
            </c:strRef>
          </c:cat>
          <c:val>
            <c:numRef>
              <c:f>Лист1!$D$2:$D$3</c:f>
              <c:numCache>
                <c:formatCode>General</c:formatCode>
                <c:ptCount val="2"/>
                <c:pt idx="0">
                  <c:v>0</c:v>
                </c:pt>
                <c:pt idx="1">
                  <c:v>2040</c:v>
                </c:pt>
              </c:numCache>
            </c:numRef>
          </c:val>
        </c:ser>
        <c:dLbls>
          <c:showLegendKey val="0"/>
          <c:showVal val="0"/>
          <c:showCatName val="0"/>
          <c:showSerName val="0"/>
          <c:showPercent val="0"/>
          <c:showBubbleSize val="0"/>
        </c:dLbls>
        <c:gapWidth val="52"/>
        <c:overlap val="100"/>
        <c:axId val="53429376"/>
        <c:axId val="53430912"/>
      </c:barChart>
      <c:catAx>
        <c:axId val="53429376"/>
        <c:scaling>
          <c:orientation val="minMax"/>
        </c:scaling>
        <c:delete val="0"/>
        <c:axPos val="l"/>
        <c:numFmt formatCode="General" sourceLinked="1"/>
        <c:majorTickMark val="out"/>
        <c:minorTickMark val="none"/>
        <c:tickLblPos val="nextTo"/>
        <c:txPr>
          <a:bodyPr/>
          <a:lstStyle/>
          <a:p>
            <a:pPr>
              <a:defRPr sz="1200" b="0"/>
            </a:pPr>
            <a:endParaRPr lang="ru-RU"/>
          </a:p>
        </c:txPr>
        <c:crossAx val="53430912"/>
        <c:crosses val="autoZero"/>
        <c:auto val="1"/>
        <c:lblAlgn val="ctr"/>
        <c:lblOffset val="100"/>
        <c:noMultiLvlLbl val="0"/>
      </c:catAx>
      <c:valAx>
        <c:axId val="53430912"/>
        <c:scaling>
          <c:orientation val="minMax"/>
        </c:scaling>
        <c:delete val="1"/>
        <c:axPos val="b"/>
        <c:numFmt formatCode="General" sourceLinked="1"/>
        <c:majorTickMark val="out"/>
        <c:minorTickMark val="none"/>
        <c:tickLblPos val="none"/>
        <c:crossAx val="53429376"/>
        <c:crosses val="autoZero"/>
        <c:crossBetween val="between"/>
      </c:valAx>
    </c:plotArea>
    <c:legend>
      <c:legendPos val="b"/>
      <c:layout>
        <c:manualLayout>
          <c:xMode val="edge"/>
          <c:yMode val="edge"/>
          <c:x val="0.35249785147940987"/>
          <c:y val="0.6426850740040555"/>
          <c:w val="0.57159625183909035"/>
          <c:h val="0.17400746001737324"/>
        </c:manualLayout>
      </c:layout>
      <c:overlay val="0"/>
      <c:txPr>
        <a:bodyPr/>
        <a:lstStyle/>
        <a:p>
          <a:pPr>
            <a:defRPr sz="140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7792501787736643"/>
          <c:y val="5.8438067475867342E-2"/>
          <c:w val="0.61447533420449463"/>
          <c:h val="0.39163690841633975"/>
        </c:manualLayout>
      </c:layout>
      <c:lineChart>
        <c:grouping val="standard"/>
        <c:varyColors val="0"/>
        <c:ser>
          <c:idx val="0"/>
          <c:order val="0"/>
          <c:tx>
            <c:strRef>
              <c:f>Лист1!$B$1</c:f>
              <c:strCache>
                <c:ptCount val="1"/>
                <c:pt idx="0">
                  <c:v>Программы СПО, в том числе:</c:v>
                </c:pt>
              </c:strCache>
            </c:strRef>
          </c:tx>
          <c:dLbls>
            <c:spPr>
              <a:noFill/>
              <a:ln>
                <a:noFill/>
              </a:ln>
              <a:effectLst/>
            </c:spPr>
            <c:txPr>
              <a:bodyPr/>
              <a:lstStyle/>
              <a:p>
                <a:pPr>
                  <a:defRPr sz="1400" b="1"/>
                </a:pPr>
                <a:endParaRPr lang="ru-RU"/>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5"/>
                <c:pt idx="0">
                  <c:v>2012 г.</c:v>
                </c:pt>
                <c:pt idx="1">
                  <c:v>2013 г.</c:v>
                </c:pt>
                <c:pt idx="2">
                  <c:v>2014 г.</c:v>
                </c:pt>
                <c:pt idx="3">
                  <c:v>2015 г.</c:v>
                </c:pt>
                <c:pt idx="4">
                  <c:v>2016 г.</c:v>
                </c:pt>
              </c:strCache>
            </c:strRef>
          </c:cat>
          <c:val>
            <c:numRef>
              <c:f>Лист1!$B$2:$B$6</c:f>
              <c:numCache>
                <c:formatCode>General</c:formatCode>
                <c:ptCount val="5"/>
                <c:pt idx="0">
                  <c:v>1155.2</c:v>
                </c:pt>
                <c:pt idx="1">
                  <c:v>1088</c:v>
                </c:pt>
                <c:pt idx="2">
                  <c:v>1088.5999999999999</c:v>
                </c:pt>
                <c:pt idx="3">
                  <c:v>1094.3</c:v>
                </c:pt>
                <c:pt idx="4">
                  <c:v>1108.0999999999999</c:v>
                </c:pt>
              </c:numCache>
            </c:numRef>
          </c:val>
          <c:smooth val="0"/>
        </c:ser>
        <c:ser>
          <c:idx val="1"/>
          <c:order val="1"/>
          <c:tx>
            <c:strRef>
              <c:f>Лист1!$C$1</c:f>
              <c:strCache>
                <c:ptCount val="1"/>
                <c:pt idx="0">
                  <c:v>Специалисты среднего звена</c:v>
                </c:pt>
              </c:strCache>
            </c:strRef>
          </c:tx>
          <c:dLbls>
            <c:spPr>
              <a:noFill/>
              <a:ln>
                <a:noFill/>
              </a:ln>
              <a:effectLst/>
            </c:spPr>
            <c:txPr>
              <a:bodyPr/>
              <a:lstStyle/>
              <a:p>
                <a:pPr>
                  <a:defRPr sz="1400" b="1"/>
                </a:pPr>
                <a:endParaRPr lang="ru-RU"/>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5"/>
                <c:pt idx="0">
                  <c:v>2012 г.</c:v>
                </c:pt>
                <c:pt idx="1">
                  <c:v>2013 г.</c:v>
                </c:pt>
                <c:pt idx="2">
                  <c:v>2014 г.</c:v>
                </c:pt>
                <c:pt idx="3">
                  <c:v>2015 г.</c:v>
                </c:pt>
                <c:pt idx="4">
                  <c:v>2016 г.</c:v>
                </c:pt>
              </c:strCache>
            </c:strRef>
          </c:cat>
          <c:val>
            <c:numRef>
              <c:f>Лист1!$C$2:$C$6</c:f>
              <c:numCache>
                <c:formatCode>General</c:formatCode>
                <c:ptCount val="5"/>
                <c:pt idx="0">
                  <c:v>656.2</c:v>
                </c:pt>
                <c:pt idx="1">
                  <c:v>637</c:v>
                </c:pt>
                <c:pt idx="2">
                  <c:v>673</c:v>
                </c:pt>
                <c:pt idx="3">
                  <c:v>699</c:v>
                </c:pt>
                <c:pt idx="4">
                  <c:v>714.69999999999993</c:v>
                </c:pt>
              </c:numCache>
            </c:numRef>
          </c:val>
          <c:smooth val="0"/>
        </c:ser>
        <c:ser>
          <c:idx val="2"/>
          <c:order val="2"/>
          <c:tx>
            <c:strRef>
              <c:f>Лист1!$D$1</c:f>
              <c:strCache>
                <c:ptCount val="1"/>
                <c:pt idx="0">
                  <c:v>Квалифицированные рабочие, служащие</c:v>
                </c:pt>
              </c:strCache>
            </c:strRef>
          </c:tx>
          <c:dLbls>
            <c:spPr>
              <a:noFill/>
              <a:ln>
                <a:noFill/>
              </a:ln>
              <a:effectLst/>
            </c:spPr>
            <c:txPr>
              <a:bodyPr/>
              <a:lstStyle/>
              <a:p>
                <a:pPr>
                  <a:defRPr sz="1400" b="1"/>
                </a:pPr>
                <a:endParaRPr lang="ru-RU"/>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5"/>
                <c:pt idx="0">
                  <c:v>2012 г.</c:v>
                </c:pt>
                <c:pt idx="1">
                  <c:v>2013 г.</c:v>
                </c:pt>
                <c:pt idx="2">
                  <c:v>2014 г.</c:v>
                </c:pt>
                <c:pt idx="3">
                  <c:v>2015 г.</c:v>
                </c:pt>
                <c:pt idx="4">
                  <c:v>2016 г.</c:v>
                </c:pt>
              </c:strCache>
            </c:strRef>
          </c:cat>
          <c:val>
            <c:numRef>
              <c:f>Лист1!$D$2:$D$6</c:f>
              <c:numCache>
                <c:formatCode>General</c:formatCode>
                <c:ptCount val="5"/>
                <c:pt idx="0">
                  <c:v>499</c:v>
                </c:pt>
                <c:pt idx="1">
                  <c:v>451</c:v>
                </c:pt>
                <c:pt idx="2">
                  <c:v>415.6</c:v>
                </c:pt>
                <c:pt idx="3">
                  <c:v>395.3</c:v>
                </c:pt>
                <c:pt idx="4">
                  <c:v>393.4</c:v>
                </c:pt>
              </c:numCache>
            </c:numRef>
          </c:val>
          <c:smooth val="0"/>
        </c:ser>
        <c:dLbls>
          <c:showLegendKey val="0"/>
          <c:showVal val="0"/>
          <c:showCatName val="0"/>
          <c:showSerName val="0"/>
          <c:showPercent val="0"/>
          <c:showBubbleSize val="0"/>
        </c:dLbls>
        <c:marker val="1"/>
        <c:smooth val="0"/>
        <c:axId val="53642368"/>
        <c:axId val="53643904"/>
      </c:lineChart>
      <c:catAx>
        <c:axId val="53642368"/>
        <c:scaling>
          <c:orientation val="minMax"/>
        </c:scaling>
        <c:delete val="0"/>
        <c:axPos val="b"/>
        <c:numFmt formatCode="General" sourceLinked="1"/>
        <c:majorTickMark val="out"/>
        <c:minorTickMark val="none"/>
        <c:tickLblPos val="nextTo"/>
        <c:txPr>
          <a:bodyPr/>
          <a:lstStyle/>
          <a:p>
            <a:pPr>
              <a:defRPr sz="1200"/>
            </a:pPr>
            <a:endParaRPr lang="ru-RU"/>
          </a:p>
        </c:txPr>
        <c:crossAx val="53643904"/>
        <c:crosses val="autoZero"/>
        <c:auto val="1"/>
        <c:lblAlgn val="ctr"/>
        <c:lblOffset val="100"/>
        <c:noMultiLvlLbl val="0"/>
      </c:catAx>
      <c:valAx>
        <c:axId val="53643904"/>
        <c:scaling>
          <c:orientation val="minMax"/>
          <c:max val="1600"/>
        </c:scaling>
        <c:delete val="1"/>
        <c:axPos val="l"/>
        <c:numFmt formatCode="General" sourceLinked="1"/>
        <c:majorTickMark val="out"/>
        <c:minorTickMark val="none"/>
        <c:tickLblPos val="none"/>
        <c:crossAx val="53642368"/>
        <c:crosses val="autoZero"/>
        <c:crossBetween val="between"/>
        <c:majorUnit val="400"/>
      </c:valAx>
    </c:plotArea>
    <c:legend>
      <c:legendPos val="b"/>
      <c:legendEntry>
        <c:idx val="0"/>
        <c:txPr>
          <a:bodyPr/>
          <a:lstStyle/>
          <a:p>
            <a:pPr>
              <a:defRPr sz="1200"/>
            </a:pPr>
            <a:endParaRPr lang="ru-RU"/>
          </a:p>
        </c:txPr>
      </c:legendEntry>
      <c:layout>
        <c:manualLayout>
          <c:xMode val="edge"/>
          <c:yMode val="edge"/>
          <c:x val="4.8539292174816374E-2"/>
          <c:y val="6.7557446975510332E-2"/>
          <c:w val="0.34393738507749338"/>
          <c:h val="0.43426134676064437"/>
        </c:manualLayout>
      </c:layout>
      <c:overlay val="0"/>
      <c:txPr>
        <a:bodyPr/>
        <a:lstStyle/>
        <a:p>
          <a:pPr>
            <a:defRPr sz="1200"/>
          </a:pPr>
          <a:endParaRPr lang="ru-RU"/>
        </a:p>
      </c:txPr>
    </c:legend>
    <c:plotVisOnly val="1"/>
    <c:dispBlanksAs val="gap"/>
    <c:showDLblsOverMax val="0"/>
  </c:chart>
  <c:txPr>
    <a:bodyPr/>
    <a:lstStyle/>
    <a:p>
      <a:pPr>
        <a:defRPr sz="160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555707888474347"/>
          <c:y val="0.11851977795838446"/>
          <c:w val="0.24272801319672546"/>
          <c:h val="0.54715412102987471"/>
        </c:manualLayout>
      </c:layout>
      <c:pieChart>
        <c:varyColors val="1"/>
        <c:ser>
          <c:idx val="0"/>
          <c:order val="0"/>
          <c:tx>
            <c:strRef>
              <c:f>Лист4!$D$13</c:f>
              <c:strCache>
                <c:ptCount val="1"/>
                <c:pt idx="0">
                  <c:v>БЮДЖЕТ</c:v>
                </c:pt>
              </c:strCache>
            </c:strRef>
          </c:tx>
          <c:explosion val="5"/>
          <c:dLbls>
            <c:dLbl>
              <c:idx val="1"/>
              <c:layout/>
              <c:tx>
                <c:rich>
                  <a:bodyPr/>
                  <a:lstStyle/>
                  <a:p>
                    <a:r>
                      <a:rPr lang="en-US" b="1">
                        <a:solidFill>
                          <a:schemeClr val="bg1"/>
                        </a:solidFill>
                      </a:rPr>
                      <a:t>57.27%</a:t>
                    </a:r>
                    <a:endParaRPr lang="en-US">
                      <a:solidFill>
                        <a:schemeClr val="bg1"/>
                      </a:solidFill>
                    </a:endParaRPr>
                  </a:p>
                </c:rich>
              </c:tx>
              <c:showLegendKey val="0"/>
              <c:showVal val="0"/>
              <c:showCatName val="0"/>
              <c:showSerName val="0"/>
              <c:showPercent val="1"/>
              <c:showBubbleSize val="0"/>
              <c:extLst>
                <c:ext xmlns:c15="http://schemas.microsoft.com/office/drawing/2012/chart" uri="{CE6537A1-D6FC-4f65-9D91-7224C49458BB}"/>
              </c:extLst>
            </c:dLbl>
            <c:dLbl>
              <c:idx val="2"/>
              <c:layout>
                <c:manualLayout>
                  <c:x val="-1.3733758517969967E-3"/>
                  <c:y val="1.3676793310301541E-2"/>
                </c:manualLayout>
              </c:layout>
              <c:showLegendKey val="0"/>
              <c:showVal val="0"/>
              <c:showCatName val="0"/>
              <c:showSerName val="0"/>
              <c:showPercent val="1"/>
              <c:showBubbleSize val="0"/>
              <c:extLst>
                <c:ext xmlns:c15="http://schemas.microsoft.com/office/drawing/2012/chart" uri="{CE6537A1-D6FC-4f65-9D91-7224C49458BB}"/>
              </c:extLst>
            </c:dLbl>
            <c:dLbl>
              <c:idx val="3"/>
              <c:layout>
                <c:manualLayout>
                  <c:x val="-2.2047424537698031E-2"/>
                  <c:y val="-3.1590205349620606E-2"/>
                </c:manualLayout>
              </c:layout>
              <c:showLegendKey val="0"/>
              <c:showVal val="0"/>
              <c:showCatName val="0"/>
              <c:showSerName val="0"/>
              <c:showPercent val="1"/>
              <c:showBubbleSize val="0"/>
              <c:extLst>
                <c:ext xmlns:c15="http://schemas.microsoft.com/office/drawing/2012/chart" uri="{CE6537A1-D6FC-4f65-9D91-7224C49458BB}"/>
              </c:extLst>
            </c:dLbl>
            <c:dLbl>
              <c:idx val="4"/>
              <c:layout>
                <c:manualLayout>
                  <c:x val="-1.4437876256720982E-2"/>
                  <c:y val="-7.1604773536040316E-3"/>
                </c:manualLayout>
              </c:layout>
              <c:showLegendKey val="0"/>
              <c:showVal val="0"/>
              <c:showCatName val="0"/>
              <c:showSerName val="0"/>
              <c:showPercent val="1"/>
              <c:showBubbleSize val="0"/>
              <c:extLst>
                <c:ext xmlns:c15="http://schemas.microsoft.com/office/drawing/2012/chart" uri="{CE6537A1-D6FC-4f65-9D91-7224C49458BB}"/>
              </c:extLst>
            </c:dLbl>
            <c:dLbl>
              <c:idx val="5"/>
              <c:layout>
                <c:manualLayout>
                  <c:x val="-2.5605230473520941E-2"/>
                  <c:y val="4.7065581966410662E-2"/>
                </c:manualLayout>
              </c:layout>
              <c:showLegendKey val="0"/>
              <c:showVal val="0"/>
              <c:showCatName val="0"/>
              <c:showSerName val="0"/>
              <c:showPercent val="1"/>
              <c:showBubbleSize val="0"/>
              <c:extLst>
                <c:ext xmlns:c15="http://schemas.microsoft.com/office/drawing/2012/chart" uri="{CE6537A1-D6FC-4f65-9D91-7224C49458BB}"/>
              </c:extLst>
            </c:dLbl>
            <c:dLbl>
              <c:idx val="7"/>
              <c:layout>
                <c:manualLayout>
                  <c:x val="1.0571875158756508E-3"/>
                  <c:y val="-1.8539201389580873E-2"/>
                </c:manualLayout>
              </c:layout>
              <c:showLegendKey val="0"/>
              <c:showVal val="0"/>
              <c:showCatName val="0"/>
              <c:showSerName val="0"/>
              <c:showPercent val="1"/>
              <c:showBubbleSize val="0"/>
              <c:extLst>
                <c:ext xmlns:c15="http://schemas.microsoft.com/office/drawing/2012/chart" uri="{CE6537A1-D6FC-4f65-9D91-7224C49458BB}"/>
              </c:extLst>
            </c:dLbl>
            <c:numFmt formatCode="0.00%" sourceLinked="0"/>
            <c:spPr>
              <a:noFill/>
              <a:ln>
                <a:noFill/>
              </a:ln>
              <a:effectLst/>
            </c:spPr>
            <c:txPr>
              <a:bodyPr/>
              <a:lstStyle/>
              <a:p>
                <a:pPr>
                  <a:defRPr b="1"/>
                </a:pPr>
                <a:endParaRPr lang="ru-RU"/>
              </a:p>
            </c:txPr>
            <c:showLegendKey val="0"/>
            <c:showVal val="0"/>
            <c:showCatName val="0"/>
            <c:showSerName val="0"/>
            <c:showPercent val="1"/>
            <c:showBubbleSize val="0"/>
            <c:showLeaderLines val="1"/>
            <c:extLst>
              <c:ext xmlns:c15="http://schemas.microsoft.com/office/drawing/2012/chart" uri="{CE6537A1-D6FC-4f65-9D91-7224C49458BB}"/>
            </c:extLst>
          </c:dLbls>
          <c:cat>
            <c:strRef>
              <c:f>Лист4!$B$14:$B$21</c:f>
              <c:strCache>
                <c:ptCount val="8"/>
                <c:pt idx="0">
                  <c:v>МАТЕМАТИЧЕСКИЕ И ЕСТЕСТВЕННЫЕ НАУКИ</c:v>
                </c:pt>
                <c:pt idx="1">
                  <c:v>ИНЖЕНЕРНОЕ ДЕЛО, ТЕХНОЛОГИИ И ТЕХНИЧЕСКИЕ НАУКИ</c:v>
                </c:pt>
                <c:pt idx="2">
                  <c:v>ЗДРАВООХРАНЕНИЕ И МЕДИЦИНСКИЕ НАУКИ</c:v>
                </c:pt>
                <c:pt idx="3">
                  <c:v>СЕЛЬСКОЕ ХОЗЯЙСТВО И СЕЛЬСКОХОЗЯЙСТВЕННЫЕ НАУКИ</c:v>
                </c:pt>
                <c:pt idx="4">
                  <c:v>НАУКИ ОБ ОБЩЕСТВЕ</c:v>
                </c:pt>
                <c:pt idx="5">
                  <c:v>ОБРАЗОВАНИЕ И ПЕДАГОГИЧЕСКИЕ НАУКИ</c:v>
                </c:pt>
                <c:pt idx="6">
                  <c:v>ГУМАНИТАРНЫЕ НАУКИ</c:v>
                </c:pt>
                <c:pt idx="7">
                  <c:v>ИСКУССТВО И КУЛЬТУРА</c:v>
                </c:pt>
              </c:strCache>
            </c:strRef>
          </c:cat>
          <c:val>
            <c:numRef>
              <c:f>Лист4!$D$14:$D$21</c:f>
              <c:numCache>
                <c:formatCode>General</c:formatCode>
                <c:ptCount val="8"/>
                <c:pt idx="0">
                  <c:v>44753</c:v>
                </c:pt>
                <c:pt idx="1">
                  <c:v>1342328</c:v>
                </c:pt>
                <c:pt idx="2">
                  <c:v>149824</c:v>
                </c:pt>
                <c:pt idx="3">
                  <c:v>190536</c:v>
                </c:pt>
                <c:pt idx="4">
                  <c:v>355457</c:v>
                </c:pt>
                <c:pt idx="5">
                  <c:v>125472</c:v>
                </c:pt>
                <c:pt idx="6">
                  <c:v>39697</c:v>
                </c:pt>
                <c:pt idx="7">
                  <c:v>95750</c:v>
                </c:pt>
              </c:numCache>
            </c:numRef>
          </c:val>
        </c:ser>
        <c:dLbls>
          <c:showLegendKey val="0"/>
          <c:showVal val="0"/>
          <c:showCatName val="0"/>
          <c:showSerName val="0"/>
          <c:showPercent val="0"/>
          <c:showBubbleSize val="0"/>
          <c:showLeaderLines val="1"/>
        </c:dLbls>
        <c:firstSliceAng val="0"/>
      </c:pieChart>
    </c:plotArea>
    <c:legend>
      <c:legendPos val="b"/>
      <c:layout>
        <c:manualLayout>
          <c:xMode val="edge"/>
          <c:yMode val="edge"/>
          <c:x val="2.5356036829241195E-2"/>
          <c:y val="0.69052873854371255"/>
          <c:w val="0.85669404788356951"/>
          <c:h val="0.27968471606229722"/>
        </c:manualLayout>
      </c:layout>
      <c:overlay val="0"/>
      <c:txPr>
        <a:bodyPr/>
        <a:lstStyle/>
        <a:p>
          <a:pPr>
            <a:defRPr sz="700" baseline="0"/>
          </a:pPr>
          <a:endParaRPr lang="ru-RU"/>
        </a:p>
      </c:txPr>
    </c:legend>
    <c:plotVisOnly val="1"/>
    <c:dispBlanksAs val="zero"/>
    <c:showDLblsOverMax val="0"/>
  </c:chart>
  <c:spPr>
    <a:ln>
      <a:no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Лист4!$D$2</c:f>
              <c:strCache>
                <c:ptCount val="1"/>
                <c:pt idx="0">
                  <c:v>БЮДЖЕТ</c:v>
                </c:pt>
              </c:strCache>
            </c:strRef>
          </c:tx>
          <c:explosion val="5"/>
          <c:dLbls>
            <c:dLbl>
              <c:idx val="1"/>
              <c:layout/>
              <c:tx>
                <c:rich>
                  <a:bodyPr/>
                  <a:lstStyle/>
                  <a:p>
                    <a:r>
                      <a:rPr lang="en-US" b="1">
                        <a:solidFill>
                          <a:schemeClr val="bg1"/>
                        </a:solidFill>
                      </a:rPr>
                      <a:t>59.32%</a:t>
                    </a:r>
                    <a:endParaRPr lang="en-US">
                      <a:solidFill>
                        <a:schemeClr val="bg1"/>
                      </a:solidFill>
                    </a:endParaRPr>
                  </a:p>
                </c:rich>
              </c:tx>
              <c:showLegendKey val="0"/>
              <c:showVal val="0"/>
              <c:showCatName val="0"/>
              <c:showSerName val="0"/>
              <c:showPercent val="1"/>
              <c:showBubbleSize val="0"/>
              <c:extLst>
                <c:ext xmlns:c15="http://schemas.microsoft.com/office/drawing/2012/chart" uri="{CE6537A1-D6FC-4f65-9D91-7224C49458BB}"/>
              </c:extLst>
            </c:dLbl>
            <c:dLbl>
              <c:idx val="2"/>
              <c:layout>
                <c:manualLayout>
                  <c:x val="-3.6938963298232957E-2"/>
                  <c:y val="-1.8019043369134027E-2"/>
                </c:manualLayout>
              </c:layout>
              <c:showLegendKey val="0"/>
              <c:showVal val="0"/>
              <c:showCatName val="0"/>
              <c:showSerName val="0"/>
              <c:showPercent val="1"/>
              <c:showBubbleSize val="0"/>
              <c:extLst>
                <c:ext xmlns:c15="http://schemas.microsoft.com/office/drawing/2012/chart" uri="{CE6537A1-D6FC-4f65-9D91-7224C49458BB}"/>
              </c:extLst>
            </c:dLbl>
            <c:dLbl>
              <c:idx val="3"/>
              <c:layout>
                <c:manualLayout>
                  <c:x val="-1.3595949288441257E-2"/>
                  <c:y val="-3.0894671740591285E-2"/>
                </c:manualLayout>
              </c:layout>
              <c:showLegendKey val="0"/>
              <c:showVal val="0"/>
              <c:showCatName val="0"/>
              <c:showSerName val="0"/>
              <c:showPercent val="1"/>
              <c:showBubbleSize val="0"/>
              <c:extLst>
                <c:ext xmlns:c15="http://schemas.microsoft.com/office/drawing/2012/chart" uri="{CE6537A1-D6FC-4f65-9D91-7224C49458BB}"/>
              </c:extLst>
            </c:dLbl>
            <c:dLbl>
              <c:idx val="4"/>
              <c:layout>
                <c:manualLayout>
                  <c:x val="-2.3700810050235572E-2"/>
                  <c:y val="4.1311091904220557E-3"/>
                </c:manualLayout>
              </c:layout>
              <c:showLegendKey val="0"/>
              <c:showVal val="0"/>
              <c:showCatName val="0"/>
              <c:showSerName val="0"/>
              <c:showPercent val="1"/>
              <c:showBubbleSize val="0"/>
              <c:extLst>
                <c:ext xmlns:c15="http://schemas.microsoft.com/office/drawing/2012/chart" uri="{CE6537A1-D6FC-4f65-9D91-7224C49458BB}"/>
              </c:extLst>
            </c:dLbl>
            <c:dLbl>
              <c:idx val="7"/>
              <c:layout>
                <c:manualLayout>
                  <c:x val="5.4136792782348182E-3"/>
                  <c:y val="-1.3653920628463502E-2"/>
                </c:manualLayout>
              </c:layout>
              <c:showLegendKey val="0"/>
              <c:showVal val="0"/>
              <c:showCatName val="0"/>
              <c:showSerName val="0"/>
              <c:showPercent val="1"/>
              <c:showBubbleSize val="0"/>
              <c:extLst>
                <c:ext xmlns:c15="http://schemas.microsoft.com/office/drawing/2012/chart" uri="{CE6537A1-D6FC-4f65-9D91-7224C49458BB}"/>
              </c:extLst>
            </c:dLbl>
            <c:numFmt formatCode="0.00%" sourceLinked="0"/>
            <c:spPr>
              <a:noFill/>
              <a:ln>
                <a:noFill/>
              </a:ln>
              <a:effectLst/>
            </c:spPr>
            <c:txPr>
              <a:bodyPr/>
              <a:lstStyle/>
              <a:p>
                <a:pPr>
                  <a:defRPr b="1"/>
                </a:pPr>
                <a:endParaRPr lang="ru-RU"/>
              </a:p>
            </c:txPr>
            <c:showLegendKey val="0"/>
            <c:showVal val="0"/>
            <c:showCatName val="0"/>
            <c:showSerName val="0"/>
            <c:showPercent val="1"/>
            <c:showBubbleSize val="0"/>
            <c:showLeaderLines val="1"/>
            <c:extLst>
              <c:ext xmlns:c15="http://schemas.microsoft.com/office/drawing/2012/chart" uri="{CE6537A1-D6FC-4f65-9D91-7224C49458BB}"/>
            </c:extLst>
          </c:dLbls>
          <c:cat>
            <c:strRef>
              <c:f>Лист4!$B$3:$B$10</c:f>
              <c:strCache>
                <c:ptCount val="8"/>
                <c:pt idx="0">
                  <c:v>МАТЕМАТИЧЕСКИЕ И ЕСТЕСТВЕННЫЕ НАУКИ</c:v>
                </c:pt>
                <c:pt idx="1">
                  <c:v>ИНЖЕНЕРНОЕ ДЕЛО, ТЕХНОЛОГИИ И ТЕХНИЧЕСКИЕ НАУКИ</c:v>
                </c:pt>
                <c:pt idx="2">
                  <c:v>ЗДРАВООХРАНЕНИЕ И МЕДИЦИНСКИЕ НАУКИ</c:v>
                </c:pt>
                <c:pt idx="3">
                  <c:v>СЕЛЬСКОЕ ХОЗЯЙСТВО И СЕЛЬСКОХОЗЯЙСТВЕННЫЕ НАУКИ</c:v>
                </c:pt>
                <c:pt idx="4">
                  <c:v>НАУКИ ОБ ОБЩЕСТВЕ</c:v>
                </c:pt>
                <c:pt idx="5">
                  <c:v>ОБРАЗОВАНИЕ И ПЕДАГОГИЧЕСКИЕ НАУКИ</c:v>
                </c:pt>
                <c:pt idx="6">
                  <c:v>ГУМАНИТАРНЫЕ НАУКИ</c:v>
                </c:pt>
                <c:pt idx="7">
                  <c:v>ИСКУССТВО И КУЛЬТУРА</c:v>
                </c:pt>
              </c:strCache>
            </c:strRef>
          </c:cat>
          <c:val>
            <c:numRef>
              <c:f>Лист4!$D$3:$D$10</c:f>
              <c:numCache>
                <c:formatCode>General</c:formatCode>
                <c:ptCount val="8"/>
                <c:pt idx="0">
                  <c:v>1352</c:v>
                </c:pt>
                <c:pt idx="1">
                  <c:v>1259169</c:v>
                </c:pt>
                <c:pt idx="2">
                  <c:v>170675</c:v>
                </c:pt>
                <c:pt idx="3">
                  <c:v>159495</c:v>
                </c:pt>
                <c:pt idx="4">
                  <c:v>268807</c:v>
                </c:pt>
                <c:pt idx="5">
                  <c:v>124303</c:v>
                </c:pt>
                <c:pt idx="6">
                  <c:v>45965</c:v>
                </c:pt>
                <c:pt idx="7">
                  <c:v>92880</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spPr>
    <a:ln>
      <a:noFill/>
    </a:ln>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Лист1!$A$4</c:f>
              <c:strCache>
                <c:ptCount val="1"/>
                <c:pt idx="0">
                  <c:v>Возраст 15-16 лет</c:v>
                </c:pt>
              </c:strCache>
            </c:strRef>
          </c:tx>
          <c:dLbls>
            <c:dLbl>
              <c:idx val="0"/>
              <c:layout>
                <c:manualLayout>
                  <c:x val="-7.6422383020799886E-2"/>
                  <c:y val="4.0588514281404316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8.8649964304127998E-2"/>
                  <c:y val="4.8706217137685297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8.5593068983296119E-2"/>
                  <c:y val="5.6823919993966104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8.2536173662464019E-2"/>
                  <c:y val="4.8706217137685297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7.6422383020799886E-2"/>
                  <c:y val="5.2765068565825683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3.0568953208320065E-2"/>
                  <c:y val="4.4647365709544758E-2"/>
                </c:manualLayout>
              </c:layout>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a:lstStyle/>
              <a:p>
                <a:pPr>
                  <a:defRPr sz="1100" b="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Лист1!$B$3:$G$3</c:f>
              <c:numCache>
                <c:formatCode>General</c:formatCode>
                <c:ptCount val="6"/>
                <c:pt idx="0">
                  <c:v>2015</c:v>
                </c:pt>
                <c:pt idx="1">
                  <c:v>2016</c:v>
                </c:pt>
                <c:pt idx="2">
                  <c:v>2017</c:v>
                </c:pt>
                <c:pt idx="3">
                  <c:v>2018</c:v>
                </c:pt>
                <c:pt idx="4">
                  <c:v>2019</c:v>
                </c:pt>
                <c:pt idx="5">
                  <c:v>2020</c:v>
                </c:pt>
              </c:numCache>
            </c:numRef>
          </c:cat>
          <c:val>
            <c:numRef>
              <c:f>Лист1!$B$4:$G$4</c:f>
              <c:numCache>
                <c:formatCode>#,##0.00</c:formatCode>
                <c:ptCount val="6"/>
                <c:pt idx="0">
                  <c:v>2649.9</c:v>
                </c:pt>
                <c:pt idx="1">
                  <c:v>2686.7</c:v>
                </c:pt>
                <c:pt idx="2">
                  <c:v>2723.5</c:v>
                </c:pt>
                <c:pt idx="3">
                  <c:v>2784.7</c:v>
                </c:pt>
                <c:pt idx="4">
                  <c:v>2927.7</c:v>
                </c:pt>
                <c:pt idx="5">
                  <c:v>2998</c:v>
                </c:pt>
              </c:numCache>
            </c:numRef>
          </c:val>
          <c:smooth val="0"/>
        </c:ser>
        <c:ser>
          <c:idx val="1"/>
          <c:order val="1"/>
          <c:tx>
            <c:strRef>
              <c:f>Лист1!$A$5</c:f>
              <c:strCache>
                <c:ptCount val="1"/>
                <c:pt idx="0">
                  <c:v>Окончили школу</c:v>
                </c:pt>
              </c:strCache>
            </c:strRef>
          </c:tx>
          <c:dLbls>
            <c:dLbl>
              <c:idx val="0"/>
              <c:layout>
                <c:manualLayout>
                  <c:x val="-7.336548769996791E-2"/>
                  <c:y val="6.4941622850247016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7.0308592379135892E-2"/>
                  <c:y val="6.900047427838743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8.5593068983296119E-2"/>
                  <c:y val="5.2765068565825704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8.2536173662464019E-2"/>
                  <c:y val="6.0882771422106685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7.6422383020799886E-2"/>
                  <c:y val="5.6823919993966104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4.5853429812480126E-2"/>
                  <c:y val="4.4647365709544758E-2"/>
                </c:manualLayout>
              </c:layout>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a:lstStyle/>
              <a:p>
                <a:pPr>
                  <a:defRPr sz="1100" b="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Лист1!$B$3:$G$3</c:f>
              <c:numCache>
                <c:formatCode>General</c:formatCode>
                <c:ptCount val="6"/>
                <c:pt idx="0">
                  <c:v>2015</c:v>
                </c:pt>
                <c:pt idx="1">
                  <c:v>2016</c:v>
                </c:pt>
                <c:pt idx="2">
                  <c:v>2017</c:v>
                </c:pt>
                <c:pt idx="3">
                  <c:v>2018</c:v>
                </c:pt>
                <c:pt idx="4">
                  <c:v>2019</c:v>
                </c:pt>
                <c:pt idx="5">
                  <c:v>2020</c:v>
                </c:pt>
              </c:numCache>
            </c:numRef>
          </c:cat>
          <c:val>
            <c:numRef>
              <c:f>Лист1!$B$5:$G$5</c:f>
              <c:numCache>
                <c:formatCode>#,##0.00</c:formatCode>
                <c:ptCount val="6"/>
                <c:pt idx="0">
                  <c:v>1784.8</c:v>
                </c:pt>
                <c:pt idx="1">
                  <c:v>1809.6</c:v>
                </c:pt>
                <c:pt idx="2">
                  <c:v>1834.4</c:v>
                </c:pt>
                <c:pt idx="3">
                  <c:v>1875.6</c:v>
                </c:pt>
                <c:pt idx="4">
                  <c:v>1971.9</c:v>
                </c:pt>
                <c:pt idx="5">
                  <c:v>2019.3</c:v>
                </c:pt>
              </c:numCache>
            </c:numRef>
          </c:val>
          <c:smooth val="0"/>
        </c:ser>
        <c:ser>
          <c:idx val="2"/>
          <c:order val="2"/>
          <c:tx>
            <c:strRef>
              <c:f>Лист1!$A$6</c:f>
              <c:strCache>
                <c:ptCount val="1"/>
                <c:pt idx="0">
                  <c:v>Прием бюджет СПО</c:v>
                </c:pt>
              </c:strCache>
            </c:strRef>
          </c:tx>
          <c:dLbls>
            <c:dLbl>
              <c:idx val="0"/>
              <c:layout>
                <c:manualLayout>
                  <c:x val="-5.1967220454144009E-2"/>
                  <c:y val="5.2765068565825621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5.8081011095807912E-2"/>
                  <c:y val="4.0588514281404316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6.7251697058303986E-2"/>
                  <c:y val="4.4647365709544758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6.4194801737471913E-2"/>
                  <c:y val="4.4647365709544758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6.1137906416639909E-2"/>
                  <c:y val="5.2765068565825621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4.5853429812480126E-2"/>
                  <c:y val="3.247081142512355E-2"/>
                </c:manualLayout>
              </c:layout>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a:lstStyle/>
              <a:p>
                <a:pPr>
                  <a:defRPr sz="1100" b="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Лист1!$B$3:$G$3</c:f>
              <c:numCache>
                <c:formatCode>General</c:formatCode>
                <c:ptCount val="6"/>
                <c:pt idx="0">
                  <c:v>2015</c:v>
                </c:pt>
                <c:pt idx="1">
                  <c:v>2016</c:v>
                </c:pt>
                <c:pt idx="2">
                  <c:v>2017</c:v>
                </c:pt>
                <c:pt idx="3">
                  <c:v>2018</c:v>
                </c:pt>
                <c:pt idx="4">
                  <c:v>2019</c:v>
                </c:pt>
                <c:pt idx="5">
                  <c:v>2020</c:v>
                </c:pt>
              </c:numCache>
            </c:numRef>
          </c:cat>
          <c:val>
            <c:numRef>
              <c:f>Лист1!$B$6:$G$6</c:f>
              <c:numCache>
                <c:formatCode>General</c:formatCode>
                <c:ptCount val="6"/>
                <c:pt idx="0">
                  <c:v>826.7</c:v>
                </c:pt>
                <c:pt idx="1">
                  <c:v>904.8</c:v>
                </c:pt>
                <c:pt idx="2">
                  <c:v>917.2</c:v>
                </c:pt>
                <c:pt idx="3">
                  <c:v>937.8</c:v>
                </c:pt>
                <c:pt idx="4">
                  <c:v>986</c:v>
                </c:pt>
                <c:pt idx="5" formatCode="#,##0.00">
                  <c:v>1009.6</c:v>
                </c:pt>
              </c:numCache>
            </c:numRef>
          </c:val>
          <c:smooth val="0"/>
        </c:ser>
        <c:dLbls>
          <c:showLegendKey val="0"/>
          <c:showVal val="0"/>
          <c:showCatName val="0"/>
          <c:showSerName val="0"/>
          <c:showPercent val="0"/>
          <c:showBubbleSize val="0"/>
        </c:dLbls>
        <c:marker val="1"/>
        <c:smooth val="0"/>
        <c:axId val="181928704"/>
        <c:axId val="181930240"/>
      </c:lineChart>
      <c:catAx>
        <c:axId val="181928704"/>
        <c:scaling>
          <c:orientation val="minMax"/>
        </c:scaling>
        <c:delete val="0"/>
        <c:axPos val="b"/>
        <c:numFmt formatCode="General" sourceLinked="1"/>
        <c:majorTickMark val="out"/>
        <c:minorTickMark val="none"/>
        <c:tickLblPos val="nextTo"/>
        <c:crossAx val="181930240"/>
        <c:crosses val="autoZero"/>
        <c:auto val="1"/>
        <c:lblAlgn val="ctr"/>
        <c:lblOffset val="100"/>
        <c:noMultiLvlLbl val="0"/>
      </c:catAx>
      <c:valAx>
        <c:axId val="181930240"/>
        <c:scaling>
          <c:orientation val="minMax"/>
          <c:max val="4000"/>
        </c:scaling>
        <c:delete val="0"/>
        <c:axPos val="l"/>
        <c:numFmt formatCode="#,##0" sourceLinked="0"/>
        <c:majorTickMark val="out"/>
        <c:minorTickMark val="none"/>
        <c:tickLblPos val="nextTo"/>
        <c:txPr>
          <a:bodyPr/>
          <a:lstStyle/>
          <a:p>
            <a:pPr>
              <a:defRPr sz="1100"/>
            </a:pPr>
            <a:endParaRPr lang="ru-RU"/>
          </a:p>
        </c:txPr>
        <c:crossAx val="181928704"/>
        <c:crosses val="autoZero"/>
        <c:crossBetween val="between"/>
      </c:valAx>
    </c:plotArea>
    <c:legend>
      <c:legendPos val="r"/>
      <c:layout>
        <c:manualLayout>
          <c:xMode val="edge"/>
          <c:yMode val="edge"/>
          <c:x val="0.14465517498679759"/>
          <c:y val="0"/>
          <c:w val="0.72085760524213771"/>
          <c:h val="0.20838546918093978"/>
        </c:manualLayout>
      </c:layout>
      <c:overlay val="1"/>
      <c:txPr>
        <a:bodyPr/>
        <a:lstStyle/>
        <a:p>
          <a:pPr>
            <a:defRPr sz="1200"/>
          </a:pPr>
          <a:endParaRPr lang="ru-RU"/>
        </a:p>
      </c:txPr>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6DE1F9-F492-41F1-922D-38530BE1D7BE}"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ru-RU"/>
        </a:p>
      </dgm:t>
    </dgm:pt>
    <dgm:pt modelId="{6764816B-7CE2-4203-9353-DCF75FB0820C}">
      <dgm:prSet phldrT="[Текст]"/>
      <dgm:spPr/>
      <dgm:t>
        <a:bodyPr/>
        <a:lstStyle/>
        <a:p>
          <a:r>
            <a:rPr lang="ru-RU" dirty="0" err="1" smtClean="0"/>
            <a:t>Минобрнауки</a:t>
          </a:r>
          <a:r>
            <a:rPr lang="ru-RU" dirty="0" smtClean="0"/>
            <a:t> </a:t>
          </a:r>
          <a:r>
            <a:rPr lang="ru-RU" dirty="0" err="1" smtClean="0"/>
            <a:t>Росии</a:t>
          </a:r>
          <a:endParaRPr lang="ru-RU" dirty="0"/>
        </a:p>
      </dgm:t>
    </dgm:pt>
    <dgm:pt modelId="{3A228386-EE0A-4212-9CA2-DAAEDC8DF796}" type="parTrans" cxnId="{D6564DBA-C2EA-4F4C-B41E-79692C4D34CE}">
      <dgm:prSet/>
      <dgm:spPr/>
      <dgm:t>
        <a:bodyPr/>
        <a:lstStyle/>
        <a:p>
          <a:endParaRPr lang="ru-RU"/>
        </a:p>
      </dgm:t>
    </dgm:pt>
    <dgm:pt modelId="{FBF21857-E1CE-4A72-9AF0-BB5282442453}" type="sibTrans" cxnId="{D6564DBA-C2EA-4F4C-B41E-79692C4D34CE}">
      <dgm:prSet/>
      <dgm:spPr/>
      <dgm:t>
        <a:bodyPr/>
        <a:lstStyle/>
        <a:p>
          <a:endParaRPr lang="ru-RU"/>
        </a:p>
      </dgm:t>
    </dgm:pt>
    <dgm:pt modelId="{B3B33A6A-F6E7-4C0D-90E8-6F0D1D1C33B2}" type="asst">
      <dgm:prSet phldrT="[Текст]"/>
      <dgm:spPr/>
      <dgm:t>
        <a:bodyPr/>
        <a:lstStyle/>
        <a:p>
          <a:r>
            <a:rPr lang="ru-RU" dirty="0" smtClean="0"/>
            <a:t>ЦРПО</a:t>
          </a:r>
          <a:endParaRPr lang="ru-RU" dirty="0"/>
        </a:p>
      </dgm:t>
    </dgm:pt>
    <dgm:pt modelId="{1D16DC15-6AA1-45D0-B840-609ADD914FD7}" type="parTrans" cxnId="{A35769EB-941D-4458-8CD3-19A230B7A35C}">
      <dgm:prSet/>
      <dgm:spPr/>
      <dgm:t>
        <a:bodyPr/>
        <a:lstStyle/>
        <a:p>
          <a:endParaRPr lang="ru-RU"/>
        </a:p>
      </dgm:t>
    </dgm:pt>
    <dgm:pt modelId="{253FD8BD-27C1-4135-9C6C-4AFFDE9B5A69}" type="sibTrans" cxnId="{A35769EB-941D-4458-8CD3-19A230B7A35C}">
      <dgm:prSet/>
      <dgm:spPr/>
      <dgm:t>
        <a:bodyPr/>
        <a:lstStyle/>
        <a:p>
          <a:endParaRPr lang="ru-RU"/>
        </a:p>
      </dgm:t>
    </dgm:pt>
    <dgm:pt modelId="{63D6DD83-095C-4716-919A-1F3C3DFE588F}">
      <dgm:prSet phldrT="[Текст]"/>
      <dgm:spPr/>
      <dgm:t>
        <a:bodyPr/>
        <a:lstStyle/>
        <a:p>
          <a:r>
            <a:rPr lang="ru-RU" dirty="0" smtClean="0"/>
            <a:t>ФУМО</a:t>
          </a:r>
          <a:endParaRPr lang="ru-RU" dirty="0"/>
        </a:p>
      </dgm:t>
    </dgm:pt>
    <dgm:pt modelId="{8B115A3D-7714-475C-8316-B5A89DDF1935}" type="parTrans" cxnId="{2F64E6B7-B34F-4324-9B13-C3D109550F5E}">
      <dgm:prSet/>
      <dgm:spPr/>
      <dgm:t>
        <a:bodyPr/>
        <a:lstStyle/>
        <a:p>
          <a:endParaRPr lang="ru-RU"/>
        </a:p>
      </dgm:t>
    </dgm:pt>
    <dgm:pt modelId="{63378FB5-7303-4F57-8758-E9142254D41A}" type="sibTrans" cxnId="{2F64E6B7-B34F-4324-9B13-C3D109550F5E}">
      <dgm:prSet/>
      <dgm:spPr/>
      <dgm:t>
        <a:bodyPr/>
        <a:lstStyle/>
        <a:p>
          <a:endParaRPr lang="ru-RU"/>
        </a:p>
      </dgm:t>
    </dgm:pt>
    <dgm:pt modelId="{4D8105BE-530C-4DB8-A5B2-0079923A1898}">
      <dgm:prSet phldrT="[Текст]"/>
      <dgm:spPr/>
      <dgm:t>
        <a:bodyPr/>
        <a:lstStyle/>
        <a:p>
          <a:r>
            <a:rPr lang="ru-RU" dirty="0" smtClean="0"/>
            <a:t>ФУМО</a:t>
          </a:r>
          <a:endParaRPr lang="ru-RU" dirty="0"/>
        </a:p>
      </dgm:t>
    </dgm:pt>
    <dgm:pt modelId="{7D2B87D3-5DE6-49DB-94EC-CD675434435B}" type="parTrans" cxnId="{FB7150DA-4DED-4965-BFE2-1A568F7EABF3}">
      <dgm:prSet/>
      <dgm:spPr/>
      <dgm:t>
        <a:bodyPr/>
        <a:lstStyle/>
        <a:p>
          <a:endParaRPr lang="ru-RU"/>
        </a:p>
      </dgm:t>
    </dgm:pt>
    <dgm:pt modelId="{F7CC4990-FA31-44B3-AB5F-0C8660897CCD}" type="sibTrans" cxnId="{FB7150DA-4DED-4965-BFE2-1A568F7EABF3}">
      <dgm:prSet/>
      <dgm:spPr/>
      <dgm:t>
        <a:bodyPr/>
        <a:lstStyle/>
        <a:p>
          <a:endParaRPr lang="ru-RU"/>
        </a:p>
      </dgm:t>
    </dgm:pt>
    <dgm:pt modelId="{DFDC7499-1643-4610-882B-B8CFE258C1BD}">
      <dgm:prSet phldrT="[Текст]"/>
      <dgm:spPr/>
      <dgm:t>
        <a:bodyPr/>
        <a:lstStyle/>
        <a:p>
          <a:r>
            <a:rPr lang="ru-RU" dirty="0" smtClean="0"/>
            <a:t>ФУМО</a:t>
          </a:r>
          <a:endParaRPr lang="ru-RU" dirty="0"/>
        </a:p>
      </dgm:t>
    </dgm:pt>
    <dgm:pt modelId="{78C55590-F0A0-4CE2-A9F5-2D212BAD6B74}" type="parTrans" cxnId="{04D7CBAC-73E0-4C6C-8802-8A81F144F528}">
      <dgm:prSet/>
      <dgm:spPr/>
      <dgm:t>
        <a:bodyPr/>
        <a:lstStyle/>
        <a:p>
          <a:endParaRPr lang="ru-RU"/>
        </a:p>
      </dgm:t>
    </dgm:pt>
    <dgm:pt modelId="{A1838972-65F7-4135-A17B-65F078D9EE20}" type="sibTrans" cxnId="{04D7CBAC-73E0-4C6C-8802-8A81F144F528}">
      <dgm:prSet/>
      <dgm:spPr/>
      <dgm:t>
        <a:bodyPr/>
        <a:lstStyle/>
        <a:p>
          <a:endParaRPr lang="ru-RU"/>
        </a:p>
      </dgm:t>
    </dgm:pt>
    <dgm:pt modelId="{E307ED43-F912-4948-AE12-010966C8D3D2}" type="pres">
      <dgm:prSet presAssocID="{BB6DE1F9-F492-41F1-922D-38530BE1D7BE}" presName="Name0" presStyleCnt="0">
        <dgm:presLayoutVars>
          <dgm:orgChart val="1"/>
          <dgm:chPref val="1"/>
          <dgm:dir/>
          <dgm:animOne val="branch"/>
          <dgm:animLvl val="lvl"/>
          <dgm:resizeHandles/>
        </dgm:presLayoutVars>
      </dgm:prSet>
      <dgm:spPr/>
    </dgm:pt>
    <dgm:pt modelId="{7DE8B6AD-E94B-4724-B6B0-BBEC00CE55CC}" type="pres">
      <dgm:prSet presAssocID="{6764816B-7CE2-4203-9353-DCF75FB0820C}" presName="hierRoot1" presStyleCnt="0">
        <dgm:presLayoutVars>
          <dgm:hierBranch val="init"/>
        </dgm:presLayoutVars>
      </dgm:prSet>
      <dgm:spPr/>
    </dgm:pt>
    <dgm:pt modelId="{B9E1100B-20ED-4562-9538-6F4A30699784}" type="pres">
      <dgm:prSet presAssocID="{6764816B-7CE2-4203-9353-DCF75FB0820C}" presName="rootComposite1" presStyleCnt="0"/>
      <dgm:spPr/>
    </dgm:pt>
    <dgm:pt modelId="{DF23C8AA-2597-44F2-BB43-4BBDCE1FC5B6}" type="pres">
      <dgm:prSet presAssocID="{6764816B-7CE2-4203-9353-DCF75FB0820C}" presName="rootText1" presStyleLbl="alignAcc1" presStyleIdx="0" presStyleCnt="0">
        <dgm:presLayoutVars>
          <dgm:chPref val="3"/>
        </dgm:presLayoutVars>
      </dgm:prSet>
      <dgm:spPr/>
      <dgm:t>
        <a:bodyPr/>
        <a:lstStyle/>
        <a:p>
          <a:endParaRPr lang="ru-RU"/>
        </a:p>
      </dgm:t>
    </dgm:pt>
    <dgm:pt modelId="{0F410B9E-7330-4360-8718-25EEBF919D85}" type="pres">
      <dgm:prSet presAssocID="{6764816B-7CE2-4203-9353-DCF75FB0820C}" presName="topArc1" presStyleLbl="parChTrans1D1" presStyleIdx="0" presStyleCnt="10"/>
      <dgm:spPr/>
    </dgm:pt>
    <dgm:pt modelId="{0016118F-240E-47AF-918B-62D5B1ABB16B}" type="pres">
      <dgm:prSet presAssocID="{6764816B-7CE2-4203-9353-DCF75FB0820C}" presName="bottomArc1" presStyleLbl="parChTrans1D1" presStyleIdx="1" presStyleCnt="10"/>
      <dgm:spPr/>
    </dgm:pt>
    <dgm:pt modelId="{ED58A7F5-1212-45AD-AE36-A58885257060}" type="pres">
      <dgm:prSet presAssocID="{6764816B-7CE2-4203-9353-DCF75FB0820C}" presName="topConnNode1" presStyleLbl="node1" presStyleIdx="0" presStyleCnt="0"/>
      <dgm:spPr/>
    </dgm:pt>
    <dgm:pt modelId="{A22D70E2-4659-43BC-8844-B5AF542B9194}" type="pres">
      <dgm:prSet presAssocID="{6764816B-7CE2-4203-9353-DCF75FB0820C}" presName="hierChild2" presStyleCnt="0"/>
      <dgm:spPr/>
    </dgm:pt>
    <dgm:pt modelId="{FD57E86C-590C-44C7-BB4D-83F38D55D8A0}" type="pres">
      <dgm:prSet presAssocID="{8B115A3D-7714-475C-8316-B5A89DDF1935}" presName="Name28" presStyleLbl="parChTrans1D2" presStyleIdx="0" presStyleCnt="4"/>
      <dgm:spPr/>
    </dgm:pt>
    <dgm:pt modelId="{F58A75FE-BD9B-4173-B54A-BD67770B6C5F}" type="pres">
      <dgm:prSet presAssocID="{63D6DD83-095C-4716-919A-1F3C3DFE588F}" presName="hierRoot2" presStyleCnt="0">
        <dgm:presLayoutVars>
          <dgm:hierBranch val="init"/>
        </dgm:presLayoutVars>
      </dgm:prSet>
      <dgm:spPr/>
    </dgm:pt>
    <dgm:pt modelId="{4217CB81-A27E-464B-89DD-538DBBDB3A85}" type="pres">
      <dgm:prSet presAssocID="{63D6DD83-095C-4716-919A-1F3C3DFE588F}" presName="rootComposite2" presStyleCnt="0"/>
      <dgm:spPr/>
    </dgm:pt>
    <dgm:pt modelId="{D6220A5C-D38D-4364-B8E3-33EF5762EE6C}" type="pres">
      <dgm:prSet presAssocID="{63D6DD83-095C-4716-919A-1F3C3DFE588F}" presName="rootText2" presStyleLbl="alignAcc1" presStyleIdx="0" presStyleCnt="0">
        <dgm:presLayoutVars>
          <dgm:chPref val="3"/>
        </dgm:presLayoutVars>
      </dgm:prSet>
      <dgm:spPr/>
    </dgm:pt>
    <dgm:pt modelId="{A9667CBA-C0D3-44AC-8A84-408E336E7BCF}" type="pres">
      <dgm:prSet presAssocID="{63D6DD83-095C-4716-919A-1F3C3DFE588F}" presName="topArc2" presStyleLbl="parChTrans1D1" presStyleIdx="2" presStyleCnt="10"/>
      <dgm:spPr/>
    </dgm:pt>
    <dgm:pt modelId="{558C8D7F-DF08-4B5A-8D58-8A257BE7F62C}" type="pres">
      <dgm:prSet presAssocID="{63D6DD83-095C-4716-919A-1F3C3DFE588F}" presName="bottomArc2" presStyleLbl="parChTrans1D1" presStyleIdx="3" presStyleCnt="10"/>
      <dgm:spPr/>
    </dgm:pt>
    <dgm:pt modelId="{302ED4F9-DF9B-4948-B733-3C3C378B27C1}" type="pres">
      <dgm:prSet presAssocID="{63D6DD83-095C-4716-919A-1F3C3DFE588F}" presName="topConnNode2" presStyleLbl="node2" presStyleIdx="0" presStyleCnt="0"/>
      <dgm:spPr/>
    </dgm:pt>
    <dgm:pt modelId="{29789B12-31FB-4409-8CF6-B06ACDF763CA}" type="pres">
      <dgm:prSet presAssocID="{63D6DD83-095C-4716-919A-1F3C3DFE588F}" presName="hierChild4" presStyleCnt="0"/>
      <dgm:spPr/>
    </dgm:pt>
    <dgm:pt modelId="{9FBD76EF-2247-4DF6-84AC-B85D7B55CBD2}" type="pres">
      <dgm:prSet presAssocID="{63D6DD83-095C-4716-919A-1F3C3DFE588F}" presName="hierChild5" presStyleCnt="0"/>
      <dgm:spPr/>
    </dgm:pt>
    <dgm:pt modelId="{2302482F-72D3-4B5D-81D2-3D039CDF6A96}" type="pres">
      <dgm:prSet presAssocID="{7D2B87D3-5DE6-49DB-94EC-CD675434435B}" presName="Name28" presStyleLbl="parChTrans1D2" presStyleIdx="1" presStyleCnt="4"/>
      <dgm:spPr/>
    </dgm:pt>
    <dgm:pt modelId="{2A12EE0B-D28F-4152-84A6-36EC9AE2994D}" type="pres">
      <dgm:prSet presAssocID="{4D8105BE-530C-4DB8-A5B2-0079923A1898}" presName="hierRoot2" presStyleCnt="0">
        <dgm:presLayoutVars>
          <dgm:hierBranch val="init"/>
        </dgm:presLayoutVars>
      </dgm:prSet>
      <dgm:spPr/>
    </dgm:pt>
    <dgm:pt modelId="{D1705E28-8E1F-44CB-B231-332F04327503}" type="pres">
      <dgm:prSet presAssocID="{4D8105BE-530C-4DB8-A5B2-0079923A1898}" presName="rootComposite2" presStyleCnt="0"/>
      <dgm:spPr/>
    </dgm:pt>
    <dgm:pt modelId="{81DF739F-C7F9-4397-A84B-01BDD86E324E}" type="pres">
      <dgm:prSet presAssocID="{4D8105BE-530C-4DB8-A5B2-0079923A1898}" presName="rootText2" presStyleLbl="alignAcc1" presStyleIdx="0" presStyleCnt="0">
        <dgm:presLayoutVars>
          <dgm:chPref val="3"/>
        </dgm:presLayoutVars>
      </dgm:prSet>
      <dgm:spPr/>
    </dgm:pt>
    <dgm:pt modelId="{0301837E-31F0-499E-819C-2CDE72297E80}" type="pres">
      <dgm:prSet presAssocID="{4D8105BE-530C-4DB8-A5B2-0079923A1898}" presName="topArc2" presStyleLbl="parChTrans1D1" presStyleIdx="4" presStyleCnt="10"/>
      <dgm:spPr/>
    </dgm:pt>
    <dgm:pt modelId="{E8F99B78-8B74-4DD1-BF39-967706C84ED2}" type="pres">
      <dgm:prSet presAssocID="{4D8105BE-530C-4DB8-A5B2-0079923A1898}" presName="bottomArc2" presStyleLbl="parChTrans1D1" presStyleIdx="5" presStyleCnt="10"/>
      <dgm:spPr/>
    </dgm:pt>
    <dgm:pt modelId="{D83E9A1E-B8E3-4EB9-9BF9-74E1299C885F}" type="pres">
      <dgm:prSet presAssocID="{4D8105BE-530C-4DB8-A5B2-0079923A1898}" presName="topConnNode2" presStyleLbl="node2" presStyleIdx="0" presStyleCnt="0"/>
      <dgm:spPr/>
    </dgm:pt>
    <dgm:pt modelId="{66965413-BEB5-4735-8B6E-0E89E1C7DE89}" type="pres">
      <dgm:prSet presAssocID="{4D8105BE-530C-4DB8-A5B2-0079923A1898}" presName="hierChild4" presStyleCnt="0"/>
      <dgm:spPr/>
    </dgm:pt>
    <dgm:pt modelId="{E91B2821-5F16-4644-A07A-12DCBC0904AD}" type="pres">
      <dgm:prSet presAssocID="{4D8105BE-530C-4DB8-A5B2-0079923A1898}" presName="hierChild5" presStyleCnt="0"/>
      <dgm:spPr/>
    </dgm:pt>
    <dgm:pt modelId="{30BDD9BA-8523-4A14-8A69-06A157CBD01A}" type="pres">
      <dgm:prSet presAssocID="{78C55590-F0A0-4CE2-A9F5-2D212BAD6B74}" presName="Name28" presStyleLbl="parChTrans1D2" presStyleIdx="2" presStyleCnt="4"/>
      <dgm:spPr/>
    </dgm:pt>
    <dgm:pt modelId="{9E5A65D8-494A-49E5-96F5-B4AB29E911D8}" type="pres">
      <dgm:prSet presAssocID="{DFDC7499-1643-4610-882B-B8CFE258C1BD}" presName="hierRoot2" presStyleCnt="0">
        <dgm:presLayoutVars>
          <dgm:hierBranch val="init"/>
        </dgm:presLayoutVars>
      </dgm:prSet>
      <dgm:spPr/>
    </dgm:pt>
    <dgm:pt modelId="{5377156A-2993-4333-A2A8-7B73CFEDC822}" type="pres">
      <dgm:prSet presAssocID="{DFDC7499-1643-4610-882B-B8CFE258C1BD}" presName="rootComposite2" presStyleCnt="0"/>
      <dgm:spPr/>
    </dgm:pt>
    <dgm:pt modelId="{FDD3F7EF-E4D8-458F-B496-1A2B34315AD4}" type="pres">
      <dgm:prSet presAssocID="{DFDC7499-1643-4610-882B-B8CFE258C1BD}" presName="rootText2" presStyleLbl="alignAcc1" presStyleIdx="0" presStyleCnt="0">
        <dgm:presLayoutVars>
          <dgm:chPref val="3"/>
        </dgm:presLayoutVars>
      </dgm:prSet>
      <dgm:spPr/>
    </dgm:pt>
    <dgm:pt modelId="{CC7EAAD5-A7EC-4F8D-BD01-E44A2A4AEE4C}" type="pres">
      <dgm:prSet presAssocID="{DFDC7499-1643-4610-882B-B8CFE258C1BD}" presName="topArc2" presStyleLbl="parChTrans1D1" presStyleIdx="6" presStyleCnt="10"/>
      <dgm:spPr/>
    </dgm:pt>
    <dgm:pt modelId="{012B74C6-6276-4B26-9BB1-CC1E5A7C5D83}" type="pres">
      <dgm:prSet presAssocID="{DFDC7499-1643-4610-882B-B8CFE258C1BD}" presName="bottomArc2" presStyleLbl="parChTrans1D1" presStyleIdx="7" presStyleCnt="10"/>
      <dgm:spPr/>
    </dgm:pt>
    <dgm:pt modelId="{822E8605-9A2B-44ED-8982-2DBCC480E003}" type="pres">
      <dgm:prSet presAssocID="{DFDC7499-1643-4610-882B-B8CFE258C1BD}" presName="topConnNode2" presStyleLbl="node2" presStyleIdx="0" presStyleCnt="0"/>
      <dgm:spPr/>
    </dgm:pt>
    <dgm:pt modelId="{4AA4C94E-2736-4DEE-94EF-7E963D3D6912}" type="pres">
      <dgm:prSet presAssocID="{DFDC7499-1643-4610-882B-B8CFE258C1BD}" presName="hierChild4" presStyleCnt="0"/>
      <dgm:spPr/>
    </dgm:pt>
    <dgm:pt modelId="{86F8F14D-EB0E-4E2F-A995-2B6EA5E07C8D}" type="pres">
      <dgm:prSet presAssocID="{DFDC7499-1643-4610-882B-B8CFE258C1BD}" presName="hierChild5" presStyleCnt="0"/>
      <dgm:spPr/>
    </dgm:pt>
    <dgm:pt modelId="{605B0E6B-D5A6-4BC7-ADEA-B3F66245BB5F}" type="pres">
      <dgm:prSet presAssocID="{6764816B-7CE2-4203-9353-DCF75FB0820C}" presName="hierChild3" presStyleCnt="0"/>
      <dgm:spPr/>
    </dgm:pt>
    <dgm:pt modelId="{76487529-7545-4CC9-9161-BDEB9D561560}" type="pres">
      <dgm:prSet presAssocID="{1D16DC15-6AA1-45D0-B840-609ADD914FD7}" presName="Name101" presStyleLbl="parChTrans1D2" presStyleIdx="3" presStyleCnt="4"/>
      <dgm:spPr/>
    </dgm:pt>
    <dgm:pt modelId="{84A8AACA-C8D0-4328-8D11-39C1B18CDF69}" type="pres">
      <dgm:prSet presAssocID="{B3B33A6A-F6E7-4C0D-90E8-6F0D1D1C33B2}" presName="hierRoot3" presStyleCnt="0">
        <dgm:presLayoutVars>
          <dgm:hierBranch val="init"/>
        </dgm:presLayoutVars>
      </dgm:prSet>
      <dgm:spPr/>
    </dgm:pt>
    <dgm:pt modelId="{55FD7EF0-BC47-43E0-BE82-8F113F019892}" type="pres">
      <dgm:prSet presAssocID="{B3B33A6A-F6E7-4C0D-90E8-6F0D1D1C33B2}" presName="rootComposite3" presStyleCnt="0"/>
      <dgm:spPr/>
    </dgm:pt>
    <dgm:pt modelId="{A3135C0C-EE00-4942-88B8-DA04C5160BCE}" type="pres">
      <dgm:prSet presAssocID="{B3B33A6A-F6E7-4C0D-90E8-6F0D1D1C33B2}" presName="rootText3" presStyleLbl="alignAcc1" presStyleIdx="0" presStyleCnt="0">
        <dgm:presLayoutVars>
          <dgm:chPref val="3"/>
        </dgm:presLayoutVars>
      </dgm:prSet>
      <dgm:spPr/>
    </dgm:pt>
    <dgm:pt modelId="{A4FDB793-1E8B-4512-86A2-73B9C0E33470}" type="pres">
      <dgm:prSet presAssocID="{B3B33A6A-F6E7-4C0D-90E8-6F0D1D1C33B2}" presName="topArc3" presStyleLbl="parChTrans1D1" presStyleIdx="8" presStyleCnt="10"/>
      <dgm:spPr/>
    </dgm:pt>
    <dgm:pt modelId="{6A862D71-7B60-4050-A405-D60DA4417060}" type="pres">
      <dgm:prSet presAssocID="{B3B33A6A-F6E7-4C0D-90E8-6F0D1D1C33B2}" presName="bottomArc3" presStyleLbl="parChTrans1D1" presStyleIdx="9" presStyleCnt="10"/>
      <dgm:spPr/>
    </dgm:pt>
    <dgm:pt modelId="{A21F14BC-BF8A-4594-A5FD-A7044C0EC28B}" type="pres">
      <dgm:prSet presAssocID="{B3B33A6A-F6E7-4C0D-90E8-6F0D1D1C33B2}" presName="topConnNode3" presStyleLbl="asst1" presStyleIdx="0" presStyleCnt="0"/>
      <dgm:spPr/>
    </dgm:pt>
    <dgm:pt modelId="{67F0893C-27A3-4362-9FEF-E5827C91EB1C}" type="pres">
      <dgm:prSet presAssocID="{B3B33A6A-F6E7-4C0D-90E8-6F0D1D1C33B2}" presName="hierChild6" presStyleCnt="0"/>
      <dgm:spPr/>
    </dgm:pt>
    <dgm:pt modelId="{859B40E3-E3DD-4B69-95FA-C13EF5817E66}" type="pres">
      <dgm:prSet presAssocID="{B3B33A6A-F6E7-4C0D-90E8-6F0D1D1C33B2}" presName="hierChild7" presStyleCnt="0"/>
      <dgm:spPr/>
    </dgm:pt>
  </dgm:ptLst>
  <dgm:cxnLst>
    <dgm:cxn modelId="{9A4443FE-6FF4-407C-9E7E-93A169FF6BC6}" type="presOf" srcId="{B3B33A6A-F6E7-4C0D-90E8-6F0D1D1C33B2}" destId="{A21F14BC-BF8A-4594-A5FD-A7044C0EC28B}" srcOrd="1" destOrd="0" presId="urn:microsoft.com/office/officeart/2008/layout/HalfCircleOrganizationChart"/>
    <dgm:cxn modelId="{25BBCBF8-626A-4AC1-BCAC-6409F5AEDCBC}" type="presOf" srcId="{6764816B-7CE2-4203-9353-DCF75FB0820C}" destId="{ED58A7F5-1212-45AD-AE36-A58885257060}" srcOrd="1" destOrd="0" presId="urn:microsoft.com/office/officeart/2008/layout/HalfCircleOrganizationChart"/>
    <dgm:cxn modelId="{97471FFB-4CF1-40E4-81DE-FB5BE2AA7B08}" type="presOf" srcId="{63D6DD83-095C-4716-919A-1F3C3DFE588F}" destId="{D6220A5C-D38D-4364-B8E3-33EF5762EE6C}" srcOrd="0" destOrd="0" presId="urn:microsoft.com/office/officeart/2008/layout/HalfCircleOrganizationChart"/>
    <dgm:cxn modelId="{ECDA6DFC-D4C3-4228-A908-F8AFDB4B9662}" type="presOf" srcId="{1D16DC15-6AA1-45D0-B840-609ADD914FD7}" destId="{76487529-7545-4CC9-9161-BDEB9D561560}" srcOrd="0" destOrd="0" presId="urn:microsoft.com/office/officeart/2008/layout/HalfCircleOrganizationChart"/>
    <dgm:cxn modelId="{AD030187-2B61-4ED6-936E-9043125E8319}" type="presOf" srcId="{4D8105BE-530C-4DB8-A5B2-0079923A1898}" destId="{D83E9A1E-B8E3-4EB9-9BF9-74E1299C885F}" srcOrd="1" destOrd="0" presId="urn:microsoft.com/office/officeart/2008/layout/HalfCircleOrganizationChart"/>
    <dgm:cxn modelId="{1AE84CDD-5D18-4362-9010-E5A01EA4565A}" type="presOf" srcId="{B3B33A6A-F6E7-4C0D-90E8-6F0D1D1C33B2}" destId="{A3135C0C-EE00-4942-88B8-DA04C5160BCE}" srcOrd="0" destOrd="0" presId="urn:microsoft.com/office/officeart/2008/layout/HalfCircleOrganizationChart"/>
    <dgm:cxn modelId="{04D7CBAC-73E0-4C6C-8802-8A81F144F528}" srcId="{6764816B-7CE2-4203-9353-DCF75FB0820C}" destId="{DFDC7499-1643-4610-882B-B8CFE258C1BD}" srcOrd="3" destOrd="0" parTransId="{78C55590-F0A0-4CE2-A9F5-2D212BAD6B74}" sibTransId="{A1838972-65F7-4135-A17B-65F078D9EE20}"/>
    <dgm:cxn modelId="{DBDF0C8E-5AB9-4C17-82CC-C16C40AE080E}" type="presOf" srcId="{DFDC7499-1643-4610-882B-B8CFE258C1BD}" destId="{822E8605-9A2B-44ED-8982-2DBCC480E003}" srcOrd="1" destOrd="0" presId="urn:microsoft.com/office/officeart/2008/layout/HalfCircleOrganizationChart"/>
    <dgm:cxn modelId="{08C45E72-9D72-4620-9A89-03197288B857}" type="presOf" srcId="{BB6DE1F9-F492-41F1-922D-38530BE1D7BE}" destId="{E307ED43-F912-4948-AE12-010966C8D3D2}" srcOrd="0" destOrd="0" presId="urn:microsoft.com/office/officeart/2008/layout/HalfCircleOrganizationChart"/>
    <dgm:cxn modelId="{FB7150DA-4DED-4965-BFE2-1A568F7EABF3}" srcId="{6764816B-7CE2-4203-9353-DCF75FB0820C}" destId="{4D8105BE-530C-4DB8-A5B2-0079923A1898}" srcOrd="2" destOrd="0" parTransId="{7D2B87D3-5DE6-49DB-94EC-CD675434435B}" sibTransId="{F7CC4990-FA31-44B3-AB5F-0C8660897CCD}"/>
    <dgm:cxn modelId="{FC980A16-2353-40D1-AEA0-517F4FA4A82A}" type="presOf" srcId="{4D8105BE-530C-4DB8-A5B2-0079923A1898}" destId="{81DF739F-C7F9-4397-A84B-01BDD86E324E}" srcOrd="0" destOrd="0" presId="urn:microsoft.com/office/officeart/2008/layout/HalfCircleOrganizationChart"/>
    <dgm:cxn modelId="{A35769EB-941D-4458-8CD3-19A230B7A35C}" srcId="{6764816B-7CE2-4203-9353-DCF75FB0820C}" destId="{B3B33A6A-F6E7-4C0D-90E8-6F0D1D1C33B2}" srcOrd="0" destOrd="0" parTransId="{1D16DC15-6AA1-45D0-B840-609ADD914FD7}" sibTransId="{253FD8BD-27C1-4135-9C6C-4AFFDE9B5A69}"/>
    <dgm:cxn modelId="{D6564DBA-C2EA-4F4C-B41E-79692C4D34CE}" srcId="{BB6DE1F9-F492-41F1-922D-38530BE1D7BE}" destId="{6764816B-7CE2-4203-9353-DCF75FB0820C}" srcOrd="0" destOrd="0" parTransId="{3A228386-EE0A-4212-9CA2-DAAEDC8DF796}" sibTransId="{FBF21857-E1CE-4A72-9AF0-BB5282442453}"/>
    <dgm:cxn modelId="{DE075D3E-8A82-483F-848E-C1776BE946CA}" type="presOf" srcId="{63D6DD83-095C-4716-919A-1F3C3DFE588F}" destId="{302ED4F9-DF9B-4948-B733-3C3C378B27C1}" srcOrd="1" destOrd="0" presId="urn:microsoft.com/office/officeart/2008/layout/HalfCircleOrganizationChart"/>
    <dgm:cxn modelId="{C0653F6E-E206-42E2-ACD5-B1C02451DBA5}" type="presOf" srcId="{7D2B87D3-5DE6-49DB-94EC-CD675434435B}" destId="{2302482F-72D3-4B5D-81D2-3D039CDF6A96}" srcOrd="0" destOrd="0" presId="urn:microsoft.com/office/officeart/2008/layout/HalfCircleOrganizationChart"/>
    <dgm:cxn modelId="{417A78B4-8ED0-4B2C-85E9-7B79A0A4CDB5}" type="presOf" srcId="{8B115A3D-7714-475C-8316-B5A89DDF1935}" destId="{FD57E86C-590C-44C7-BB4D-83F38D55D8A0}" srcOrd="0" destOrd="0" presId="urn:microsoft.com/office/officeart/2008/layout/HalfCircleOrganizationChart"/>
    <dgm:cxn modelId="{A8BA9B3B-A67A-4C71-B161-C543C862FE01}" type="presOf" srcId="{DFDC7499-1643-4610-882B-B8CFE258C1BD}" destId="{FDD3F7EF-E4D8-458F-B496-1A2B34315AD4}" srcOrd="0" destOrd="0" presId="urn:microsoft.com/office/officeart/2008/layout/HalfCircleOrganizationChart"/>
    <dgm:cxn modelId="{2947F37A-DA5A-459D-830F-681A126F905C}" type="presOf" srcId="{78C55590-F0A0-4CE2-A9F5-2D212BAD6B74}" destId="{30BDD9BA-8523-4A14-8A69-06A157CBD01A}" srcOrd="0" destOrd="0" presId="urn:microsoft.com/office/officeart/2008/layout/HalfCircleOrganizationChart"/>
    <dgm:cxn modelId="{2F64E6B7-B34F-4324-9B13-C3D109550F5E}" srcId="{6764816B-7CE2-4203-9353-DCF75FB0820C}" destId="{63D6DD83-095C-4716-919A-1F3C3DFE588F}" srcOrd="1" destOrd="0" parTransId="{8B115A3D-7714-475C-8316-B5A89DDF1935}" sibTransId="{63378FB5-7303-4F57-8758-E9142254D41A}"/>
    <dgm:cxn modelId="{94A860BB-67BF-469C-A7EC-1F37105763B9}" type="presOf" srcId="{6764816B-7CE2-4203-9353-DCF75FB0820C}" destId="{DF23C8AA-2597-44F2-BB43-4BBDCE1FC5B6}" srcOrd="0" destOrd="0" presId="urn:microsoft.com/office/officeart/2008/layout/HalfCircleOrganizationChart"/>
    <dgm:cxn modelId="{76855298-D349-470D-B3B5-D4D546F5B635}" type="presParOf" srcId="{E307ED43-F912-4948-AE12-010966C8D3D2}" destId="{7DE8B6AD-E94B-4724-B6B0-BBEC00CE55CC}" srcOrd="0" destOrd="0" presId="urn:microsoft.com/office/officeart/2008/layout/HalfCircleOrganizationChart"/>
    <dgm:cxn modelId="{A25AE694-F774-44DC-806F-77ABB320E424}" type="presParOf" srcId="{7DE8B6AD-E94B-4724-B6B0-BBEC00CE55CC}" destId="{B9E1100B-20ED-4562-9538-6F4A30699784}" srcOrd="0" destOrd="0" presId="urn:microsoft.com/office/officeart/2008/layout/HalfCircleOrganizationChart"/>
    <dgm:cxn modelId="{789BC046-4108-43F9-93F3-52A7991A2469}" type="presParOf" srcId="{B9E1100B-20ED-4562-9538-6F4A30699784}" destId="{DF23C8AA-2597-44F2-BB43-4BBDCE1FC5B6}" srcOrd="0" destOrd="0" presId="urn:microsoft.com/office/officeart/2008/layout/HalfCircleOrganizationChart"/>
    <dgm:cxn modelId="{152CCC78-C66A-494D-87D1-74E774ED7FBA}" type="presParOf" srcId="{B9E1100B-20ED-4562-9538-6F4A30699784}" destId="{0F410B9E-7330-4360-8718-25EEBF919D85}" srcOrd="1" destOrd="0" presId="urn:microsoft.com/office/officeart/2008/layout/HalfCircleOrganizationChart"/>
    <dgm:cxn modelId="{EBBEFEA4-6092-40E1-8293-668A2FDDF778}" type="presParOf" srcId="{B9E1100B-20ED-4562-9538-6F4A30699784}" destId="{0016118F-240E-47AF-918B-62D5B1ABB16B}" srcOrd="2" destOrd="0" presId="urn:microsoft.com/office/officeart/2008/layout/HalfCircleOrganizationChart"/>
    <dgm:cxn modelId="{35F79020-DD84-422F-9BCC-ABD918672E8D}" type="presParOf" srcId="{B9E1100B-20ED-4562-9538-6F4A30699784}" destId="{ED58A7F5-1212-45AD-AE36-A58885257060}" srcOrd="3" destOrd="0" presId="urn:microsoft.com/office/officeart/2008/layout/HalfCircleOrganizationChart"/>
    <dgm:cxn modelId="{35535625-1D1C-41ED-B521-8FE908DD16E3}" type="presParOf" srcId="{7DE8B6AD-E94B-4724-B6B0-BBEC00CE55CC}" destId="{A22D70E2-4659-43BC-8844-B5AF542B9194}" srcOrd="1" destOrd="0" presId="urn:microsoft.com/office/officeart/2008/layout/HalfCircleOrganizationChart"/>
    <dgm:cxn modelId="{C44964EA-EAE6-4913-AB0F-D4DB45DA1028}" type="presParOf" srcId="{A22D70E2-4659-43BC-8844-B5AF542B9194}" destId="{FD57E86C-590C-44C7-BB4D-83F38D55D8A0}" srcOrd="0" destOrd="0" presId="urn:microsoft.com/office/officeart/2008/layout/HalfCircleOrganizationChart"/>
    <dgm:cxn modelId="{1727C5C0-76C6-479A-9CF3-27E2D27BB140}" type="presParOf" srcId="{A22D70E2-4659-43BC-8844-B5AF542B9194}" destId="{F58A75FE-BD9B-4173-B54A-BD67770B6C5F}" srcOrd="1" destOrd="0" presId="urn:microsoft.com/office/officeart/2008/layout/HalfCircleOrganizationChart"/>
    <dgm:cxn modelId="{07885888-9D13-4801-9C14-C09638FABF7E}" type="presParOf" srcId="{F58A75FE-BD9B-4173-B54A-BD67770B6C5F}" destId="{4217CB81-A27E-464B-89DD-538DBBDB3A85}" srcOrd="0" destOrd="0" presId="urn:microsoft.com/office/officeart/2008/layout/HalfCircleOrganizationChart"/>
    <dgm:cxn modelId="{E5C625E9-0B23-441A-8732-AE7916D57987}" type="presParOf" srcId="{4217CB81-A27E-464B-89DD-538DBBDB3A85}" destId="{D6220A5C-D38D-4364-B8E3-33EF5762EE6C}" srcOrd="0" destOrd="0" presId="urn:microsoft.com/office/officeart/2008/layout/HalfCircleOrganizationChart"/>
    <dgm:cxn modelId="{23413347-C6F4-41E6-8833-884C96F0CE66}" type="presParOf" srcId="{4217CB81-A27E-464B-89DD-538DBBDB3A85}" destId="{A9667CBA-C0D3-44AC-8A84-408E336E7BCF}" srcOrd="1" destOrd="0" presId="urn:microsoft.com/office/officeart/2008/layout/HalfCircleOrganizationChart"/>
    <dgm:cxn modelId="{C8E1236E-B035-4F21-BCF6-66B651EB3ECE}" type="presParOf" srcId="{4217CB81-A27E-464B-89DD-538DBBDB3A85}" destId="{558C8D7F-DF08-4B5A-8D58-8A257BE7F62C}" srcOrd="2" destOrd="0" presId="urn:microsoft.com/office/officeart/2008/layout/HalfCircleOrganizationChart"/>
    <dgm:cxn modelId="{28AFB12C-9846-4FB6-A7D5-32F75520B4AC}" type="presParOf" srcId="{4217CB81-A27E-464B-89DD-538DBBDB3A85}" destId="{302ED4F9-DF9B-4948-B733-3C3C378B27C1}" srcOrd="3" destOrd="0" presId="urn:microsoft.com/office/officeart/2008/layout/HalfCircleOrganizationChart"/>
    <dgm:cxn modelId="{7F9ADB24-EA9A-4317-AE04-1838C685FD03}" type="presParOf" srcId="{F58A75FE-BD9B-4173-B54A-BD67770B6C5F}" destId="{29789B12-31FB-4409-8CF6-B06ACDF763CA}" srcOrd="1" destOrd="0" presId="urn:microsoft.com/office/officeart/2008/layout/HalfCircleOrganizationChart"/>
    <dgm:cxn modelId="{04AA6D38-064F-4B3E-99CC-7D79F2BF84AD}" type="presParOf" srcId="{F58A75FE-BD9B-4173-B54A-BD67770B6C5F}" destId="{9FBD76EF-2247-4DF6-84AC-B85D7B55CBD2}" srcOrd="2" destOrd="0" presId="urn:microsoft.com/office/officeart/2008/layout/HalfCircleOrganizationChart"/>
    <dgm:cxn modelId="{7B5BD669-F073-419F-8E2E-22812593F52A}" type="presParOf" srcId="{A22D70E2-4659-43BC-8844-B5AF542B9194}" destId="{2302482F-72D3-4B5D-81D2-3D039CDF6A96}" srcOrd="2" destOrd="0" presId="urn:microsoft.com/office/officeart/2008/layout/HalfCircleOrganizationChart"/>
    <dgm:cxn modelId="{E0F2915B-6F87-4644-BEA8-32DF06F6AEB0}" type="presParOf" srcId="{A22D70E2-4659-43BC-8844-B5AF542B9194}" destId="{2A12EE0B-D28F-4152-84A6-36EC9AE2994D}" srcOrd="3" destOrd="0" presId="urn:microsoft.com/office/officeart/2008/layout/HalfCircleOrganizationChart"/>
    <dgm:cxn modelId="{61A7DD54-943F-46FA-9E8E-EEA2FE072E08}" type="presParOf" srcId="{2A12EE0B-D28F-4152-84A6-36EC9AE2994D}" destId="{D1705E28-8E1F-44CB-B231-332F04327503}" srcOrd="0" destOrd="0" presId="urn:microsoft.com/office/officeart/2008/layout/HalfCircleOrganizationChart"/>
    <dgm:cxn modelId="{88985BDF-E4D6-4205-B341-DDFA4F6A6D09}" type="presParOf" srcId="{D1705E28-8E1F-44CB-B231-332F04327503}" destId="{81DF739F-C7F9-4397-A84B-01BDD86E324E}" srcOrd="0" destOrd="0" presId="urn:microsoft.com/office/officeart/2008/layout/HalfCircleOrganizationChart"/>
    <dgm:cxn modelId="{34559B5A-B505-4556-8E35-773CA1B35D8D}" type="presParOf" srcId="{D1705E28-8E1F-44CB-B231-332F04327503}" destId="{0301837E-31F0-499E-819C-2CDE72297E80}" srcOrd="1" destOrd="0" presId="urn:microsoft.com/office/officeart/2008/layout/HalfCircleOrganizationChart"/>
    <dgm:cxn modelId="{C5D5D268-ABD1-4254-BC2D-0A14D01266CD}" type="presParOf" srcId="{D1705E28-8E1F-44CB-B231-332F04327503}" destId="{E8F99B78-8B74-4DD1-BF39-967706C84ED2}" srcOrd="2" destOrd="0" presId="urn:microsoft.com/office/officeart/2008/layout/HalfCircleOrganizationChart"/>
    <dgm:cxn modelId="{2028A3F1-5C07-46F7-B638-C72850B73995}" type="presParOf" srcId="{D1705E28-8E1F-44CB-B231-332F04327503}" destId="{D83E9A1E-B8E3-4EB9-9BF9-74E1299C885F}" srcOrd="3" destOrd="0" presId="urn:microsoft.com/office/officeart/2008/layout/HalfCircleOrganizationChart"/>
    <dgm:cxn modelId="{26C51BE1-D2FB-4A55-94B3-CA28141965C5}" type="presParOf" srcId="{2A12EE0B-D28F-4152-84A6-36EC9AE2994D}" destId="{66965413-BEB5-4735-8B6E-0E89E1C7DE89}" srcOrd="1" destOrd="0" presId="urn:microsoft.com/office/officeart/2008/layout/HalfCircleOrganizationChart"/>
    <dgm:cxn modelId="{394983EB-21AE-4D86-8667-E9CF0A1851A5}" type="presParOf" srcId="{2A12EE0B-D28F-4152-84A6-36EC9AE2994D}" destId="{E91B2821-5F16-4644-A07A-12DCBC0904AD}" srcOrd="2" destOrd="0" presId="urn:microsoft.com/office/officeart/2008/layout/HalfCircleOrganizationChart"/>
    <dgm:cxn modelId="{753211D4-B088-483D-B503-93C976813904}" type="presParOf" srcId="{A22D70E2-4659-43BC-8844-B5AF542B9194}" destId="{30BDD9BA-8523-4A14-8A69-06A157CBD01A}" srcOrd="4" destOrd="0" presId="urn:microsoft.com/office/officeart/2008/layout/HalfCircleOrganizationChart"/>
    <dgm:cxn modelId="{01BD078D-8CBE-44C6-AB51-81AEC3041183}" type="presParOf" srcId="{A22D70E2-4659-43BC-8844-B5AF542B9194}" destId="{9E5A65D8-494A-49E5-96F5-B4AB29E911D8}" srcOrd="5" destOrd="0" presId="urn:microsoft.com/office/officeart/2008/layout/HalfCircleOrganizationChart"/>
    <dgm:cxn modelId="{95B85170-E0BC-459E-8ED5-33CBFC64C10F}" type="presParOf" srcId="{9E5A65D8-494A-49E5-96F5-B4AB29E911D8}" destId="{5377156A-2993-4333-A2A8-7B73CFEDC822}" srcOrd="0" destOrd="0" presId="urn:microsoft.com/office/officeart/2008/layout/HalfCircleOrganizationChart"/>
    <dgm:cxn modelId="{6B5117D0-523F-41FA-BFCE-5E38EFFD836B}" type="presParOf" srcId="{5377156A-2993-4333-A2A8-7B73CFEDC822}" destId="{FDD3F7EF-E4D8-458F-B496-1A2B34315AD4}" srcOrd="0" destOrd="0" presId="urn:microsoft.com/office/officeart/2008/layout/HalfCircleOrganizationChart"/>
    <dgm:cxn modelId="{B54344D4-C488-473F-B0CE-1A0036755BD9}" type="presParOf" srcId="{5377156A-2993-4333-A2A8-7B73CFEDC822}" destId="{CC7EAAD5-A7EC-4F8D-BD01-E44A2A4AEE4C}" srcOrd="1" destOrd="0" presId="urn:microsoft.com/office/officeart/2008/layout/HalfCircleOrganizationChart"/>
    <dgm:cxn modelId="{0B402BF5-9FCA-4EA3-9A8E-E0CBFC594222}" type="presParOf" srcId="{5377156A-2993-4333-A2A8-7B73CFEDC822}" destId="{012B74C6-6276-4B26-9BB1-CC1E5A7C5D83}" srcOrd="2" destOrd="0" presId="urn:microsoft.com/office/officeart/2008/layout/HalfCircleOrganizationChart"/>
    <dgm:cxn modelId="{B48ECA40-05BD-411A-9190-F7A5ABDD5446}" type="presParOf" srcId="{5377156A-2993-4333-A2A8-7B73CFEDC822}" destId="{822E8605-9A2B-44ED-8982-2DBCC480E003}" srcOrd="3" destOrd="0" presId="urn:microsoft.com/office/officeart/2008/layout/HalfCircleOrganizationChart"/>
    <dgm:cxn modelId="{1084F03D-9A6D-4E73-89CF-04DA4CB7BC71}" type="presParOf" srcId="{9E5A65D8-494A-49E5-96F5-B4AB29E911D8}" destId="{4AA4C94E-2736-4DEE-94EF-7E963D3D6912}" srcOrd="1" destOrd="0" presId="urn:microsoft.com/office/officeart/2008/layout/HalfCircleOrganizationChart"/>
    <dgm:cxn modelId="{6568C1F7-B8DA-41DA-A586-9991882A7794}" type="presParOf" srcId="{9E5A65D8-494A-49E5-96F5-B4AB29E911D8}" destId="{86F8F14D-EB0E-4E2F-A995-2B6EA5E07C8D}" srcOrd="2" destOrd="0" presId="urn:microsoft.com/office/officeart/2008/layout/HalfCircleOrganizationChart"/>
    <dgm:cxn modelId="{4AC7B579-70A0-435F-850F-24776903BAEA}" type="presParOf" srcId="{7DE8B6AD-E94B-4724-B6B0-BBEC00CE55CC}" destId="{605B0E6B-D5A6-4BC7-ADEA-B3F66245BB5F}" srcOrd="2" destOrd="0" presId="urn:microsoft.com/office/officeart/2008/layout/HalfCircleOrganizationChart"/>
    <dgm:cxn modelId="{2A96F830-B9A6-49DB-B15A-24E36CB17F7E}" type="presParOf" srcId="{605B0E6B-D5A6-4BC7-ADEA-B3F66245BB5F}" destId="{76487529-7545-4CC9-9161-BDEB9D561560}" srcOrd="0" destOrd="0" presId="urn:microsoft.com/office/officeart/2008/layout/HalfCircleOrganizationChart"/>
    <dgm:cxn modelId="{340C0893-4B5E-4890-AC01-7295C15AB5E4}" type="presParOf" srcId="{605B0E6B-D5A6-4BC7-ADEA-B3F66245BB5F}" destId="{84A8AACA-C8D0-4328-8D11-39C1B18CDF69}" srcOrd="1" destOrd="0" presId="urn:microsoft.com/office/officeart/2008/layout/HalfCircleOrganizationChart"/>
    <dgm:cxn modelId="{1BEFF10C-2FBD-43D9-8BFB-2048AEB6D73F}" type="presParOf" srcId="{84A8AACA-C8D0-4328-8D11-39C1B18CDF69}" destId="{55FD7EF0-BC47-43E0-BE82-8F113F019892}" srcOrd="0" destOrd="0" presId="urn:microsoft.com/office/officeart/2008/layout/HalfCircleOrganizationChart"/>
    <dgm:cxn modelId="{8BDB817F-2905-4338-86A6-1CCE16693CD1}" type="presParOf" srcId="{55FD7EF0-BC47-43E0-BE82-8F113F019892}" destId="{A3135C0C-EE00-4942-88B8-DA04C5160BCE}" srcOrd="0" destOrd="0" presId="urn:microsoft.com/office/officeart/2008/layout/HalfCircleOrganizationChart"/>
    <dgm:cxn modelId="{67DA8E48-D10C-4DFE-A70B-6A0039594A21}" type="presParOf" srcId="{55FD7EF0-BC47-43E0-BE82-8F113F019892}" destId="{A4FDB793-1E8B-4512-86A2-73B9C0E33470}" srcOrd="1" destOrd="0" presId="urn:microsoft.com/office/officeart/2008/layout/HalfCircleOrganizationChart"/>
    <dgm:cxn modelId="{6A73C6D5-D4B7-44F9-9AA6-AA0374A23B34}" type="presParOf" srcId="{55FD7EF0-BC47-43E0-BE82-8F113F019892}" destId="{6A862D71-7B60-4050-A405-D60DA4417060}" srcOrd="2" destOrd="0" presId="urn:microsoft.com/office/officeart/2008/layout/HalfCircleOrganizationChart"/>
    <dgm:cxn modelId="{6E216DAF-CAA0-4D94-8683-9091D6BBCA67}" type="presParOf" srcId="{55FD7EF0-BC47-43E0-BE82-8F113F019892}" destId="{A21F14BC-BF8A-4594-A5FD-A7044C0EC28B}" srcOrd="3" destOrd="0" presId="urn:microsoft.com/office/officeart/2008/layout/HalfCircleOrganizationChart"/>
    <dgm:cxn modelId="{7933D91E-08AD-4699-A8EC-BC7D141151DF}" type="presParOf" srcId="{84A8AACA-C8D0-4328-8D11-39C1B18CDF69}" destId="{67F0893C-27A3-4362-9FEF-E5827C91EB1C}" srcOrd="1" destOrd="0" presId="urn:microsoft.com/office/officeart/2008/layout/HalfCircleOrganizationChart"/>
    <dgm:cxn modelId="{84C632E3-8FB8-450E-A0AC-40622FBAACD8}" type="presParOf" srcId="{84A8AACA-C8D0-4328-8D11-39C1B18CDF69}" destId="{859B40E3-E3DD-4B69-95FA-C13EF5817E66}" srcOrd="2" destOrd="0" presId="urn:microsoft.com/office/officeart/2008/layout/HalfCircleOrganizationChar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8C9708-2A9C-4912-81CC-85B651E7E79F}" type="doc">
      <dgm:prSet loTypeId="urn:diagrams.loki3.com/BracketList+Icon" loCatId="list" qsTypeId="urn:microsoft.com/office/officeart/2005/8/quickstyle/simple3" qsCatId="simple" csTypeId="urn:microsoft.com/office/officeart/2005/8/colors/accent1_1" csCatId="accent1" phldr="1"/>
      <dgm:spPr/>
      <dgm:t>
        <a:bodyPr/>
        <a:lstStyle/>
        <a:p>
          <a:endParaRPr lang="ru-RU"/>
        </a:p>
      </dgm:t>
    </dgm:pt>
    <dgm:pt modelId="{39F06D7D-419E-4AF2-B681-1FE0D9962A51}">
      <dgm:prSet phldrT="[Текст]" custT="1"/>
      <dgm:spPr/>
      <dgm:t>
        <a:bodyPr/>
        <a:lstStyle/>
        <a:p>
          <a:pPr algn="l"/>
          <a:r>
            <a:rPr lang="ru-RU" sz="1400" b="1" u="none"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Light"/>
              <a:sym typeface="Helvetica Light"/>
            </a:rPr>
            <a:t>Для </a:t>
          </a:r>
        </a:p>
        <a:p>
          <a:pPr algn="l"/>
          <a:r>
            <a:rPr lang="ru-RU" sz="1400" b="1" u="none"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Light"/>
              <a:sym typeface="Helvetica Light"/>
            </a:rPr>
            <a:t>специалистов</a:t>
          </a:r>
          <a:endParaRPr lang="ru-RU" sz="1400" b="1" u="none"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9779CAA7-6D23-4D95-8A99-DDCD7167E71F}" type="parTrans" cxnId="{6AD8C018-F8DC-46FD-B15B-2436D19335BB}">
      <dgm:prSet/>
      <dgm:spPr/>
      <dgm:t>
        <a:bodyPr/>
        <a:lstStyle/>
        <a:p>
          <a:endParaRPr lang="ru-RU" sz="2800"/>
        </a:p>
      </dgm:t>
    </dgm:pt>
    <dgm:pt modelId="{D3E5E474-B9B3-47CA-85FB-6F2AA6803282}" type="sibTrans" cxnId="{6AD8C018-F8DC-46FD-B15B-2436D19335BB}">
      <dgm:prSet/>
      <dgm:spPr/>
      <dgm:t>
        <a:bodyPr/>
        <a:lstStyle/>
        <a:p>
          <a:endParaRPr lang="ru-RU" sz="2800"/>
        </a:p>
      </dgm:t>
    </dgm:pt>
    <dgm:pt modelId="{09BAE71D-2E17-4D9F-87E8-019E074DA3BB}">
      <dgm:prSet phldrT="[Текст]" custT="1"/>
      <dgm:spPr/>
      <dgm:t>
        <a:bodyPr/>
        <a:lstStyle/>
        <a:p>
          <a:r>
            <a:rPr lang="ru-RU" sz="2000" dirty="0" smtClean="0">
              <a:latin typeface="Calibri" panose="020F0502020204030204" pitchFamily="34" charset="0"/>
              <a:cs typeface="Calibri" panose="020F0502020204030204" pitchFamily="34" charset="0"/>
              <a:sym typeface="Helvetica Light"/>
            </a:rPr>
            <a:t>Государственная итоговая аттестация проводится в форме защиты выпускной квалификационной работы, выполняемой в виде </a:t>
          </a:r>
          <a:r>
            <a:rPr lang="ru-RU" sz="2000" b="1" dirty="0" smtClean="0">
              <a:latin typeface="Calibri" panose="020F0502020204030204" pitchFamily="34" charset="0"/>
              <a:cs typeface="Calibri" panose="020F0502020204030204" pitchFamily="34" charset="0"/>
              <a:sym typeface="Helvetica Light"/>
            </a:rPr>
            <a:t>демонстрационного экзамена</a:t>
          </a:r>
          <a:r>
            <a:rPr lang="ru-RU" sz="2000" dirty="0" smtClean="0">
              <a:latin typeface="Calibri" panose="020F0502020204030204" pitchFamily="34" charset="0"/>
              <a:cs typeface="Calibri" panose="020F0502020204030204" pitchFamily="34" charset="0"/>
              <a:sym typeface="Helvetica Light"/>
            </a:rPr>
            <a:t> (государственный экзамен или часть дипломной работы (дипломного проекта)</a:t>
          </a:r>
          <a:endParaRPr lang="ru-RU" sz="2000" dirty="0">
            <a:latin typeface="Calibri" panose="020F0502020204030204" pitchFamily="34" charset="0"/>
            <a:cs typeface="Calibri" panose="020F0502020204030204" pitchFamily="34" charset="0"/>
          </a:endParaRPr>
        </a:p>
      </dgm:t>
    </dgm:pt>
    <dgm:pt modelId="{22561B74-9614-41AA-B31E-E94DA02E98C9}" type="parTrans" cxnId="{ACEAF9D2-1784-4FA6-8EA2-D0A3C7953D3D}">
      <dgm:prSet/>
      <dgm:spPr/>
      <dgm:t>
        <a:bodyPr/>
        <a:lstStyle/>
        <a:p>
          <a:endParaRPr lang="ru-RU" sz="2800"/>
        </a:p>
      </dgm:t>
    </dgm:pt>
    <dgm:pt modelId="{5B7C64AB-C318-43D0-87FC-50E04E77D4F9}" type="sibTrans" cxnId="{ACEAF9D2-1784-4FA6-8EA2-D0A3C7953D3D}">
      <dgm:prSet/>
      <dgm:spPr/>
      <dgm:t>
        <a:bodyPr/>
        <a:lstStyle/>
        <a:p>
          <a:endParaRPr lang="ru-RU" sz="2800"/>
        </a:p>
      </dgm:t>
    </dgm:pt>
    <dgm:pt modelId="{DF201606-3B40-4ED0-8450-F8D760F77E06}">
      <dgm:prSet phldrT="[Текст]" custT="1"/>
      <dgm:spPr/>
      <dgm:t>
        <a:bodyPr/>
        <a:lstStyle/>
        <a:p>
          <a:pPr algn="l"/>
          <a:r>
            <a:rPr lang="ru-RU" sz="1400" b="1" u="none"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Light"/>
              <a:sym typeface="Helvetica Light"/>
            </a:rPr>
            <a:t>Для </a:t>
          </a:r>
        </a:p>
        <a:p>
          <a:pPr algn="l"/>
          <a:r>
            <a:rPr lang="ru-RU" sz="1400" b="1" u="none"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Light"/>
              <a:sym typeface="Helvetica Light"/>
            </a:rPr>
            <a:t>рабочих: </a:t>
          </a:r>
          <a:endParaRPr lang="ru-RU" sz="1400" b="1" u="none"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A9DDFB44-FF09-4D54-B0CA-EA118885EEC3}" type="parTrans" cxnId="{1EB4060C-A441-4B2F-9B95-519D3A3F3465}">
      <dgm:prSet/>
      <dgm:spPr/>
      <dgm:t>
        <a:bodyPr/>
        <a:lstStyle/>
        <a:p>
          <a:endParaRPr lang="ru-RU" sz="2800"/>
        </a:p>
      </dgm:t>
    </dgm:pt>
    <dgm:pt modelId="{8877A198-5D36-440B-83DE-73AD4816D688}" type="sibTrans" cxnId="{1EB4060C-A441-4B2F-9B95-519D3A3F3465}">
      <dgm:prSet/>
      <dgm:spPr/>
      <dgm:t>
        <a:bodyPr/>
        <a:lstStyle/>
        <a:p>
          <a:endParaRPr lang="ru-RU" sz="2800"/>
        </a:p>
      </dgm:t>
    </dgm:pt>
    <dgm:pt modelId="{8976EA60-A94B-48A9-8CC4-D27ABDAA485C}">
      <dgm:prSet phldrT="[Текст]" custT="1"/>
      <dgm:spPr/>
      <dgm:t>
        <a:bodyPr/>
        <a:lstStyle/>
        <a:p>
          <a:r>
            <a:rPr lang="ru-RU" sz="2000" dirty="0" smtClean="0">
              <a:latin typeface="Calibri" panose="020F0502020204030204" pitchFamily="34" charset="0"/>
              <a:cs typeface="Calibri" panose="020F0502020204030204" pitchFamily="34" charset="0"/>
              <a:sym typeface="Helvetica Light"/>
            </a:rPr>
            <a:t>Государственная итоговая аттестация проводится в форме защиты выпускной квалификационной работы, выполняемой в виде </a:t>
          </a:r>
          <a:r>
            <a:rPr lang="ru-RU" sz="2000" b="1" dirty="0" smtClean="0">
              <a:latin typeface="Calibri" panose="020F0502020204030204" pitchFamily="34" charset="0"/>
              <a:cs typeface="Calibri" panose="020F0502020204030204" pitchFamily="34" charset="0"/>
              <a:sym typeface="Helvetica Light"/>
            </a:rPr>
            <a:t>демонстрационного экзамена</a:t>
          </a:r>
          <a:r>
            <a:rPr lang="ru-RU" sz="2000" dirty="0" smtClean="0">
              <a:latin typeface="Calibri" panose="020F0502020204030204" pitchFamily="34" charset="0"/>
              <a:cs typeface="Calibri" panose="020F0502020204030204" pitchFamily="34" charset="0"/>
              <a:sym typeface="Helvetica Light"/>
            </a:rPr>
            <a:t> (и письменной экзаменационной работы)*</a:t>
          </a:r>
          <a:endParaRPr lang="ru-RU" sz="2000" dirty="0">
            <a:latin typeface="Calibri" panose="020F0502020204030204" pitchFamily="34" charset="0"/>
            <a:cs typeface="Calibri" panose="020F0502020204030204" pitchFamily="34" charset="0"/>
          </a:endParaRPr>
        </a:p>
      </dgm:t>
    </dgm:pt>
    <dgm:pt modelId="{F905BDDC-F592-4E19-A36B-07B0B818E486}" type="parTrans" cxnId="{1BDDEB14-F86A-4B82-88A1-EBCE96E5FBFC}">
      <dgm:prSet/>
      <dgm:spPr/>
      <dgm:t>
        <a:bodyPr/>
        <a:lstStyle/>
        <a:p>
          <a:endParaRPr lang="ru-RU" sz="2800"/>
        </a:p>
      </dgm:t>
    </dgm:pt>
    <dgm:pt modelId="{0B5777A5-C46D-4499-9A02-29CA55993D53}" type="sibTrans" cxnId="{1BDDEB14-F86A-4B82-88A1-EBCE96E5FBFC}">
      <dgm:prSet/>
      <dgm:spPr/>
      <dgm:t>
        <a:bodyPr/>
        <a:lstStyle/>
        <a:p>
          <a:endParaRPr lang="ru-RU" sz="2800"/>
        </a:p>
      </dgm:t>
    </dgm:pt>
    <dgm:pt modelId="{A6B34102-95C1-43AF-B639-654F5E4681B0}" type="pres">
      <dgm:prSet presAssocID="{D58C9708-2A9C-4912-81CC-85B651E7E79F}" presName="Name0" presStyleCnt="0">
        <dgm:presLayoutVars>
          <dgm:dir/>
          <dgm:animLvl val="lvl"/>
          <dgm:resizeHandles val="exact"/>
        </dgm:presLayoutVars>
      </dgm:prSet>
      <dgm:spPr/>
      <dgm:t>
        <a:bodyPr/>
        <a:lstStyle/>
        <a:p>
          <a:endParaRPr lang="ru-RU"/>
        </a:p>
      </dgm:t>
    </dgm:pt>
    <dgm:pt modelId="{885AC12C-8ED1-4C3E-B487-A7DFACE49ACB}" type="pres">
      <dgm:prSet presAssocID="{39F06D7D-419E-4AF2-B681-1FE0D9962A51}" presName="linNode" presStyleCnt="0"/>
      <dgm:spPr/>
    </dgm:pt>
    <dgm:pt modelId="{EB612BFC-E2F8-41FE-8C07-9C076C750E10}" type="pres">
      <dgm:prSet presAssocID="{39F06D7D-419E-4AF2-B681-1FE0D9962A51}" presName="parTx" presStyleLbl="revTx" presStyleIdx="0" presStyleCnt="2">
        <dgm:presLayoutVars>
          <dgm:chMax val="1"/>
          <dgm:bulletEnabled val="1"/>
        </dgm:presLayoutVars>
      </dgm:prSet>
      <dgm:spPr/>
      <dgm:t>
        <a:bodyPr/>
        <a:lstStyle/>
        <a:p>
          <a:endParaRPr lang="ru-RU"/>
        </a:p>
      </dgm:t>
    </dgm:pt>
    <dgm:pt modelId="{311E3C65-B0DD-480F-83B6-922ECFBB9B0D}" type="pres">
      <dgm:prSet presAssocID="{39F06D7D-419E-4AF2-B681-1FE0D9962A51}" presName="bracket" presStyleLbl="parChTrans1D1" presStyleIdx="0" presStyleCnt="2"/>
      <dgm:spPr/>
    </dgm:pt>
    <dgm:pt modelId="{90B001A0-0ACF-4FB4-8787-78CFE0EE9E67}" type="pres">
      <dgm:prSet presAssocID="{39F06D7D-419E-4AF2-B681-1FE0D9962A51}" presName="spH" presStyleCnt="0"/>
      <dgm:spPr/>
    </dgm:pt>
    <dgm:pt modelId="{71501F95-A5A6-4E40-94EC-DEDC2F01E128}" type="pres">
      <dgm:prSet presAssocID="{39F06D7D-419E-4AF2-B681-1FE0D9962A51}" presName="desTx" presStyleLbl="node1" presStyleIdx="0" presStyleCnt="2" custScaleX="120606" custScaleY="132637">
        <dgm:presLayoutVars>
          <dgm:bulletEnabled val="1"/>
        </dgm:presLayoutVars>
      </dgm:prSet>
      <dgm:spPr/>
      <dgm:t>
        <a:bodyPr/>
        <a:lstStyle/>
        <a:p>
          <a:endParaRPr lang="ru-RU"/>
        </a:p>
      </dgm:t>
    </dgm:pt>
    <dgm:pt modelId="{07177D08-E578-4ED0-9556-DDDBD1616A4B}" type="pres">
      <dgm:prSet presAssocID="{D3E5E474-B9B3-47CA-85FB-6F2AA6803282}" presName="spV" presStyleCnt="0"/>
      <dgm:spPr/>
    </dgm:pt>
    <dgm:pt modelId="{FC923E97-A46C-499A-B341-38BE6EFB7920}" type="pres">
      <dgm:prSet presAssocID="{DF201606-3B40-4ED0-8450-F8D760F77E06}" presName="linNode" presStyleCnt="0"/>
      <dgm:spPr/>
    </dgm:pt>
    <dgm:pt modelId="{4FF7CC48-3437-4F7D-9F3A-2253A746303A}" type="pres">
      <dgm:prSet presAssocID="{DF201606-3B40-4ED0-8450-F8D760F77E06}" presName="parTx" presStyleLbl="revTx" presStyleIdx="1" presStyleCnt="2">
        <dgm:presLayoutVars>
          <dgm:chMax val="1"/>
          <dgm:bulletEnabled val="1"/>
        </dgm:presLayoutVars>
      </dgm:prSet>
      <dgm:spPr/>
      <dgm:t>
        <a:bodyPr/>
        <a:lstStyle/>
        <a:p>
          <a:endParaRPr lang="ru-RU"/>
        </a:p>
      </dgm:t>
    </dgm:pt>
    <dgm:pt modelId="{0B083FC9-A220-42AA-BBD7-761750549DA6}" type="pres">
      <dgm:prSet presAssocID="{DF201606-3B40-4ED0-8450-F8D760F77E06}" presName="bracket" presStyleLbl="parChTrans1D1" presStyleIdx="1" presStyleCnt="2"/>
      <dgm:spPr/>
    </dgm:pt>
    <dgm:pt modelId="{1DBF73D4-DB11-4226-B2CE-632BCAC2E341}" type="pres">
      <dgm:prSet presAssocID="{DF201606-3B40-4ED0-8450-F8D760F77E06}" presName="spH" presStyleCnt="0"/>
      <dgm:spPr/>
    </dgm:pt>
    <dgm:pt modelId="{0964BDDF-6C2B-47D5-A529-D27286DB5EE9}" type="pres">
      <dgm:prSet presAssocID="{DF201606-3B40-4ED0-8450-F8D760F77E06}" presName="desTx" presStyleLbl="node1" presStyleIdx="1" presStyleCnt="2" custScaleX="113107" custScaleY="143390" custLinFactNeighborX="2445" custLinFactNeighborY="-1294">
        <dgm:presLayoutVars>
          <dgm:bulletEnabled val="1"/>
        </dgm:presLayoutVars>
      </dgm:prSet>
      <dgm:spPr/>
      <dgm:t>
        <a:bodyPr/>
        <a:lstStyle/>
        <a:p>
          <a:endParaRPr lang="ru-RU"/>
        </a:p>
      </dgm:t>
    </dgm:pt>
  </dgm:ptLst>
  <dgm:cxnLst>
    <dgm:cxn modelId="{6AD8C018-F8DC-46FD-B15B-2436D19335BB}" srcId="{D58C9708-2A9C-4912-81CC-85B651E7E79F}" destId="{39F06D7D-419E-4AF2-B681-1FE0D9962A51}" srcOrd="0" destOrd="0" parTransId="{9779CAA7-6D23-4D95-8A99-DDCD7167E71F}" sibTransId="{D3E5E474-B9B3-47CA-85FB-6F2AA6803282}"/>
    <dgm:cxn modelId="{1BDDEB14-F86A-4B82-88A1-EBCE96E5FBFC}" srcId="{DF201606-3B40-4ED0-8450-F8D760F77E06}" destId="{8976EA60-A94B-48A9-8CC4-D27ABDAA485C}" srcOrd="0" destOrd="0" parTransId="{F905BDDC-F592-4E19-A36B-07B0B818E486}" sibTransId="{0B5777A5-C46D-4499-9A02-29CA55993D53}"/>
    <dgm:cxn modelId="{ACEAF9D2-1784-4FA6-8EA2-D0A3C7953D3D}" srcId="{39F06D7D-419E-4AF2-B681-1FE0D9962A51}" destId="{09BAE71D-2E17-4D9F-87E8-019E074DA3BB}" srcOrd="0" destOrd="0" parTransId="{22561B74-9614-41AA-B31E-E94DA02E98C9}" sibTransId="{5B7C64AB-C318-43D0-87FC-50E04E77D4F9}"/>
    <dgm:cxn modelId="{1EB4060C-A441-4B2F-9B95-519D3A3F3465}" srcId="{D58C9708-2A9C-4912-81CC-85B651E7E79F}" destId="{DF201606-3B40-4ED0-8450-F8D760F77E06}" srcOrd="1" destOrd="0" parTransId="{A9DDFB44-FF09-4D54-B0CA-EA118885EEC3}" sibTransId="{8877A198-5D36-440B-83DE-73AD4816D688}"/>
    <dgm:cxn modelId="{EF3B73F0-D7D6-4CDD-9597-F0442D336C35}" type="presOf" srcId="{D58C9708-2A9C-4912-81CC-85B651E7E79F}" destId="{A6B34102-95C1-43AF-B639-654F5E4681B0}" srcOrd="0" destOrd="0" presId="urn:diagrams.loki3.com/BracketList+Icon"/>
    <dgm:cxn modelId="{9E657040-5C9A-4486-964A-A1CC1C9215D5}" type="presOf" srcId="{09BAE71D-2E17-4D9F-87E8-019E074DA3BB}" destId="{71501F95-A5A6-4E40-94EC-DEDC2F01E128}" srcOrd="0" destOrd="0" presId="urn:diagrams.loki3.com/BracketList+Icon"/>
    <dgm:cxn modelId="{B6C6F78B-CFDD-4A72-B15B-065C22624067}" type="presOf" srcId="{8976EA60-A94B-48A9-8CC4-D27ABDAA485C}" destId="{0964BDDF-6C2B-47D5-A529-D27286DB5EE9}" srcOrd="0" destOrd="0" presId="urn:diagrams.loki3.com/BracketList+Icon"/>
    <dgm:cxn modelId="{FFF30FD8-7601-49E0-87C5-A230E7B3CCFD}" type="presOf" srcId="{39F06D7D-419E-4AF2-B681-1FE0D9962A51}" destId="{EB612BFC-E2F8-41FE-8C07-9C076C750E10}" srcOrd="0" destOrd="0" presId="urn:diagrams.loki3.com/BracketList+Icon"/>
    <dgm:cxn modelId="{E1BAFDDF-4D61-49DB-ADDB-477FDF9BAC86}" type="presOf" srcId="{DF201606-3B40-4ED0-8450-F8D760F77E06}" destId="{4FF7CC48-3437-4F7D-9F3A-2253A746303A}" srcOrd="0" destOrd="0" presId="urn:diagrams.loki3.com/BracketList+Icon"/>
    <dgm:cxn modelId="{67A74691-72D0-4CF9-89B3-7C8F5465C621}" type="presParOf" srcId="{A6B34102-95C1-43AF-B639-654F5E4681B0}" destId="{885AC12C-8ED1-4C3E-B487-A7DFACE49ACB}" srcOrd="0" destOrd="0" presId="urn:diagrams.loki3.com/BracketList+Icon"/>
    <dgm:cxn modelId="{81BD1917-2898-48DE-B0AB-2013B42BE4FA}" type="presParOf" srcId="{885AC12C-8ED1-4C3E-B487-A7DFACE49ACB}" destId="{EB612BFC-E2F8-41FE-8C07-9C076C750E10}" srcOrd="0" destOrd="0" presId="urn:diagrams.loki3.com/BracketList+Icon"/>
    <dgm:cxn modelId="{794AB8C6-E7B4-4D2B-B1BF-28C318421B6B}" type="presParOf" srcId="{885AC12C-8ED1-4C3E-B487-A7DFACE49ACB}" destId="{311E3C65-B0DD-480F-83B6-922ECFBB9B0D}" srcOrd="1" destOrd="0" presId="urn:diagrams.loki3.com/BracketList+Icon"/>
    <dgm:cxn modelId="{F9E7A877-F7F2-42E0-B5A5-AFB0E896B8E6}" type="presParOf" srcId="{885AC12C-8ED1-4C3E-B487-A7DFACE49ACB}" destId="{90B001A0-0ACF-4FB4-8787-78CFE0EE9E67}" srcOrd="2" destOrd="0" presId="urn:diagrams.loki3.com/BracketList+Icon"/>
    <dgm:cxn modelId="{F540F4F2-B4FA-4E69-A0E8-01902CD7FC2B}" type="presParOf" srcId="{885AC12C-8ED1-4C3E-B487-A7DFACE49ACB}" destId="{71501F95-A5A6-4E40-94EC-DEDC2F01E128}" srcOrd="3" destOrd="0" presId="urn:diagrams.loki3.com/BracketList+Icon"/>
    <dgm:cxn modelId="{C5FDC211-BED7-4ABE-858D-CBCDFBB70D4D}" type="presParOf" srcId="{A6B34102-95C1-43AF-B639-654F5E4681B0}" destId="{07177D08-E578-4ED0-9556-DDDBD1616A4B}" srcOrd="1" destOrd="0" presId="urn:diagrams.loki3.com/BracketList+Icon"/>
    <dgm:cxn modelId="{394A7793-97F4-45DA-A9D3-327B3D7E83F5}" type="presParOf" srcId="{A6B34102-95C1-43AF-B639-654F5E4681B0}" destId="{FC923E97-A46C-499A-B341-38BE6EFB7920}" srcOrd="2" destOrd="0" presId="urn:diagrams.loki3.com/BracketList+Icon"/>
    <dgm:cxn modelId="{0AC60A7B-52F5-495F-A5EA-9B889D76FC8A}" type="presParOf" srcId="{FC923E97-A46C-499A-B341-38BE6EFB7920}" destId="{4FF7CC48-3437-4F7D-9F3A-2253A746303A}" srcOrd="0" destOrd="0" presId="urn:diagrams.loki3.com/BracketList+Icon"/>
    <dgm:cxn modelId="{03FDA4C9-8543-4CEA-800B-EB7ECD1426AA}" type="presParOf" srcId="{FC923E97-A46C-499A-B341-38BE6EFB7920}" destId="{0B083FC9-A220-42AA-BBD7-761750549DA6}" srcOrd="1" destOrd="0" presId="urn:diagrams.loki3.com/BracketList+Icon"/>
    <dgm:cxn modelId="{E88526BE-5B1B-4E43-9E46-8984B8145716}" type="presParOf" srcId="{FC923E97-A46C-499A-B341-38BE6EFB7920}" destId="{1DBF73D4-DB11-4226-B2CE-632BCAC2E341}" srcOrd="2" destOrd="0" presId="urn:diagrams.loki3.com/BracketList+Icon"/>
    <dgm:cxn modelId="{287B1A3B-19B5-4D03-8FBB-1A95B829113F}" type="presParOf" srcId="{FC923E97-A46C-499A-B341-38BE6EFB7920}" destId="{0964BDDF-6C2B-47D5-A529-D27286DB5EE9}" srcOrd="3" destOrd="0" presId="urn:diagrams.loki3.com/BracketLis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487529-7545-4CC9-9161-BDEB9D561560}">
      <dsp:nvSpPr>
        <dsp:cNvPr id="0" name=""/>
        <dsp:cNvSpPr/>
      </dsp:nvSpPr>
      <dsp:spPr>
        <a:xfrm>
          <a:off x="1974849" y="565699"/>
          <a:ext cx="469265" cy="339228"/>
        </a:xfrm>
        <a:custGeom>
          <a:avLst/>
          <a:gdLst/>
          <a:ahLst/>
          <a:cxnLst/>
          <a:rect l="0" t="0" r="0" b="0"/>
          <a:pathLst>
            <a:path>
              <a:moveTo>
                <a:pt x="469265" y="0"/>
              </a:moveTo>
              <a:lnTo>
                <a:pt x="469265" y="339228"/>
              </a:lnTo>
              <a:lnTo>
                <a:pt x="0" y="339228"/>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BDD9BA-8523-4A14-8A69-06A157CBD01A}">
      <dsp:nvSpPr>
        <dsp:cNvPr id="0" name=""/>
        <dsp:cNvSpPr/>
      </dsp:nvSpPr>
      <dsp:spPr>
        <a:xfrm>
          <a:off x="2444114" y="565699"/>
          <a:ext cx="1368221" cy="1040300"/>
        </a:xfrm>
        <a:custGeom>
          <a:avLst/>
          <a:gdLst/>
          <a:ahLst/>
          <a:cxnLst/>
          <a:rect l="0" t="0" r="0" b="0"/>
          <a:pathLst>
            <a:path>
              <a:moveTo>
                <a:pt x="0" y="0"/>
              </a:moveTo>
              <a:lnTo>
                <a:pt x="0" y="921570"/>
              </a:lnTo>
              <a:lnTo>
                <a:pt x="1368221" y="921570"/>
              </a:lnTo>
              <a:lnTo>
                <a:pt x="1368221" y="1040300"/>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02482F-72D3-4B5D-81D2-3D039CDF6A96}">
      <dsp:nvSpPr>
        <dsp:cNvPr id="0" name=""/>
        <dsp:cNvSpPr/>
      </dsp:nvSpPr>
      <dsp:spPr>
        <a:xfrm>
          <a:off x="2398394" y="565699"/>
          <a:ext cx="91440" cy="1040300"/>
        </a:xfrm>
        <a:custGeom>
          <a:avLst/>
          <a:gdLst/>
          <a:ahLst/>
          <a:cxnLst/>
          <a:rect l="0" t="0" r="0" b="0"/>
          <a:pathLst>
            <a:path>
              <a:moveTo>
                <a:pt x="45720" y="0"/>
              </a:moveTo>
              <a:lnTo>
                <a:pt x="45720" y="1040300"/>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57E86C-590C-44C7-BB4D-83F38D55D8A0}">
      <dsp:nvSpPr>
        <dsp:cNvPr id="0" name=""/>
        <dsp:cNvSpPr/>
      </dsp:nvSpPr>
      <dsp:spPr>
        <a:xfrm>
          <a:off x="1075893" y="565699"/>
          <a:ext cx="1368221" cy="1040300"/>
        </a:xfrm>
        <a:custGeom>
          <a:avLst/>
          <a:gdLst/>
          <a:ahLst/>
          <a:cxnLst/>
          <a:rect l="0" t="0" r="0" b="0"/>
          <a:pathLst>
            <a:path>
              <a:moveTo>
                <a:pt x="1368221" y="0"/>
              </a:moveTo>
              <a:lnTo>
                <a:pt x="1368221" y="921570"/>
              </a:lnTo>
              <a:lnTo>
                <a:pt x="0" y="921570"/>
              </a:lnTo>
              <a:lnTo>
                <a:pt x="0" y="1040300"/>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410B9E-7330-4360-8718-25EEBF919D85}">
      <dsp:nvSpPr>
        <dsp:cNvPr id="0" name=""/>
        <dsp:cNvSpPr/>
      </dsp:nvSpPr>
      <dsp:spPr>
        <a:xfrm>
          <a:off x="2161424" y="319"/>
          <a:ext cx="565380" cy="565380"/>
        </a:xfrm>
        <a:prstGeom prst="arc">
          <a:avLst>
            <a:gd name="adj1" fmla="val 13200000"/>
            <a:gd name="adj2" fmla="val 19200000"/>
          </a:avLst>
        </a:pr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16118F-240E-47AF-918B-62D5B1ABB16B}">
      <dsp:nvSpPr>
        <dsp:cNvPr id="0" name=""/>
        <dsp:cNvSpPr/>
      </dsp:nvSpPr>
      <dsp:spPr>
        <a:xfrm>
          <a:off x="2161424" y="319"/>
          <a:ext cx="565380" cy="565380"/>
        </a:xfrm>
        <a:prstGeom prst="arc">
          <a:avLst>
            <a:gd name="adj1" fmla="val 2400000"/>
            <a:gd name="adj2" fmla="val 8400000"/>
          </a:avLst>
        </a:pr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23C8AA-2597-44F2-BB43-4BBDCE1FC5B6}">
      <dsp:nvSpPr>
        <dsp:cNvPr id="0" name=""/>
        <dsp:cNvSpPr/>
      </dsp:nvSpPr>
      <dsp:spPr>
        <a:xfrm>
          <a:off x="1878734" y="102087"/>
          <a:ext cx="1130761" cy="361843"/>
        </a:xfrm>
        <a:prstGeom prst="rect">
          <a:avLst/>
        </a:prstGeom>
        <a:noFill/>
        <a:ln w="285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ru-RU" sz="1100" kern="1200" dirty="0" err="1" smtClean="0"/>
            <a:t>Минобрнауки</a:t>
          </a:r>
          <a:r>
            <a:rPr lang="ru-RU" sz="1100" kern="1200" dirty="0" smtClean="0"/>
            <a:t> </a:t>
          </a:r>
          <a:r>
            <a:rPr lang="ru-RU" sz="1100" kern="1200" dirty="0" err="1" smtClean="0"/>
            <a:t>Росии</a:t>
          </a:r>
          <a:endParaRPr lang="ru-RU" sz="1100" kern="1200" dirty="0"/>
        </a:p>
      </dsp:txBody>
      <dsp:txXfrm>
        <a:off x="1878734" y="102087"/>
        <a:ext cx="1130761" cy="361843"/>
      </dsp:txXfrm>
    </dsp:sp>
    <dsp:sp modelId="{A9667CBA-C0D3-44AC-8A84-408E336E7BCF}">
      <dsp:nvSpPr>
        <dsp:cNvPr id="0" name=""/>
        <dsp:cNvSpPr/>
      </dsp:nvSpPr>
      <dsp:spPr>
        <a:xfrm>
          <a:off x="793203" y="1606000"/>
          <a:ext cx="565380" cy="565380"/>
        </a:xfrm>
        <a:prstGeom prst="arc">
          <a:avLst>
            <a:gd name="adj1" fmla="val 13200000"/>
            <a:gd name="adj2" fmla="val 19200000"/>
          </a:avLst>
        </a:pr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8C8D7F-DF08-4B5A-8D58-8A257BE7F62C}">
      <dsp:nvSpPr>
        <dsp:cNvPr id="0" name=""/>
        <dsp:cNvSpPr/>
      </dsp:nvSpPr>
      <dsp:spPr>
        <a:xfrm>
          <a:off x="793203" y="1606000"/>
          <a:ext cx="565380" cy="565380"/>
        </a:xfrm>
        <a:prstGeom prst="arc">
          <a:avLst>
            <a:gd name="adj1" fmla="val 2400000"/>
            <a:gd name="adj2" fmla="val 8400000"/>
          </a:avLst>
        </a:pr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220A5C-D38D-4364-B8E3-33EF5762EE6C}">
      <dsp:nvSpPr>
        <dsp:cNvPr id="0" name=""/>
        <dsp:cNvSpPr/>
      </dsp:nvSpPr>
      <dsp:spPr>
        <a:xfrm>
          <a:off x="510513" y="1707768"/>
          <a:ext cx="1130761" cy="361843"/>
        </a:xfrm>
        <a:prstGeom prst="rect">
          <a:avLst/>
        </a:prstGeom>
        <a:noFill/>
        <a:ln w="285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ru-RU" sz="1100" kern="1200" dirty="0" smtClean="0"/>
            <a:t>ФУМО</a:t>
          </a:r>
          <a:endParaRPr lang="ru-RU" sz="1100" kern="1200" dirty="0"/>
        </a:p>
      </dsp:txBody>
      <dsp:txXfrm>
        <a:off x="510513" y="1707768"/>
        <a:ext cx="1130761" cy="361843"/>
      </dsp:txXfrm>
    </dsp:sp>
    <dsp:sp modelId="{0301837E-31F0-499E-819C-2CDE72297E80}">
      <dsp:nvSpPr>
        <dsp:cNvPr id="0" name=""/>
        <dsp:cNvSpPr/>
      </dsp:nvSpPr>
      <dsp:spPr>
        <a:xfrm>
          <a:off x="2161424" y="1606000"/>
          <a:ext cx="565380" cy="565380"/>
        </a:xfrm>
        <a:prstGeom prst="arc">
          <a:avLst>
            <a:gd name="adj1" fmla="val 13200000"/>
            <a:gd name="adj2" fmla="val 19200000"/>
          </a:avLst>
        </a:pr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F99B78-8B74-4DD1-BF39-967706C84ED2}">
      <dsp:nvSpPr>
        <dsp:cNvPr id="0" name=""/>
        <dsp:cNvSpPr/>
      </dsp:nvSpPr>
      <dsp:spPr>
        <a:xfrm>
          <a:off x="2161424" y="1606000"/>
          <a:ext cx="565380" cy="565380"/>
        </a:xfrm>
        <a:prstGeom prst="arc">
          <a:avLst>
            <a:gd name="adj1" fmla="val 2400000"/>
            <a:gd name="adj2" fmla="val 8400000"/>
          </a:avLst>
        </a:pr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DF739F-C7F9-4397-A84B-01BDD86E324E}">
      <dsp:nvSpPr>
        <dsp:cNvPr id="0" name=""/>
        <dsp:cNvSpPr/>
      </dsp:nvSpPr>
      <dsp:spPr>
        <a:xfrm>
          <a:off x="1878734" y="1707768"/>
          <a:ext cx="1130761" cy="361843"/>
        </a:xfrm>
        <a:prstGeom prst="rect">
          <a:avLst/>
        </a:prstGeom>
        <a:noFill/>
        <a:ln w="285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ru-RU" sz="1100" kern="1200" dirty="0" smtClean="0"/>
            <a:t>ФУМО</a:t>
          </a:r>
          <a:endParaRPr lang="ru-RU" sz="1100" kern="1200" dirty="0"/>
        </a:p>
      </dsp:txBody>
      <dsp:txXfrm>
        <a:off x="1878734" y="1707768"/>
        <a:ext cx="1130761" cy="361843"/>
      </dsp:txXfrm>
    </dsp:sp>
    <dsp:sp modelId="{CC7EAAD5-A7EC-4F8D-BD01-E44A2A4AEE4C}">
      <dsp:nvSpPr>
        <dsp:cNvPr id="0" name=""/>
        <dsp:cNvSpPr/>
      </dsp:nvSpPr>
      <dsp:spPr>
        <a:xfrm>
          <a:off x="3529645" y="1606000"/>
          <a:ext cx="565380" cy="565380"/>
        </a:xfrm>
        <a:prstGeom prst="arc">
          <a:avLst>
            <a:gd name="adj1" fmla="val 13200000"/>
            <a:gd name="adj2" fmla="val 19200000"/>
          </a:avLst>
        </a:pr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2B74C6-6276-4B26-9BB1-CC1E5A7C5D83}">
      <dsp:nvSpPr>
        <dsp:cNvPr id="0" name=""/>
        <dsp:cNvSpPr/>
      </dsp:nvSpPr>
      <dsp:spPr>
        <a:xfrm>
          <a:off x="3529645" y="1606000"/>
          <a:ext cx="565380" cy="565380"/>
        </a:xfrm>
        <a:prstGeom prst="arc">
          <a:avLst>
            <a:gd name="adj1" fmla="val 2400000"/>
            <a:gd name="adj2" fmla="val 8400000"/>
          </a:avLst>
        </a:pr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D3F7EF-E4D8-458F-B496-1A2B34315AD4}">
      <dsp:nvSpPr>
        <dsp:cNvPr id="0" name=""/>
        <dsp:cNvSpPr/>
      </dsp:nvSpPr>
      <dsp:spPr>
        <a:xfrm>
          <a:off x="3246955" y="1707768"/>
          <a:ext cx="1130761" cy="361843"/>
        </a:xfrm>
        <a:prstGeom prst="rect">
          <a:avLst/>
        </a:prstGeom>
        <a:noFill/>
        <a:ln w="285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ru-RU" sz="1100" kern="1200" dirty="0" smtClean="0"/>
            <a:t>ФУМО</a:t>
          </a:r>
          <a:endParaRPr lang="ru-RU" sz="1100" kern="1200" dirty="0"/>
        </a:p>
      </dsp:txBody>
      <dsp:txXfrm>
        <a:off x="3246955" y="1707768"/>
        <a:ext cx="1130761" cy="361843"/>
      </dsp:txXfrm>
    </dsp:sp>
    <dsp:sp modelId="{A4FDB793-1E8B-4512-86A2-73B9C0E33470}">
      <dsp:nvSpPr>
        <dsp:cNvPr id="0" name=""/>
        <dsp:cNvSpPr/>
      </dsp:nvSpPr>
      <dsp:spPr>
        <a:xfrm>
          <a:off x="1477314" y="803159"/>
          <a:ext cx="565380" cy="565380"/>
        </a:xfrm>
        <a:prstGeom prst="arc">
          <a:avLst>
            <a:gd name="adj1" fmla="val 13200000"/>
            <a:gd name="adj2" fmla="val 19200000"/>
          </a:avLst>
        </a:pr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862D71-7B60-4050-A405-D60DA4417060}">
      <dsp:nvSpPr>
        <dsp:cNvPr id="0" name=""/>
        <dsp:cNvSpPr/>
      </dsp:nvSpPr>
      <dsp:spPr>
        <a:xfrm>
          <a:off x="1477314" y="803159"/>
          <a:ext cx="565380" cy="565380"/>
        </a:xfrm>
        <a:prstGeom prst="arc">
          <a:avLst>
            <a:gd name="adj1" fmla="val 2400000"/>
            <a:gd name="adj2" fmla="val 8400000"/>
          </a:avLst>
        </a:pr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135C0C-EE00-4942-88B8-DA04C5160BCE}">
      <dsp:nvSpPr>
        <dsp:cNvPr id="0" name=""/>
        <dsp:cNvSpPr/>
      </dsp:nvSpPr>
      <dsp:spPr>
        <a:xfrm>
          <a:off x="1194623" y="904928"/>
          <a:ext cx="1130761" cy="361843"/>
        </a:xfrm>
        <a:prstGeom prst="rect">
          <a:avLst/>
        </a:prstGeom>
        <a:noFill/>
        <a:ln w="285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ru-RU" sz="1100" kern="1200" dirty="0" smtClean="0"/>
            <a:t>ЦРПО</a:t>
          </a:r>
          <a:endParaRPr lang="ru-RU" sz="1100" kern="1200" dirty="0"/>
        </a:p>
      </dsp:txBody>
      <dsp:txXfrm>
        <a:off x="1194623" y="904928"/>
        <a:ext cx="1130761" cy="3618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612BFC-E2F8-41FE-8C07-9C076C750E10}">
      <dsp:nvSpPr>
        <dsp:cNvPr id="0" name=""/>
        <dsp:cNvSpPr/>
      </dsp:nvSpPr>
      <dsp:spPr>
        <a:xfrm>
          <a:off x="726" y="437800"/>
          <a:ext cx="1901973"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lvl="0" algn="l" defTabSz="622300">
            <a:lnSpc>
              <a:spcPct val="90000"/>
            </a:lnSpc>
            <a:spcBef>
              <a:spcPct val="0"/>
            </a:spcBef>
            <a:spcAft>
              <a:spcPct val="35000"/>
            </a:spcAft>
          </a:pPr>
          <a:r>
            <a:rPr lang="ru-RU" sz="1400" b="1" u="none" kern="1200"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Light"/>
              <a:sym typeface="Helvetica Light"/>
            </a:rPr>
            <a:t>Для </a:t>
          </a:r>
        </a:p>
        <a:p>
          <a:pPr lvl="0" algn="l" defTabSz="622300">
            <a:lnSpc>
              <a:spcPct val="90000"/>
            </a:lnSpc>
            <a:spcBef>
              <a:spcPct val="0"/>
            </a:spcBef>
            <a:spcAft>
              <a:spcPct val="35000"/>
            </a:spcAft>
          </a:pPr>
          <a:r>
            <a:rPr lang="ru-RU" sz="1400" b="1" u="none" kern="1200"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Light"/>
              <a:sym typeface="Helvetica Light"/>
            </a:rPr>
            <a:t>специалистов</a:t>
          </a:r>
          <a:endParaRPr lang="ru-RU" sz="1400" b="1" u="none" kern="1200"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sp:txBody>
      <dsp:txXfrm>
        <a:off x="726" y="437800"/>
        <a:ext cx="1901973" cy="1287000"/>
      </dsp:txXfrm>
    </dsp:sp>
    <dsp:sp modelId="{311E3C65-B0DD-480F-83B6-922ECFBB9B0D}">
      <dsp:nvSpPr>
        <dsp:cNvPr id="0" name=""/>
        <dsp:cNvSpPr/>
      </dsp:nvSpPr>
      <dsp:spPr>
        <a:xfrm>
          <a:off x="1902699" y="297034"/>
          <a:ext cx="380394" cy="1568531"/>
        </a:xfrm>
        <a:prstGeom prst="leftBrace">
          <a:avLst>
            <a:gd name="adj1" fmla="val 35000"/>
            <a:gd name="adj2" fmla="val 50000"/>
          </a:avLst>
        </a:pr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501F95-A5A6-4E40-94EC-DEDC2F01E128}">
      <dsp:nvSpPr>
        <dsp:cNvPr id="0" name=""/>
        <dsp:cNvSpPr/>
      </dsp:nvSpPr>
      <dsp:spPr>
        <a:xfrm>
          <a:off x="2435252" y="41073"/>
          <a:ext cx="6239391" cy="2080452"/>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ru-RU" sz="2000" kern="1200" dirty="0" smtClean="0">
              <a:latin typeface="Calibri" panose="020F0502020204030204" pitchFamily="34" charset="0"/>
              <a:cs typeface="Calibri" panose="020F0502020204030204" pitchFamily="34" charset="0"/>
              <a:sym typeface="Helvetica Light"/>
            </a:rPr>
            <a:t>Государственная итоговая аттестация проводится в форме защиты выпускной квалификационной работы, выполняемой в виде </a:t>
          </a:r>
          <a:r>
            <a:rPr lang="ru-RU" sz="2000" b="1" kern="1200" dirty="0" smtClean="0">
              <a:latin typeface="Calibri" panose="020F0502020204030204" pitchFamily="34" charset="0"/>
              <a:cs typeface="Calibri" panose="020F0502020204030204" pitchFamily="34" charset="0"/>
              <a:sym typeface="Helvetica Light"/>
            </a:rPr>
            <a:t>демонстрационного экзамена</a:t>
          </a:r>
          <a:r>
            <a:rPr lang="ru-RU" sz="2000" kern="1200" dirty="0" smtClean="0">
              <a:latin typeface="Calibri" panose="020F0502020204030204" pitchFamily="34" charset="0"/>
              <a:cs typeface="Calibri" panose="020F0502020204030204" pitchFamily="34" charset="0"/>
              <a:sym typeface="Helvetica Light"/>
            </a:rPr>
            <a:t> (государственный экзамен или часть дипломной работы (дипломного проекта)</a:t>
          </a:r>
          <a:endParaRPr lang="ru-RU" sz="2000" kern="1200" dirty="0">
            <a:latin typeface="Calibri" panose="020F0502020204030204" pitchFamily="34" charset="0"/>
            <a:cs typeface="Calibri" panose="020F0502020204030204" pitchFamily="34" charset="0"/>
          </a:endParaRPr>
        </a:p>
      </dsp:txBody>
      <dsp:txXfrm>
        <a:off x="2435252" y="41073"/>
        <a:ext cx="6239391" cy="2080452"/>
      </dsp:txXfrm>
    </dsp:sp>
    <dsp:sp modelId="{4FF7CC48-3437-4F7D-9F3A-2253A746303A}">
      <dsp:nvSpPr>
        <dsp:cNvPr id="0" name=""/>
        <dsp:cNvSpPr/>
      </dsp:nvSpPr>
      <dsp:spPr>
        <a:xfrm>
          <a:off x="726" y="2836584"/>
          <a:ext cx="1990929"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lvl="0" algn="l" defTabSz="622300">
            <a:lnSpc>
              <a:spcPct val="90000"/>
            </a:lnSpc>
            <a:spcBef>
              <a:spcPct val="0"/>
            </a:spcBef>
            <a:spcAft>
              <a:spcPct val="35000"/>
            </a:spcAft>
          </a:pPr>
          <a:r>
            <a:rPr lang="ru-RU" sz="1400" b="1" u="none" kern="1200"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Light"/>
              <a:sym typeface="Helvetica Light"/>
            </a:rPr>
            <a:t>Для </a:t>
          </a:r>
        </a:p>
        <a:p>
          <a:pPr lvl="0" algn="l" defTabSz="622300">
            <a:lnSpc>
              <a:spcPct val="90000"/>
            </a:lnSpc>
            <a:spcBef>
              <a:spcPct val="0"/>
            </a:spcBef>
            <a:spcAft>
              <a:spcPct val="35000"/>
            </a:spcAft>
          </a:pPr>
          <a:r>
            <a:rPr lang="ru-RU" sz="1400" b="1" u="none" kern="1200"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Light"/>
              <a:sym typeface="Helvetica Light"/>
            </a:rPr>
            <a:t>рабочих: </a:t>
          </a:r>
          <a:endParaRPr lang="ru-RU" sz="1400" b="1" u="none" kern="1200"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sp:txBody>
      <dsp:txXfrm>
        <a:off x="726" y="2836584"/>
        <a:ext cx="1990929" cy="1287000"/>
      </dsp:txXfrm>
    </dsp:sp>
    <dsp:sp modelId="{0B083FC9-A220-42AA-BBD7-761750549DA6}">
      <dsp:nvSpPr>
        <dsp:cNvPr id="0" name=""/>
        <dsp:cNvSpPr/>
      </dsp:nvSpPr>
      <dsp:spPr>
        <a:xfrm>
          <a:off x="1991656" y="2695819"/>
          <a:ext cx="398185" cy="1568531"/>
        </a:xfrm>
        <a:prstGeom prst="leftBrace">
          <a:avLst>
            <a:gd name="adj1" fmla="val 35000"/>
            <a:gd name="adj2" fmla="val 50000"/>
          </a:avLst>
        </a:pr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64BDDF-6C2B-47D5-A529-D27286DB5EE9}">
      <dsp:nvSpPr>
        <dsp:cNvPr id="0" name=""/>
        <dsp:cNvSpPr/>
      </dsp:nvSpPr>
      <dsp:spPr>
        <a:xfrm>
          <a:off x="2550254" y="2335229"/>
          <a:ext cx="6125115" cy="2249116"/>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ru-RU" sz="2000" kern="1200" dirty="0" smtClean="0">
              <a:latin typeface="Calibri" panose="020F0502020204030204" pitchFamily="34" charset="0"/>
              <a:cs typeface="Calibri" panose="020F0502020204030204" pitchFamily="34" charset="0"/>
              <a:sym typeface="Helvetica Light"/>
            </a:rPr>
            <a:t>Государственная итоговая аттестация проводится в форме защиты выпускной квалификационной работы, выполняемой в виде </a:t>
          </a:r>
          <a:r>
            <a:rPr lang="ru-RU" sz="2000" b="1" kern="1200" dirty="0" smtClean="0">
              <a:latin typeface="Calibri" panose="020F0502020204030204" pitchFamily="34" charset="0"/>
              <a:cs typeface="Calibri" panose="020F0502020204030204" pitchFamily="34" charset="0"/>
              <a:sym typeface="Helvetica Light"/>
            </a:rPr>
            <a:t>демонстрационного экзамена</a:t>
          </a:r>
          <a:r>
            <a:rPr lang="ru-RU" sz="2000" kern="1200" dirty="0" smtClean="0">
              <a:latin typeface="Calibri" panose="020F0502020204030204" pitchFamily="34" charset="0"/>
              <a:cs typeface="Calibri" panose="020F0502020204030204" pitchFamily="34" charset="0"/>
              <a:sym typeface="Helvetica Light"/>
            </a:rPr>
            <a:t> (и письменной экзаменационной работы)*</a:t>
          </a:r>
          <a:endParaRPr lang="ru-RU" sz="2000" kern="1200" dirty="0">
            <a:latin typeface="Calibri" panose="020F0502020204030204" pitchFamily="34" charset="0"/>
            <a:cs typeface="Calibri" panose="020F0502020204030204" pitchFamily="34" charset="0"/>
          </a:endParaRPr>
        </a:p>
      </dsp:txBody>
      <dsp:txXfrm>
        <a:off x="2550254" y="2335229"/>
        <a:ext cx="6125115" cy="2249116"/>
      </dsp:txXfrm>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diagrams.loki3.com/BracketList+Icon">
  <dgm:title val="Список с вертикальной скобкой"/>
  <dgm:desc val="Служит для отображения сгруппированных блоков данных.  Хорошо подходит для размещения большого количества текста уровня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9107F8-874B-C04F-9E8B-E99BAB14719E}" type="datetimeFigureOut">
              <a:rPr lang="ru-RU" smtClean="0"/>
              <a:pPr/>
              <a:t>29.08.2017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277D3D-2F55-D24F-893A-77C4C67C0ED1}" type="slidenum">
              <a:rPr lang="ru-RU" smtClean="0"/>
              <a:pPr/>
              <a:t>‹#›</a:t>
            </a:fld>
            <a:endParaRPr lang="ru-RU"/>
          </a:p>
        </p:txBody>
      </p:sp>
    </p:spTree>
    <p:extLst>
      <p:ext uri="{BB962C8B-B14F-4D97-AF65-F5344CB8AC3E}">
        <p14:creationId xmlns:p14="http://schemas.microsoft.com/office/powerpoint/2010/main" val="59443375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Вспомогательные материалы:</a:t>
            </a:r>
          </a:p>
          <a:p>
            <a:r>
              <a:rPr lang="ru-RU" dirty="0" smtClean="0"/>
              <a:t>Список</a:t>
            </a:r>
            <a:r>
              <a:rPr lang="ru-RU" baseline="0" dirty="0" smtClean="0"/>
              <a:t> ФГОС СПО</a:t>
            </a:r>
          </a:p>
          <a:p>
            <a:r>
              <a:rPr lang="ru-RU" baseline="0" dirty="0" smtClean="0"/>
              <a:t>Матрица изменений (профессии)</a:t>
            </a:r>
          </a:p>
          <a:p>
            <a:r>
              <a:rPr lang="ru-RU" baseline="0" dirty="0" smtClean="0"/>
              <a:t>Матрица изменений (специальность)</a:t>
            </a:r>
          </a:p>
          <a:p>
            <a:r>
              <a:rPr lang="ru-RU" baseline="0" dirty="0" smtClean="0"/>
              <a:t>ФГОС по профессии</a:t>
            </a:r>
          </a:p>
          <a:p>
            <a:r>
              <a:rPr lang="ru-RU" baseline="0" dirty="0" smtClean="0"/>
              <a:t>ФГОС по специальности</a:t>
            </a:r>
          </a:p>
          <a:p>
            <a:r>
              <a:rPr lang="ru-RU" baseline="0" dirty="0" smtClean="0"/>
              <a:t>ФГОС по группе профессий</a:t>
            </a:r>
          </a:p>
          <a:p>
            <a:r>
              <a:rPr lang="ru-RU" baseline="0" dirty="0" smtClean="0"/>
              <a:t>ФГОС по группе специальностей</a:t>
            </a:r>
          </a:p>
          <a:p>
            <a:endParaRPr lang="ru-RU" dirty="0"/>
          </a:p>
        </p:txBody>
      </p:sp>
      <p:sp>
        <p:nvSpPr>
          <p:cNvPr id="4" name="Номер слайда 3"/>
          <p:cNvSpPr>
            <a:spLocks noGrp="1"/>
          </p:cNvSpPr>
          <p:nvPr>
            <p:ph type="sldNum" sz="quarter" idx="10"/>
          </p:nvPr>
        </p:nvSpPr>
        <p:spPr/>
        <p:txBody>
          <a:bodyPr/>
          <a:lstStyle/>
          <a:p>
            <a:fld id="{0B277D3D-2F55-D24F-893A-77C4C67C0ED1}" type="slidenum">
              <a:rPr lang="ru-RU" smtClean="0"/>
              <a:pPr/>
              <a:t>1</a:t>
            </a:fld>
            <a:endParaRPr lang="ru-RU"/>
          </a:p>
        </p:txBody>
      </p:sp>
    </p:spTree>
    <p:extLst>
      <p:ext uri="{BB962C8B-B14F-4D97-AF65-F5344CB8AC3E}">
        <p14:creationId xmlns:p14="http://schemas.microsoft.com/office/powerpoint/2010/main" val="3924887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a:xfrm>
            <a:off x="685800" y="4343400"/>
            <a:ext cx="5623520" cy="4114800"/>
          </a:xfrm>
        </p:spPr>
        <p:txBody>
          <a:bodyPr/>
          <a:lstStyle/>
          <a:p>
            <a:r>
              <a:rPr lang="ru-RU" b="1" dirty="0">
                <a:latin typeface="Times New Roman" pitchFamily="18" charset="0"/>
                <a:cs typeface="Times New Roman" pitchFamily="18" charset="0"/>
              </a:rPr>
              <a:t>В рамках апробации и внедрения ФГОС СПО системе предстоит решить задачи: </a:t>
            </a:r>
          </a:p>
          <a:p>
            <a:pPr marL="228600" indent="-228600" algn="just">
              <a:buAutoNum type="arabicPeriod"/>
            </a:pPr>
            <a:r>
              <a:rPr lang="ru-RU" dirty="0">
                <a:latin typeface="Times New Roman" pitchFamily="18" charset="0"/>
                <a:cs typeface="Times New Roman" pitchFamily="18" charset="0"/>
              </a:rPr>
              <a:t>Организации подготовки кадров по новым ФГОС СПО. </a:t>
            </a:r>
          </a:p>
          <a:p>
            <a:pPr algn="just"/>
            <a:r>
              <a:rPr lang="ru-RU" b="1" dirty="0" err="1">
                <a:latin typeface="Times New Roman" pitchFamily="18" charset="0"/>
                <a:cs typeface="Times New Roman" pitchFamily="18" charset="0"/>
              </a:rPr>
              <a:t>Минобрнауки</a:t>
            </a:r>
            <a:r>
              <a:rPr lang="ru-RU" b="1" dirty="0">
                <a:latin typeface="Times New Roman" pitchFamily="18" charset="0"/>
                <a:cs typeface="Times New Roman" pitchFamily="18" charset="0"/>
              </a:rPr>
              <a:t> России </a:t>
            </a:r>
            <a:r>
              <a:rPr lang="ru-RU" dirty="0">
                <a:latin typeface="Times New Roman" pitchFamily="18" charset="0"/>
                <a:cs typeface="Times New Roman" pitchFamily="18" charset="0"/>
              </a:rPr>
              <a:t>утверждены необходимые ФГОС, разработаны  соответствующие примерные программы. Сформированы принципиально новые требования к реализации образовательных программ  в части учета профессиональных стандартов, международных требований, сформулированы требования к материально-технической базе и к кадровому составу  преподавателей и мастеров производственного обучения.</a:t>
            </a:r>
          </a:p>
          <a:p>
            <a:pPr algn="just"/>
            <a:r>
              <a:rPr lang="ru-RU" b="1" dirty="0">
                <a:latin typeface="Times New Roman" pitchFamily="18" charset="0"/>
                <a:cs typeface="Times New Roman" pitchFamily="18" charset="0"/>
              </a:rPr>
              <a:t>На региональному уровне  до 2 мая текущего года будут:</a:t>
            </a:r>
          </a:p>
          <a:p>
            <a:pPr marL="171450" indent="-171450" algn="just">
              <a:buFontTx/>
              <a:buChar char="-"/>
            </a:pPr>
            <a:r>
              <a:rPr lang="ru-RU" b="1" dirty="0">
                <a:latin typeface="Times New Roman" pitchFamily="18" charset="0"/>
                <a:cs typeface="Times New Roman" pitchFamily="18" charset="0"/>
              </a:rPr>
              <a:t>Утверждены </a:t>
            </a:r>
            <a:r>
              <a:rPr lang="ru-RU" dirty="0">
                <a:latin typeface="Times New Roman" pitchFamily="18" charset="0"/>
                <a:cs typeface="Times New Roman" pitchFamily="18" charset="0"/>
              </a:rPr>
              <a:t>региональные перечни наиболее востребованных и перспективных профессий и специальностей СПО с учетом федерального перечня ТОП-50 профессий и специальностей, </a:t>
            </a:r>
          </a:p>
          <a:p>
            <a:pPr marL="171450" indent="-171450" algn="just">
              <a:buFontTx/>
              <a:buChar char="-"/>
            </a:pPr>
            <a:r>
              <a:rPr lang="ru-RU" b="1" dirty="0">
                <a:latin typeface="Times New Roman" pitchFamily="18" charset="0"/>
                <a:cs typeface="Times New Roman" pitchFamily="18" charset="0"/>
              </a:rPr>
              <a:t>Определен</a:t>
            </a:r>
            <a:r>
              <a:rPr lang="ru-RU" dirty="0">
                <a:latin typeface="Times New Roman" pitchFamily="18" charset="0"/>
                <a:cs typeface="Times New Roman" pitchFamily="18" charset="0"/>
              </a:rPr>
              <a:t> перечень образовательных организаций, которые будут внедрять новые ФГОС СПО по ТОП-50 уже с 1 сентября 2017 года,</a:t>
            </a:r>
          </a:p>
          <a:p>
            <a:pPr marL="171450" indent="-171450" algn="just">
              <a:buFontTx/>
              <a:buChar char="-"/>
            </a:pPr>
            <a:r>
              <a:rPr lang="ru-RU" b="1" dirty="0">
                <a:latin typeface="Times New Roman" pitchFamily="18" charset="0"/>
                <a:cs typeface="Times New Roman" pitchFamily="18" charset="0"/>
              </a:rPr>
              <a:t>Проведена работа по лицензированию</a:t>
            </a:r>
            <a:r>
              <a:rPr lang="ru-RU" dirty="0">
                <a:latin typeface="Times New Roman" pitchFamily="18" charset="0"/>
                <a:cs typeface="Times New Roman" pitchFamily="18" charset="0"/>
              </a:rPr>
              <a:t> образовательными организациями новых программ СПО и установлению им контрольных цифр приема на программы СПО.</a:t>
            </a:r>
          </a:p>
          <a:p>
            <a:pPr marL="171450" indent="-171450" algn="just">
              <a:buFontTx/>
              <a:buChar char="-"/>
            </a:pPr>
            <a:r>
              <a:rPr lang="ru-RU" b="1" dirty="0">
                <a:latin typeface="Times New Roman" pitchFamily="18" charset="0"/>
                <a:cs typeface="Times New Roman" pitchFamily="18" charset="0"/>
              </a:rPr>
              <a:t>Разработан план развития инфраструктуры техникумов и колледжей</a:t>
            </a:r>
            <a:r>
              <a:rPr lang="ru-RU" dirty="0">
                <a:latin typeface="Times New Roman" pitchFamily="18" charset="0"/>
                <a:cs typeface="Times New Roman" pitchFamily="18" charset="0"/>
              </a:rPr>
              <a:t>, включая специализированные центры компетенций СЦК, которых в 2017 году должно быть аккредитовано по стандартам </a:t>
            </a:r>
            <a:r>
              <a:rPr lang="en-US" dirty="0">
                <a:latin typeface="Times New Roman" pitchFamily="18" charset="0"/>
                <a:cs typeface="Times New Roman" pitchFamily="18" charset="0"/>
              </a:rPr>
              <a:t>WS</a:t>
            </a:r>
            <a:r>
              <a:rPr lang="ru-RU" dirty="0">
                <a:latin typeface="Times New Roman" pitchFamily="18" charset="0"/>
                <a:cs typeface="Times New Roman" pitchFamily="18" charset="0"/>
              </a:rPr>
              <a:t> не менее 85 в Российской Федерации.</a:t>
            </a:r>
          </a:p>
          <a:p>
            <a:endParaRPr lang="ru-RU" dirty="0"/>
          </a:p>
        </p:txBody>
      </p:sp>
      <p:sp>
        <p:nvSpPr>
          <p:cNvPr id="4" name="Номер слайда 3"/>
          <p:cNvSpPr>
            <a:spLocks noGrp="1"/>
          </p:cNvSpPr>
          <p:nvPr>
            <p:ph type="sldNum" sz="quarter" idx="10"/>
          </p:nvPr>
        </p:nvSpPr>
        <p:spPr/>
        <p:txBody>
          <a:bodyPr/>
          <a:lstStyle/>
          <a:p>
            <a:fld id="{BADD30E7-8AEA-4F4E-9374-3747236A1F48}" type="slidenum">
              <a:rPr lang="ru-RU" smtClean="0"/>
              <a:pPr/>
              <a:t>10</a:t>
            </a:fld>
            <a:endParaRPr lang="ru-RU"/>
          </a:p>
        </p:txBody>
      </p:sp>
    </p:spTree>
    <p:extLst>
      <p:ext uri="{BB962C8B-B14F-4D97-AF65-F5344CB8AC3E}">
        <p14:creationId xmlns:p14="http://schemas.microsoft.com/office/powerpoint/2010/main" val="3530082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Вспомогательные материалы:</a:t>
            </a:r>
          </a:p>
          <a:p>
            <a:r>
              <a:rPr lang="ru-RU" dirty="0" smtClean="0"/>
              <a:t>Список</a:t>
            </a:r>
            <a:r>
              <a:rPr lang="ru-RU" baseline="0" dirty="0" smtClean="0"/>
              <a:t> ФГОС СПО</a:t>
            </a:r>
          </a:p>
          <a:p>
            <a:r>
              <a:rPr lang="ru-RU" baseline="0" dirty="0" smtClean="0"/>
              <a:t>Матрица изменений (профессии)</a:t>
            </a:r>
          </a:p>
          <a:p>
            <a:r>
              <a:rPr lang="ru-RU" baseline="0" dirty="0" smtClean="0"/>
              <a:t>Матрица изменений (специальность)</a:t>
            </a:r>
          </a:p>
          <a:p>
            <a:r>
              <a:rPr lang="ru-RU" baseline="0" dirty="0" smtClean="0"/>
              <a:t>ФГОС по профессии</a:t>
            </a:r>
          </a:p>
          <a:p>
            <a:r>
              <a:rPr lang="ru-RU" baseline="0" dirty="0" smtClean="0"/>
              <a:t>ФГОС по специальности</a:t>
            </a:r>
          </a:p>
          <a:p>
            <a:r>
              <a:rPr lang="ru-RU" baseline="0" dirty="0" smtClean="0"/>
              <a:t>ФГОС по группе профессий</a:t>
            </a:r>
          </a:p>
          <a:p>
            <a:r>
              <a:rPr lang="ru-RU" baseline="0" dirty="0" smtClean="0"/>
              <a:t>ФГОС по группе специальностей</a:t>
            </a:r>
          </a:p>
          <a:p>
            <a:endParaRPr lang="ru-RU" dirty="0"/>
          </a:p>
        </p:txBody>
      </p:sp>
      <p:sp>
        <p:nvSpPr>
          <p:cNvPr id="4" name="Номер слайда 3"/>
          <p:cNvSpPr>
            <a:spLocks noGrp="1"/>
          </p:cNvSpPr>
          <p:nvPr>
            <p:ph type="sldNum" sz="quarter" idx="10"/>
          </p:nvPr>
        </p:nvSpPr>
        <p:spPr/>
        <p:txBody>
          <a:bodyPr/>
          <a:lstStyle/>
          <a:p>
            <a:fld id="{0B277D3D-2F55-D24F-893A-77C4C67C0ED1}" type="slidenum">
              <a:rPr lang="ru-RU" smtClean="0">
                <a:solidFill>
                  <a:prstClr val="black"/>
                </a:solidFill>
              </a:rPr>
              <a:pPr/>
              <a:t>11</a:t>
            </a:fld>
            <a:endParaRPr lang="ru-RU">
              <a:solidFill>
                <a:prstClr val="black"/>
              </a:solidFill>
            </a:endParaRPr>
          </a:p>
        </p:txBody>
      </p:sp>
    </p:spTree>
    <p:extLst>
      <p:ext uri="{BB962C8B-B14F-4D97-AF65-F5344CB8AC3E}">
        <p14:creationId xmlns:p14="http://schemas.microsoft.com/office/powerpoint/2010/main" val="39248873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Вспомогательные материалы:</a:t>
            </a:r>
          </a:p>
          <a:p>
            <a:r>
              <a:rPr lang="ru-RU" dirty="0" smtClean="0"/>
              <a:t>Список</a:t>
            </a:r>
            <a:r>
              <a:rPr lang="ru-RU" baseline="0" dirty="0" smtClean="0"/>
              <a:t> ФГОС СПО</a:t>
            </a:r>
          </a:p>
          <a:p>
            <a:r>
              <a:rPr lang="ru-RU" baseline="0" dirty="0" smtClean="0"/>
              <a:t>Матрица изменений (профессии)</a:t>
            </a:r>
          </a:p>
          <a:p>
            <a:r>
              <a:rPr lang="ru-RU" baseline="0" dirty="0" smtClean="0"/>
              <a:t>Матрица изменений (специальность)</a:t>
            </a:r>
          </a:p>
          <a:p>
            <a:r>
              <a:rPr lang="ru-RU" baseline="0" dirty="0" smtClean="0"/>
              <a:t>ФГОС по профессии</a:t>
            </a:r>
          </a:p>
          <a:p>
            <a:r>
              <a:rPr lang="ru-RU" baseline="0" dirty="0" smtClean="0"/>
              <a:t>ФГОС по специальности</a:t>
            </a:r>
          </a:p>
          <a:p>
            <a:r>
              <a:rPr lang="ru-RU" baseline="0" dirty="0" smtClean="0"/>
              <a:t>ФГОС по группе профессий</a:t>
            </a:r>
          </a:p>
          <a:p>
            <a:r>
              <a:rPr lang="ru-RU" baseline="0" dirty="0" smtClean="0"/>
              <a:t>ФГОС по группе специальностей</a:t>
            </a:r>
          </a:p>
          <a:p>
            <a:endParaRPr lang="ru-RU" dirty="0"/>
          </a:p>
        </p:txBody>
      </p:sp>
      <p:sp>
        <p:nvSpPr>
          <p:cNvPr id="4" name="Номер слайда 3"/>
          <p:cNvSpPr>
            <a:spLocks noGrp="1"/>
          </p:cNvSpPr>
          <p:nvPr>
            <p:ph type="sldNum" sz="quarter" idx="10"/>
          </p:nvPr>
        </p:nvSpPr>
        <p:spPr/>
        <p:txBody>
          <a:bodyPr/>
          <a:lstStyle/>
          <a:p>
            <a:fld id="{0B277D3D-2F55-D24F-893A-77C4C67C0ED1}" type="slidenum">
              <a:rPr lang="ru-RU" smtClean="0"/>
              <a:pPr/>
              <a:t>12</a:t>
            </a:fld>
            <a:endParaRPr lang="ru-RU"/>
          </a:p>
        </p:txBody>
      </p:sp>
    </p:spTree>
    <p:extLst>
      <p:ext uri="{BB962C8B-B14F-4D97-AF65-F5344CB8AC3E}">
        <p14:creationId xmlns:p14="http://schemas.microsoft.com/office/powerpoint/2010/main" val="3924887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Вспомогательные материалы:</a:t>
            </a:r>
          </a:p>
          <a:p>
            <a:r>
              <a:rPr lang="ru-RU" dirty="0" smtClean="0"/>
              <a:t>Список</a:t>
            </a:r>
            <a:r>
              <a:rPr lang="ru-RU" baseline="0" dirty="0" smtClean="0"/>
              <a:t> ФГОС СПО</a:t>
            </a:r>
          </a:p>
          <a:p>
            <a:r>
              <a:rPr lang="ru-RU" baseline="0" dirty="0" smtClean="0"/>
              <a:t>Матрица изменений (профессии)</a:t>
            </a:r>
          </a:p>
          <a:p>
            <a:r>
              <a:rPr lang="ru-RU" baseline="0" dirty="0" smtClean="0"/>
              <a:t>Матрица изменений (специальность)</a:t>
            </a:r>
          </a:p>
          <a:p>
            <a:r>
              <a:rPr lang="ru-RU" baseline="0" dirty="0" smtClean="0"/>
              <a:t>ФГОС по профессии</a:t>
            </a:r>
          </a:p>
          <a:p>
            <a:r>
              <a:rPr lang="ru-RU" baseline="0" dirty="0" smtClean="0"/>
              <a:t>ФГОС по специальности</a:t>
            </a:r>
          </a:p>
          <a:p>
            <a:r>
              <a:rPr lang="ru-RU" baseline="0" dirty="0" smtClean="0"/>
              <a:t>ФГОС по группе профессий</a:t>
            </a:r>
          </a:p>
          <a:p>
            <a:r>
              <a:rPr lang="ru-RU" baseline="0" dirty="0" smtClean="0"/>
              <a:t>ФГОС по группе специальностей</a:t>
            </a:r>
          </a:p>
          <a:p>
            <a:endParaRPr lang="ru-RU" dirty="0"/>
          </a:p>
        </p:txBody>
      </p:sp>
      <p:sp>
        <p:nvSpPr>
          <p:cNvPr id="4" name="Номер слайда 3"/>
          <p:cNvSpPr>
            <a:spLocks noGrp="1"/>
          </p:cNvSpPr>
          <p:nvPr>
            <p:ph type="sldNum" sz="quarter" idx="10"/>
          </p:nvPr>
        </p:nvSpPr>
        <p:spPr/>
        <p:txBody>
          <a:bodyPr/>
          <a:lstStyle/>
          <a:p>
            <a:fld id="{0B277D3D-2F55-D24F-893A-77C4C67C0ED1}" type="slidenum">
              <a:rPr lang="ru-RU" smtClean="0"/>
              <a:pPr/>
              <a:t>14</a:t>
            </a:fld>
            <a:endParaRPr lang="ru-RU"/>
          </a:p>
        </p:txBody>
      </p:sp>
    </p:spTree>
    <p:extLst>
      <p:ext uri="{BB962C8B-B14F-4D97-AF65-F5344CB8AC3E}">
        <p14:creationId xmlns:p14="http://schemas.microsoft.com/office/powerpoint/2010/main" val="3924887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a:xfrm>
            <a:off x="476672" y="4343400"/>
            <a:ext cx="5904656" cy="4464959"/>
          </a:xfrm>
        </p:spPr>
        <p:txBody>
          <a:bodyPr/>
          <a:lstStyle/>
          <a:p>
            <a:pPr algn="just"/>
            <a:r>
              <a:rPr lang="ru-RU" kern="1200" dirty="0" smtClean="0">
                <a:solidFill>
                  <a:schemeClr val="tx1"/>
                </a:solidFill>
                <a:effectLst/>
                <a:latin typeface="Times New Roman" pitchFamily="18" charset="0"/>
                <a:cs typeface="Times New Roman" pitchFamily="18" charset="0"/>
              </a:rPr>
              <a:t>Федеральным законом «Об образовании в Российской Федерации» созданы условия для развития профессионального образования:</a:t>
            </a:r>
          </a:p>
          <a:p>
            <a:pPr marL="228600" indent="-228600" algn="just">
              <a:buAutoNum type="arabicPeriod"/>
            </a:pPr>
            <a:r>
              <a:rPr lang="ru-RU" kern="1200" dirty="0" smtClean="0">
                <a:solidFill>
                  <a:schemeClr val="tx1"/>
                </a:solidFill>
                <a:effectLst/>
                <a:latin typeface="Times New Roman" pitchFamily="18" charset="0"/>
                <a:cs typeface="Times New Roman" pitchFamily="18" charset="0"/>
              </a:rPr>
              <a:t>Гарантирована общедоступность</a:t>
            </a:r>
            <a:r>
              <a:rPr lang="ru-RU" kern="1200" baseline="0" dirty="0" smtClean="0">
                <a:solidFill>
                  <a:schemeClr val="tx1"/>
                </a:solidFill>
                <a:effectLst/>
                <a:latin typeface="Times New Roman" pitchFamily="18" charset="0"/>
                <a:cs typeface="Times New Roman" pitchFamily="18" charset="0"/>
              </a:rPr>
              <a:t> СПО, если образование данного уровня гражданин получает впервые.</a:t>
            </a:r>
            <a:endParaRPr lang="en-US" kern="1200" baseline="0" dirty="0" smtClean="0">
              <a:solidFill>
                <a:schemeClr val="tx1"/>
              </a:solidFill>
              <a:effectLst/>
              <a:latin typeface="Times New Roman" pitchFamily="18" charset="0"/>
              <a:cs typeface="Times New Roman" pitchFamily="18" charset="0"/>
            </a:endParaRPr>
          </a:p>
          <a:p>
            <a:pPr marL="228600" indent="-228600" algn="just">
              <a:buAutoNum type="arabicPeriod"/>
            </a:pPr>
            <a:r>
              <a:rPr lang="ru-RU" kern="1200" baseline="0" dirty="0" smtClean="0">
                <a:solidFill>
                  <a:schemeClr val="tx1"/>
                </a:solidFill>
                <a:effectLst/>
                <a:latin typeface="Times New Roman" pitchFamily="18" charset="0"/>
                <a:cs typeface="Times New Roman" pitchFamily="18" charset="0"/>
              </a:rPr>
              <a:t>За субъектами РФ закреплены полномочия по предоставлению  СПО, включая обеспечение государственных гарантий на получение общедоступного и бесплатного СПО.</a:t>
            </a:r>
          </a:p>
          <a:p>
            <a:pPr marL="228600" indent="-228600" algn="just">
              <a:buAutoNum type="arabicPeriod"/>
            </a:pPr>
            <a:r>
              <a:rPr lang="ru-RU" kern="1200" baseline="0" dirty="0" smtClean="0">
                <a:solidFill>
                  <a:schemeClr val="tx1"/>
                </a:solidFill>
                <a:effectLst/>
                <a:latin typeface="Times New Roman" pitchFamily="18" charset="0"/>
                <a:cs typeface="Times New Roman" pitchFamily="18" charset="0"/>
              </a:rPr>
              <a:t>Установлен новый тип образовательной организации - профессиональная образовательная организация (вместо учреждений НПО и СПО).</a:t>
            </a:r>
          </a:p>
          <a:p>
            <a:pPr marL="228600" indent="-228600" algn="just">
              <a:buAutoNum type="arabicPeriod"/>
            </a:pPr>
            <a:r>
              <a:rPr lang="ru-RU" kern="1200" baseline="0" dirty="0" smtClean="0">
                <a:solidFill>
                  <a:schemeClr val="tx1"/>
                </a:solidFill>
                <a:effectLst/>
                <a:latin typeface="Times New Roman" pitchFamily="18" charset="0"/>
                <a:cs typeface="Times New Roman" pitchFamily="18" charset="0"/>
              </a:rPr>
              <a:t>Установлен уровень СПО с двумя видами образовательных программ: подготовки квалифицированных рабочих и подготовки специалистов среднего звена.</a:t>
            </a:r>
          </a:p>
          <a:p>
            <a:pPr marL="228600" indent="-228600" algn="just">
              <a:buAutoNum type="arabicPeriod"/>
            </a:pPr>
            <a:r>
              <a:rPr lang="ru-RU" kern="1200" baseline="0" dirty="0" smtClean="0">
                <a:solidFill>
                  <a:schemeClr val="tx1"/>
                </a:solidFill>
                <a:effectLst/>
                <a:latin typeface="Times New Roman" pitchFamily="18" charset="0"/>
                <a:cs typeface="Times New Roman" pitchFamily="18" charset="0"/>
              </a:rPr>
              <a:t>Введено понятие профессионального обучения (направлено на приобретение профессиональной компетенции без изменения уровня образования).</a:t>
            </a:r>
          </a:p>
          <a:p>
            <a:pPr marL="228600" indent="-228600" algn="just">
              <a:buAutoNum type="arabicPeriod"/>
            </a:pPr>
            <a:r>
              <a:rPr lang="ru-RU" kern="1200" dirty="0" smtClean="0">
                <a:solidFill>
                  <a:schemeClr val="tx1"/>
                </a:solidFill>
                <a:effectLst/>
                <a:latin typeface="Times New Roman" pitchFamily="18" charset="0"/>
                <a:cs typeface="Times New Roman" pitchFamily="18" charset="0"/>
              </a:rPr>
              <a:t>Определен статус новых структурных единиц профессионального обучения рабочих – учебный центр профессиональной квалификации.</a:t>
            </a:r>
          </a:p>
          <a:p>
            <a:pPr marL="0" indent="0" algn="just">
              <a:buNone/>
            </a:pPr>
            <a:endParaRPr lang="ru-RU" kern="1200" dirty="0" smtClean="0">
              <a:solidFill>
                <a:schemeClr val="tx1"/>
              </a:solidFill>
              <a:effectLst/>
              <a:latin typeface="Times New Roman" pitchFamily="18" charset="0"/>
              <a:cs typeface="Times New Roman" pitchFamily="18" charset="0"/>
            </a:endParaRPr>
          </a:p>
          <a:p>
            <a:pPr indent="447675" algn="just"/>
            <a:r>
              <a:rPr lang="ru-RU" dirty="0" smtClean="0">
                <a:latin typeface="Times New Roman" pitchFamily="18" charset="0"/>
                <a:cs typeface="Times New Roman" pitchFamily="18" charset="0"/>
              </a:rPr>
              <a:t>Стратегия носит декларативный характер, </a:t>
            </a:r>
            <a:r>
              <a:rPr lang="ru-RU" kern="1200" baseline="0" dirty="0" smtClean="0">
                <a:solidFill>
                  <a:schemeClr val="tx1"/>
                </a:solidFill>
                <a:effectLst/>
                <a:latin typeface="Times New Roman" pitchFamily="18" charset="0"/>
                <a:cs typeface="Times New Roman" pitchFamily="18" charset="0"/>
              </a:rPr>
              <a:t> разработана в целях формирования единого образовательного пространства на территории Российской Федерации в условиях:</a:t>
            </a:r>
          </a:p>
          <a:p>
            <a:pPr indent="447675" algn="just"/>
            <a:r>
              <a:rPr lang="ru-RU" kern="1200" baseline="0" dirty="0" smtClean="0">
                <a:solidFill>
                  <a:schemeClr val="tx1"/>
                </a:solidFill>
                <a:effectLst/>
                <a:latin typeface="Times New Roman" pitchFamily="18" charset="0"/>
                <a:cs typeface="Times New Roman" pitchFamily="18" charset="0"/>
              </a:rPr>
              <a:t>  - введения в действие  ФЗ «Об образовании в Российской Федерации»;</a:t>
            </a:r>
          </a:p>
          <a:p>
            <a:pPr indent="447675" algn="just">
              <a:buNone/>
            </a:pPr>
            <a:r>
              <a:rPr lang="ru-RU" kern="1200" baseline="0" dirty="0" smtClean="0">
                <a:solidFill>
                  <a:schemeClr val="tx1"/>
                </a:solidFill>
                <a:effectLst/>
                <a:latin typeface="Times New Roman" pitchFamily="18" charset="0"/>
                <a:cs typeface="Times New Roman" pitchFamily="18" charset="0"/>
              </a:rPr>
              <a:t>  -</a:t>
            </a:r>
            <a:r>
              <a:rPr lang="ru-RU" kern="1200" dirty="0" smtClean="0">
                <a:solidFill>
                  <a:schemeClr val="tx1"/>
                </a:solidFill>
                <a:effectLst/>
                <a:latin typeface="Times New Roman" pitchFamily="18" charset="0"/>
                <a:cs typeface="Times New Roman" pitchFamily="18" charset="0"/>
              </a:rPr>
              <a:t> </a:t>
            </a:r>
            <a:r>
              <a:rPr lang="ru-RU" kern="1200" baseline="0" dirty="0" smtClean="0">
                <a:solidFill>
                  <a:schemeClr val="tx1"/>
                </a:solidFill>
                <a:effectLst/>
                <a:latin typeface="Times New Roman" pitchFamily="18" charset="0"/>
                <a:cs typeface="Times New Roman" pitchFamily="18" charset="0"/>
              </a:rPr>
              <a:t>передачи учреждений начального профессионального и среднего профессионального образования на региональный уровень в 2012 году.</a:t>
            </a:r>
          </a:p>
          <a:p>
            <a:pPr indent="447675" algn="just">
              <a:buNone/>
            </a:pPr>
            <a:r>
              <a:rPr lang="ru-RU" kern="1200" dirty="0" smtClean="0">
                <a:solidFill>
                  <a:schemeClr val="tx1"/>
                </a:solidFill>
                <a:effectLst/>
                <a:latin typeface="Times New Roman" pitchFamily="18" charset="0"/>
                <a:cs typeface="Times New Roman" pitchFamily="18" charset="0"/>
              </a:rPr>
              <a:t>В соответствии с поручением</a:t>
            </a:r>
            <a:r>
              <a:rPr lang="ru-RU" kern="1200" baseline="0" dirty="0" smtClean="0">
                <a:solidFill>
                  <a:schemeClr val="tx1"/>
                </a:solidFill>
                <a:effectLst/>
                <a:latin typeface="Times New Roman" pitchFamily="18" charset="0"/>
                <a:cs typeface="Times New Roman" pitchFamily="18" charset="0"/>
              </a:rPr>
              <a:t> Президента Российской </a:t>
            </a:r>
            <a:r>
              <a:rPr lang="ru-RU" dirty="0">
                <a:latin typeface="Times New Roman" pitchFamily="18" charset="0"/>
                <a:cs typeface="Times New Roman" pitchFamily="18" charset="0"/>
              </a:rPr>
              <a:t>Федерации (Пр-2821):</a:t>
            </a:r>
          </a:p>
          <a:p>
            <a:pPr indent="447675" algn="just">
              <a:buNone/>
            </a:pPr>
            <a:r>
              <a:rPr lang="ru-RU" dirty="0" smtClean="0">
                <a:latin typeface="Times New Roman" pitchFamily="18" charset="0"/>
                <a:cs typeface="Times New Roman" pitchFamily="18" charset="0"/>
              </a:rPr>
              <a:t>-   утвержден Комплекс мер, направленных на совершенствование системы СПО, на 2015-2020 годы (распоряжение Правительства 349-р);</a:t>
            </a:r>
          </a:p>
          <a:p>
            <a:pPr indent="447675" algn="just">
              <a:buFontTx/>
              <a:buChar char="-"/>
            </a:pPr>
            <a:r>
              <a:rPr lang="ru-RU" dirty="0" smtClean="0">
                <a:latin typeface="Times New Roman" pitchFamily="18" charset="0"/>
                <a:cs typeface="Times New Roman" pitchFamily="18" charset="0"/>
              </a:rPr>
              <a:t>создана система мониторинга качества подготовки кадров СПО.</a:t>
            </a:r>
            <a:endParaRPr lang="ru-RU" sz="1400" dirty="0">
              <a:latin typeface="Times New Roman" pitchFamily="18" charset="0"/>
              <a:cs typeface="Times New Roman" pitchFamily="18" charset="0"/>
            </a:endParaRPr>
          </a:p>
        </p:txBody>
      </p:sp>
      <p:sp>
        <p:nvSpPr>
          <p:cNvPr id="4" name="Номер слайда 3"/>
          <p:cNvSpPr>
            <a:spLocks noGrp="1"/>
          </p:cNvSpPr>
          <p:nvPr>
            <p:ph type="sldNum" sz="quarter" idx="10"/>
          </p:nvPr>
        </p:nvSpPr>
        <p:spPr/>
        <p:txBody>
          <a:bodyPr/>
          <a:lstStyle/>
          <a:p>
            <a:fld id="{BADD30E7-8AEA-4F4E-9374-3747236A1F48}" type="slidenum">
              <a:rPr lang="ru-RU" smtClean="0"/>
              <a:pPr/>
              <a:t>2</a:t>
            </a:fld>
            <a:endParaRPr lang="ru-RU" dirty="0"/>
          </a:p>
        </p:txBody>
      </p:sp>
    </p:spTree>
    <p:extLst>
      <p:ext uri="{BB962C8B-B14F-4D97-AF65-F5344CB8AC3E}">
        <p14:creationId xmlns:p14="http://schemas.microsoft.com/office/powerpoint/2010/main" val="1832711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a:xfrm>
            <a:off x="476672" y="4343400"/>
            <a:ext cx="5904656" cy="4464959"/>
          </a:xfrm>
        </p:spPr>
        <p:txBody>
          <a:bodyPr/>
          <a:lstStyle/>
          <a:p>
            <a:pPr algn="just"/>
            <a:r>
              <a:rPr lang="ru-RU" kern="1200" dirty="0" smtClean="0">
                <a:solidFill>
                  <a:schemeClr val="tx1"/>
                </a:solidFill>
                <a:effectLst/>
                <a:latin typeface="Times New Roman" pitchFamily="18" charset="0"/>
                <a:cs typeface="Times New Roman" pitchFamily="18" charset="0"/>
              </a:rPr>
              <a:t>Федеральным законом «Об образовании в Российской Федерации» созданы условия для развития профессионального образования:</a:t>
            </a:r>
          </a:p>
          <a:p>
            <a:pPr marL="228600" indent="-228600" algn="just">
              <a:buAutoNum type="arabicPeriod"/>
            </a:pPr>
            <a:r>
              <a:rPr lang="ru-RU" kern="1200" dirty="0" smtClean="0">
                <a:solidFill>
                  <a:schemeClr val="tx1"/>
                </a:solidFill>
                <a:effectLst/>
                <a:latin typeface="Times New Roman" pitchFamily="18" charset="0"/>
                <a:cs typeface="Times New Roman" pitchFamily="18" charset="0"/>
              </a:rPr>
              <a:t>Гарантирована общедоступность</a:t>
            </a:r>
            <a:r>
              <a:rPr lang="ru-RU" kern="1200" baseline="0" dirty="0" smtClean="0">
                <a:solidFill>
                  <a:schemeClr val="tx1"/>
                </a:solidFill>
                <a:effectLst/>
                <a:latin typeface="Times New Roman" pitchFamily="18" charset="0"/>
                <a:cs typeface="Times New Roman" pitchFamily="18" charset="0"/>
              </a:rPr>
              <a:t> СПО, если образование данного уровня гражданин получает впервые.</a:t>
            </a:r>
            <a:endParaRPr lang="en-US" kern="1200" baseline="0" dirty="0" smtClean="0">
              <a:solidFill>
                <a:schemeClr val="tx1"/>
              </a:solidFill>
              <a:effectLst/>
              <a:latin typeface="Times New Roman" pitchFamily="18" charset="0"/>
              <a:cs typeface="Times New Roman" pitchFamily="18" charset="0"/>
            </a:endParaRPr>
          </a:p>
          <a:p>
            <a:pPr marL="228600" indent="-228600" algn="just">
              <a:buAutoNum type="arabicPeriod"/>
            </a:pPr>
            <a:r>
              <a:rPr lang="ru-RU" kern="1200" baseline="0" dirty="0" smtClean="0">
                <a:solidFill>
                  <a:schemeClr val="tx1"/>
                </a:solidFill>
                <a:effectLst/>
                <a:latin typeface="Times New Roman" pitchFamily="18" charset="0"/>
                <a:cs typeface="Times New Roman" pitchFamily="18" charset="0"/>
              </a:rPr>
              <a:t>За субъектами РФ закреплены полномочия по предоставлению  СПО, включая обеспечение государственных гарантий на получение общедоступного и бесплатного СПО.</a:t>
            </a:r>
          </a:p>
          <a:p>
            <a:pPr marL="228600" indent="-228600" algn="just">
              <a:buAutoNum type="arabicPeriod"/>
            </a:pPr>
            <a:r>
              <a:rPr lang="ru-RU" kern="1200" baseline="0" dirty="0" smtClean="0">
                <a:solidFill>
                  <a:schemeClr val="tx1"/>
                </a:solidFill>
                <a:effectLst/>
                <a:latin typeface="Times New Roman" pitchFamily="18" charset="0"/>
                <a:cs typeface="Times New Roman" pitchFamily="18" charset="0"/>
              </a:rPr>
              <a:t>Установлен новый тип образовательной организации - профессиональная образовательная организация (вместо учреждений НПО и СПО).</a:t>
            </a:r>
          </a:p>
          <a:p>
            <a:pPr marL="228600" indent="-228600" algn="just">
              <a:buAutoNum type="arabicPeriod"/>
            </a:pPr>
            <a:r>
              <a:rPr lang="ru-RU" kern="1200" baseline="0" dirty="0" smtClean="0">
                <a:solidFill>
                  <a:schemeClr val="tx1"/>
                </a:solidFill>
                <a:effectLst/>
                <a:latin typeface="Times New Roman" pitchFamily="18" charset="0"/>
                <a:cs typeface="Times New Roman" pitchFamily="18" charset="0"/>
              </a:rPr>
              <a:t>Установлен уровень СПО с двумя видами образовательных программ: подготовки квалифицированных рабочих и подготовки специалистов среднего звена.</a:t>
            </a:r>
          </a:p>
          <a:p>
            <a:pPr marL="228600" indent="-228600" algn="just">
              <a:buAutoNum type="arabicPeriod"/>
            </a:pPr>
            <a:r>
              <a:rPr lang="ru-RU" kern="1200" baseline="0" dirty="0" smtClean="0">
                <a:solidFill>
                  <a:schemeClr val="tx1"/>
                </a:solidFill>
                <a:effectLst/>
                <a:latin typeface="Times New Roman" pitchFamily="18" charset="0"/>
                <a:cs typeface="Times New Roman" pitchFamily="18" charset="0"/>
              </a:rPr>
              <a:t>Введено понятие профессионального обучения (направлено на приобретение профессиональной компетенции без изменения уровня образования).</a:t>
            </a:r>
          </a:p>
          <a:p>
            <a:pPr marL="228600" indent="-228600" algn="just">
              <a:buAutoNum type="arabicPeriod"/>
            </a:pPr>
            <a:r>
              <a:rPr lang="ru-RU" kern="1200" dirty="0" smtClean="0">
                <a:solidFill>
                  <a:schemeClr val="tx1"/>
                </a:solidFill>
                <a:effectLst/>
                <a:latin typeface="Times New Roman" pitchFamily="18" charset="0"/>
                <a:cs typeface="Times New Roman" pitchFamily="18" charset="0"/>
              </a:rPr>
              <a:t>Определен статус новых структурных единиц профессионального обучения рабочих – учебный центр профессиональной квалификации.</a:t>
            </a:r>
          </a:p>
          <a:p>
            <a:pPr marL="0" indent="0" algn="just">
              <a:buNone/>
            </a:pPr>
            <a:endParaRPr lang="ru-RU" kern="1200" dirty="0" smtClean="0">
              <a:solidFill>
                <a:schemeClr val="tx1"/>
              </a:solidFill>
              <a:effectLst/>
              <a:latin typeface="Times New Roman" pitchFamily="18" charset="0"/>
              <a:cs typeface="Times New Roman" pitchFamily="18" charset="0"/>
            </a:endParaRPr>
          </a:p>
          <a:p>
            <a:pPr indent="447675" algn="just"/>
            <a:r>
              <a:rPr lang="ru-RU" dirty="0" smtClean="0">
                <a:latin typeface="Times New Roman" pitchFamily="18" charset="0"/>
                <a:cs typeface="Times New Roman" pitchFamily="18" charset="0"/>
              </a:rPr>
              <a:t>Стратегия носит декларативный характер, </a:t>
            </a:r>
            <a:r>
              <a:rPr lang="ru-RU" kern="1200" baseline="0" dirty="0" smtClean="0">
                <a:solidFill>
                  <a:schemeClr val="tx1"/>
                </a:solidFill>
                <a:effectLst/>
                <a:latin typeface="Times New Roman" pitchFamily="18" charset="0"/>
                <a:cs typeface="Times New Roman" pitchFamily="18" charset="0"/>
              </a:rPr>
              <a:t> разработана в целях формирования единого образовательного пространства на территории Российской Федерации в условиях:</a:t>
            </a:r>
          </a:p>
          <a:p>
            <a:pPr indent="447675" algn="just"/>
            <a:r>
              <a:rPr lang="ru-RU" kern="1200" baseline="0" dirty="0" smtClean="0">
                <a:solidFill>
                  <a:schemeClr val="tx1"/>
                </a:solidFill>
                <a:effectLst/>
                <a:latin typeface="Times New Roman" pitchFamily="18" charset="0"/>
                <a:cs typeface="Times New Roman" pitchFamily="18" charset="0"/>
              </a:rPr>
              <a:t>  - введения в действие  ФЗ «Об образовании в Российской Федерации»;</a:t>
            </a:r>
          </a:p>
          <a:p>
            <a:pPr indent="447675" algn="just">
              <a:buNone/>
            </a:pPr>
            <a:r>
              <a:rPr lang="ru-RU" kern="1200" baseline="0" dirty="0" smtClean="0">
                <a:solidFill>
                  <a:schemeClr val="tx1"/>
                </a:solidFill>
                <a:effectLst/>
                <a:latin typeface="Times New Roman" pitchFamily="18" charset="0"/>
                <a:cs typeface="Times New Roman" pitchFamily="18" charset="0"/>
              </a:rPr>
              <a:t>  -</a:t>
            </a:r>
            <a:r>
              <a:rPr lang="ru-RU" kern="1200" dirty="0" smtClean="0">
                <a:solidFill>
                  <a:schemeClr val="tx1"/>
                </a:solidFill>
                <a:effectLst/>
                <a:latin typeface="Times New Roman" pitchFamily="18" charset="0"/>
                <a:cs typeface="Times New Roman" pitchFamily="18" charset="0"/>
              </a:rPr>
              <a:t> </a:t>
            </a:r>
            <a:r>
              <a:rPr lang="ru-RU" kern="1200" baseline="0" dirty="0" smtClean="0">
                <a:solidFill>
                  <a:schemeClr val="tx1"/>
                </a:solidFill>
                <a:effectLst/>
                <a:latin typeface="Times New Roman" pitchFamily="18" charset="0"/>
                <a:cs typeface="Times New Roman" pitchFamily="18" charset="0"/>
              </a:rPr>
              <a:t>передачи учреждений начального профессионального и среднего профессионального образования на региональный уровень в 2012 году.</a:t>
            </a:r>
          </a:p>
          <a:p>
            <a:pPr indent="447675" algn="just">
              <a:buNone/>
            </a:pPr>
            <a:r>
              <a:rPr lang="ru-RU" kern="1200" dirty="0" smtClean="0">
                <a:solidFill>
                  <a:schemeClr val="tx1"/>
                </a:solidFill>
                <a:effectLst/>
                <a:latin typeface="Times New Roman" pitchFamily="18" charset="0"/>
                <a:cs typeface="Times New Roman" pitchFamily="18" charset="0"/>
              </a:rPr>
              <a:t>В соответствии с поручением</a:t>
            </a:r>
            <a:r>
              <a:rPr lang="ru-RU" kern="1200" baseline="0" dirty="0" smtClean="0">
                <a:solidFill>
                  <a:schemeClr val="tx1"/>
                </a:solidFill>
                <a:effectLst/>
                <a:latin typeface="Times New Roman" pitchFamily="18" charset="0"/>
                <a:cs typeface="Times New Roman" pitchFamily="18" charset="0"/>
              </a:rPr>
              <a:t> Президента Российской </a:t>
            </a:r>
            <a:r>
              <a:rPr lang="ru-RU" dirty="0">
                <a:latin typeface="Times New Roman" pitchFamily="18" charset="0"/>
                <a:cs typeface="Times New Roman" pitchFamily="18" charset="0"/>
              </a:rPr>
              <a:t>Федерации (Пр-2821):</a:t>
            </a:r>
          </a:p>
          <a:p>
            <a:pPr indent="447675" algn="just">
              <a:buNone/>
            </a:pPr>
            <a:r>
              <a:rPr lang="ru-RU" dirty="0" smtClean="0">
                <a:latin typeface="Times New Roman" pitchFamily="18" charset="0"/>
                <a:cs typeface="Times New Roman" pitchFamily="18" charset="0"/>
              </a:rPr>
              <a:t>-   утвержден Комплекс мер, направленных на совершенствование системы СПО, на 2015-2020 годы (распоряжение Правительства 349-р);</a:t>
            </a:r>
          </a:p>
          <a:p>
            <a:pPr indent="447675" algn="just">
              <a:buFontTx/>
              <a:buChar char="-"/>
            </a:pPr>
            <a:r>
              <a:rPr lang="ru-RU" dirty="0" smtClean="0">
                <a:latin typeface="Times New Roman" pitchFamily="18" charset="0"/>
                <a:cs typeface="Times New Roman" pitchFamily="18" charset="0"/>
              </a:rPr>
              <a:t>создана система мониторинга качества подготовки кадров СПО.</a:t>
            </a:r>
            <a:endParaRPr lang="ru-RU" sz="1400" dirty="0">
              <a:latin typeface="Times New Roman" pitchFamily="18" charset="0"/>
              <a:cs typeface="Times New Roman" pitchFamily="18" charset="0"/>
            </a:endParaRPr>
          </a:p>
        </p:txBody>
      </p:sp>
      <p:sp>
        <p:nvSpPr>
          <p:cNvPr id="4" name="Номер слайда 3"/>
          <p:cNvSpPr>
            <a:spLocks noGrp="1"/>
          </p:cNvSpPr>
          <p:nvPr>
            <p:ph type="sldNum" sz="quarter" idx="10"/>
          </p:nvPr>
        </p:nvSpPr>
        <p:spPr/>
        <p:txBody>
          <a:bodyPr/>
          <a:lstStyle/>
          <a:p>
            <a:fld id="{BADD30E7-8AEA-4F4E-9374-3747236A1F48}" type="slidenum">
              <a:rPr lang="ru-RU" smtClean="0"/>
              <a:pPr/>
              <a:t>3</a:t>
            </a:fld>
            <a:endParaRPr lang="ru-RU" dirty="0"/>
          </a:p>
        </p:txBody>
      </p:sp>
    </p:spTree>
    <p:extLst>
      <p:ext uri="{BB962C8B-B14F-4D97-AF65-F5344CB8AC3E}">
        <p14:creationId xmlns:p14="http://schemas.microsoft.com/office/powerpoint/2010/main" val="1832711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a:xfrm>
            <a:off x="548680" y="4343400"/>
            <a:ext cx="6048672" cy="4266379"/>
          </a:xfrm>
        </p:spPr>
        <p:txBody>
          <a:bodyPr/>
          <a:lstStyle/>
          <a:p>
            <a:pPr algn="just"/>
            <a:r>
              <a:rPr lang="ru-RU" dirty="0" smtClean="0">
                <a:latin typeface="Times New Roman" pitchFamily="18" charset="0"/>
                <a:cs typeface="Times New Roman" pitchFamily="18" charset="0"/>
              </a:rPr>
              <a:t>Стратегией предполагалось решение комплекса 4 основных задач:</a:t>
            </a:r>
          </a:p>
          <a:p>
            <a:pPr algn="just"/>
            <a:r>
              <a:rPr lang="ru-RU" dirty="0" smtClean="0">
                <a:latin typeface="Times New Roman" pitchFamily="18" charset="0"/>
                <a:cs typeface="Times New Roman" pitchFamily="18" charset="0"/>
              </a:rPr>
              <a:t>1. Обеспечение соответствия квалификаций выпускников требованиям экономики.</a:t>
            </a:r>
          </a:p>
          <a:p>
            <a:pPr algn="just"/>
            <a:r>
              <a:rPr lang="ru-RU" dirty="0" smtClean="0">
                <a:latin typeface="Times New Roman" pitchFamily="18" charset="0"/>
                <a:cs typeface="Times New Roman" pitchFamily="18" charset="0"/>
              </a:rPr>
              <a:t>2. Консолидация ресурсов бизнеса, государства и образовательных организаций.</a:t>
            </a:r>
          </a:p>
          <a:p>
            <a:pPr algn="just"/>
            <a:r>
              <a:rPr lang="ru-RU" dirty="0" smtClean="0">
                <a:latin typeface="Times New Roman" pitchFamily="18" charset="0"/>
                <a:cs typeface="Times New Roman" pitchFamily="18" charset="0"/>
              </a:rPr>
              <a:t>3. Создание условий для обеспечения возможностей различным категориям населения в приобретении прикладных квалификаций на протяжении  трудовой деятельности.</a:t>
            </a:r>
          </a:p>
          <a:p>
            <a:pPr algn="just"/>
            <a:r>
              <a:rPr lang="ru-RU" dirty="0" smtClean="0">
                <a:latin typeface="Times New Roman" pitchFamily="18" charset="0"/>
                <a:cs typeface="Times New Roman" pitchFamily="18" charset="0"/>
              </a:rPr>
              <a:t>4. Создание условий для успешной социализации и эффективной самореализации обучающихся.</a:t>
            </a:r>
          </a:p>
          <a:p>
            <a:pPr algn="just"/>
            <a:r>
              <a:rPr lang="ru-RU" dirty="0" smtClean="0">
                <a:latin typeface="Times New Roman" pitchFamily="18" charset="0"/>
                <a:cs typeface="Times New Roman" pitchFamily="18" charset="0"/>
              </a:rPr>
              <a:t>В результате реализации Стратегии удалось достичь следующих системных эффектов:</a:t>
            </a:r>
          </a:p>
          <a:p>
            <a:pPr marL="171450" indent="-171450" algn="just">
              <a:buFontTx/>
              <a:buChar char="-"/>
            </a:pPr>
            <a:r>
              <a:rPr lang="ru-RU" dirty="0" smtClean="0">
                <a:latin typeface="Times New Roman" pitchFamily="18" charset="0"/>
                <a:cs typeface="Times New Roman" pitchFamily="18" charset="0"/>
              </a:rPr>
              <a:t>Во всех регионах разработаны и реализуются региональные программы развития профессионального образования, чего не было до 2012 года;</a:t>
            </a:r>
          </a:p>
          <a:p>
            <a:pPr marL="171450" indent="-171450" algn="just">
              <a:buFontTx/>
              <a:buChar char="-"/>
            </a:pPr>
            <a:r>
              <a:rPr lang="ru-RU" dirty="0" smtClean="0">
                <a:latin typeface="Times New Roman" pitchFamily="18" charset="0"/>
                <a:cs typeface="Times New Roman" pitchFamily="18" charset="0"/>
              </a:rPr>
              <a:t>Государственная поддержка развития региональных систем профобразования на условиях </a:t>
            </a:r>
            <a:r>
              <a:rPr lang="ru-RU" dirty="0" err="1" smtClean="0">
                <a:latin typeface="Times New Roman" pitchFamily="18" charset="0"/>
                <a:cs typeface="Times New Roman" pitchFamily="18" charset="0"/>
              </a:rPr>
              <a:t>софинансирования</a:t>
            </a:r>
            <a:r>
              <a:rPr lang="ru-RU" dirty="0" smtClean="0">
                <a:latin typeface="Times New Roman" pitchFamily="18" charset="0"/>
                <a:cs typeface="Times New Roman" pitchFamily="18" charset="0"/>
              </a:rPr>
              <a:t> оказана 81 региону (до 2011 года гос. поддержка оказывалась только отдельным образовательным организациям);</a:t>
            </a:r>
          </a:p>
          <a:p>
            <a:pPr marL="171450" indent="-171450" algn="just">
              <a:buFontTx/>
              <a:buChar char="-"/>
            </a:pPr>
            <a:r>
              <a:rPr lang="ru-RU" dirty="0" smtClean="0">
                <a:latin typeface="Times New Roman" pitchFamily="18" charset="0"/>
                <a:cs typeface="Times New Roman" pitchFamily="18" charset="0"/>
              </a:rPr>
              <a:t>Впервые в России создана инфраструктура инклюзивного СПО.</a:t>
            </a:r>
          </a:p>
          <a:p>
            <a:pPr algn="just"/>
            <a:r>
              <a:rPr lang="ru-RU" dirty="0" smtClean="0">
                <a:latin typeface="Times New Roman" pitchFamily="18" charset="0"/>
                <a:cs typeface="Times New Roman" pitchFamily="18" charset="0"/>
              </a:rPr>
              <a:t>Также важно отметить выполнение основных целевых показателей Стратегии по состоянию на конец 2016 года по: </a:t>
            </a:r>
          </a:p>
          <a:p>
            <a:pPr marL="171450" indent="-171450" algn="just">
              <a:buFontTx/>
              <a:buChar char="-"/>
            </a:pPr>
            <a:r>
              <a:rPr lang="ru-RU" dirty="0" smtClean="0">
                <a:latin typeface="Times New Roman" pitchFamily="18" charset="0"/>
                <a:cs typeface="Times New Roman" pitchFamily="18" charset="0"/>
              </a:rPr>
              <a:t>трудоустройству выпускников;</a:t>
            </a:r>
          </a:p>
          <a:p>
            <a:pPr marL="171450" indent="-171450" algn="just">
              <a:buFontTx/>
              <a:buChar char="-"/>
            </a:pPr>
            <a:r>
              <a:rPr lang="ru-RU" dirty="0" smtClean="0">
                <a:latin typeface="Times New Roman" pitchFamily="18" charset="0"/>
                <a:cs typeface="Times New Roman" pitchFamily="18" charset="0"/>
              </a:rPr>
              <a:t>средней заработной плате преподавателей и мастеров производственного обучения по отношению к средней по экономике региона;</a:t>
            </a:r>
          </a:p>
          <a:p>
            <a:pPr marL="171450" indent="-171450" algn="just">
              <a:buFontTx/>
              <a:buChar char="-"/>
            </a:pPr>
            <a:r>
              <a:rPr lang="ru-RU" dirty="0" smtClean="0">
                <a:latin typeface="Times New Roman" pitchFamily="18" charset="0"/>
                <a:cs typeface="Times New Roman" pitchFamily="18" charset="0"/>
              </a:rPr>
              <a:t>числу созданных многофункциональных центров прикладных квалификаций в соответствии с майским Указом Президента № 599. МЦПК обеспечили реализацию «коротких программ» профессионального обучения и ДПО под конкретные запросы рынка труда;</a:t>
            </a:r>
          </a:p>
          <a:p>
            <a:pPr marL="171450" indent="-171450" algn="just">
              <a:buFontTx/>
              <a:buChar char="-"/>
            </a:pPr>
            <a:r>
              <a:rPr lang="ru-RU" dirty="0" smtClean="0">
                <a:latin typeface="Times New Roman" pitchFamily="18" charset="0"/>
                <a:cs typeface="Times New Roman" pitchFamily="18" charset="0"/>
              </a:rPr>
              <a:t>обеспеченности общежитиями нуждающихся студентов;</a:t>
            </a:r>
          </a:p>
          <a:p>
            <a:pPr marL="171450" indent="-171450" algn="just">
              <a:buFontTx/>
              <a:buChar char="-"/>
            </a:pPr>
            <a:r>
              <a:rPr lang="ru-RU" dirty="0" smtClean="0">
                <a:latin typeface="Times New Roman" pitchFamily="18" charset="0"/>
                <a:cs typeface="Times New Roman" pitchFamily="18" charset="0"/>
              </a:rPr>
              <a:t>количеству регионов, вступивших в движение </a:t>
            </a:r>
            <a:r>
              <a:rPr lang="en-US" dirty="0" smtClean="0">
                <a:latin typeface="Times New Roman" pitchFamily="18" charset="0"/>
                <a:cs typeface="Times New Roman" pitchFamily="18" charset="0"/>
              </a:rPr>
              <a:t>WS</a:t>
            </a:r>
            <a:r>
              <a:rPr lang="ru-RU" dirty="0" smtClean="0">
                <a:latin typeface="Times New Roman" pitchFamily="18" charset="0"/>
                <a:cs typeface="Times New Roman" pitchFamily="18" charset="0"/>
              </a:rPr>
              <a:t>.</a:t>
            </a:r>
          </a:p>
          <a:p>
            <a:endParaRPr lang="ru-RU" dirty="0"/>
          </a:p>
        </p:txBody>
      </p:sp>
      <p:sp>
        <p:nvSpPr>
          <p:cNvPr id="4" name="Номер слайда 3"/>
          <p:cNvSpPr>
            <a:spLocks noGrp="1"/>
          </p:cNvSpPr>
          <p:nvPr>
            <p:ph type="sldNum" sz="quarter" idx="10"/>
          </p:nvPr>
        </p:nvSpPr>
        <p:spPr/>
        <p:txBody>
          <a:bodyPr/>
          <a:lstStyle/>
          <a:p>
            <a:fld id="{BADD30E7-8AEA-4F4E-9374-3747236A1F48}" type="slidenum">
              <a:rPr lang="ru-RU" smtClean="0"/>
              <a:pPr/>
              <a:t>4</a:t>
            </a:fld>
            <a:endParaRPr lang="ru-RU"/>
          </a:p>
        </p:txBody>
      </p:sp>
    </p:spTree>
    <p:extLst>
      <p:ext uri="{BB962C8B-B14F-4D97-AF65-F5344CB8AC3E}">
        <p14:creationId xmlns:p14="http://schemas.microsoft.com/office/powerpoint/2010/main" val="4018509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a:xfrm>
            <a:off x="404664" y="4174841"/>
            <a:ext cx="6264696" cy="4832098"/>
          </a:xfrm>
        </p:spPr>
        <p:txBody>
          <a:bodyPr/>
          <a:lstStyle/>
          <a:p>
            <a:pPr indent="449263" algn="just">
              <a:lnSpc>
                <a:spcPct val="95000"/>
              </a:lnSpc>
            </a:pPr>
            <a:r>
              <a:rPr lang="ru-RU" dirty="0" smtClean="0">
                <a:latin typeface="Times New Roman" pitchFamily="18" charset="0"/>
                <a:cs typeface="Times New Roman" pitchFamily="18" charset="0"/>
              </a:rPr>
              <a:t>Несколько слов о состоянии сети. </a:t>
            </a:r>
          </a:p>
          <a:p>
            <a:pPr indent="449263" algn="just">
              <a:lnSpc>
                <a:spcPct val="95000"/>
              </a:lnSpc>
            </a:pPr>
            <a:r>
              <a:rPr lang="ru-RU" dirty="0" smtClean="0">
                <a:latin typeface="Times New Roman" pitchFamily="18" charset="0"/>
                <a:cs typeface="Times New Roman" pitchFamily="18" charset="0"/>
              </a:rPr>
              <a:t>1. Подготовку кадров СПО в Российской Федерации осуществляют 3,5 тысяч профессиональных образовательных организаций и 382 вуза, реализующих программы СПО. В результате первой волны реструктуризации сети после передачи колледжей в регионы количество колледжей сократилось примерно на 20% (около 1,0 тысячи образовательных организаций). Сокращение сети проводилось на фоне демографического  спада. При этом  общий контингент обучающихся СПО составляет 2,85 млн. человек, что на 120 тысяч человек меньше контингента 2012 года.</a:t>
            </a:r>
          </a:p>
          <a:p>
            <a:pPr indent="449263" algn="just">
              <a:lnSpc>
                <a:spcPct val="95000"/>
              </a:lnSpc>
            </a:pPr>
            <a:r>
              <a:rPr lang="ru-RU" dirty="0" smtClean="0">
                <a:latin typeface="Times New Roman" pitchFamily="18" charset="0"/>
                <a:cs typeface="Times New Roman" pitchFamily="18" charset="0"/>
              </a:rPr>
              <a:t>Это говорит, прежде всего, об укрупнении сети профессионального образования после передачи в регионы.</a:t>
            </a:r>
          </a:p>
          <a:p>
            <a:pPr indent="449263" algn="just">
              <a:lnSpc>
                <a:spcPct val="95000"/>
              </a:lnSpc>
            </a:pPr>
            <a:r>
              <a:rPr lang="ru-RU" dirty="0" smtClean="0">
                <a:latin typeface="Times New Roman" pitchFamily="18" charset="0"/>
                <a:cs typeface="Times New Roman" pitchFamily="18" charset="0"/>
              </a:rPr>
              <a:t>2. Динамика приема студентов на программы СПО:</a:t>
            </a:r>
          </a:p>
          <a:p>
            <a:pPr indent="449263" algn="just">
              <a:lnSpc>
                <a:spcPct val="95000"/>
              </a:lnSpc>
            </a:pPr>
            <a:r>
              <a:rPr lang="ru-RU" dirty="0" smtClean="0">
                <a:latin typeface="Times New Roman" pitchFamily="18" charset="0"/>
                <a:cs typeface="Times New Roman" pitchFamily="18" charset="0"/>
              </a:rPr>
              <a:t>За прошедшее с 2012 года время произошло незначительное перераспределение в объемах приема между программами подготовки квалифицированных рабочих (наблюдается снижение приема на  21%) и программами подготовки специалистов среднего звена  (рост составляет   9%).</a:t>
            </a:r>
          </a:p>
          <a:p>
            <a:pPr indent="449263" algn="just">
              <a:lnSpc>
                <a:spcPct val="95000"/>
              </a:lnSpc>
            </a:pPr>
            <a:r>
              <a:rPr lang="ru-RU" dirty="0" smtClean="0">
                <a:latin typeface="Times New Roman" pitchFamily="18" charset="0"/>
                <a:cs typeface="Times New Roman" pitchFamily="18" charset="0"/>
              </a:rPr>
              <a:t>В целом прием на программы СПО в последние 3 года незначительно, но растет (примерно на 10  тысяч человек в год).</a:t>
            </a:r>
          </a:p>
          <a:p>
            <a:pPr indent="449263" algn="just">
              <a:lnSpc>
                <a:spcPct val="95000"/>
              </a:lnSpc>
            </a:pPr>
            <a:r>
              <a:rPr lang="ru-RU" dirty="0" smtClean="0">
                <a:latin typeface="Times New Roman" pitchFamily="18" charset="0"/>
                <a:cs typeface="Times New Roman" pitchFamily="18" charset="0"/>
              </a:rPr>
              <a:t>3 . В структуре сети образовательных организаций можно выделить 4  группы колледжей: большинство колледжей в России (2496 штук) являются многопрофильными, на втором месте колледжи социальной сферы (764  образовательные организации), для крупных предприятий реального сектора экономики подготовку кадров СПО осуществляют 494 колледжа, а для малого и среднего бизнеса  - 146.</a:t>
            </a:r>
          </a:p>
          <a:p>
            <a:pPr indent="449263" algn="just">
              <a:lnSpc>
                <a:spcPct val="95000"/>
              </a:lnSpc>
            </a:pPr>
            <a:r>
              <a:rPr lang="ru-RU" dirty="0" smtClean="0">
                <a:latin typeface="Times New Roman" pitchFamily="18" charset="0"/>
                <a:cs typeface="Times New Roman" pitchFamily="18" charset="0"/>
              </a:rPr>
              <a:t> 4. Подчеркну еще одну особенность СПО: это уровень образования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с двумя входами: после 9 и 11 классов. В целом в Российской Федерации три четверти (75%) абитуриентов поступают после окончания 9 класса. Доля девятиклассников, поступающих в колледжи, растет.</a:t>
            </a:r>
          </a:p>
          <a:p>
            <a:pPr indent="449263" algn="just">
              <a:lnSpc>
                <a:spcPct val="95000"/>
              </a:lnSpc>
            </a:pPr>
            <a:r>
              <a:rPr lang="ru-RU" dirty="0">
                <a:latin typeface="Times New Roman" pitchFamily="18" charset="0"/>
                <a:cs typeface="Times New Roman" pitchFamily="18" charset="0"/>
              </a:rPr>
              <a:t>5. Система СПО выполняет важную социальную функцию. По результатам мониторинга качества подготовки кадров  24,0 % студентов, получают социальную стипендию, то есть относятся к социально незащищенным слоям населения. Также  в системе СПО обучается 16,3 тысячи инвалидов и лиц с ОВЗ.</a:t>
            </a:r>
          </a:p>
          <a:p>
            <a:endParaRPr lang="ru-RU" dirty="0"/>
          </a:p>
        </p:txBody>
      </p:sp>
      <p:sp>
        <p:nvSpPr>
          <p:cNvPr id="4" name="Номер слайда 3"/>
          <p:cNvSpPr>
            <a:spLocks noGrp="1"/>
          </p:cNvSpPr>
          <p:nvPr>
            <p:ph type="sldNum" sz="quarter" idx="10"/>
          </p:nvPr>
        </p:nvSpPr>
        <p:spPr/>
        <p:txBody>
          <a:bodyPr/>
          <a:lstStyle/>
          <a:p>
            <a:fld id="{BADD30E7-8AEA-4F4E-9374-3747236A1F48}" type="slidenum">
              <a:rPr lang="ru-RU" smtClean="0"/>
              <a:pPr/>
              <a:t>5</a:t>
            </a:fld>
            <a:endParaRPr lang="ru-RU"/>
          </a:p>
        </p:txBody>
      </p:sp>
    </p:spTree>
    <p:extLst>
      <p:ext uri="{BB962C8B-B14F-4D97-AF65-F5344CB8AC3E}">
        <p14:creationId xmlns:p14="http://schemas.microsoft.com/office/powerpoint/2010/main" val="876559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Образ слайда 1"/>
          <p:cNvSpPr>
            <a:spLocks noGrp="1" noRot="1" noChangeAspect="1" noTextEdit="1"/>
          </p:cNvSpPr>
          <p:nvPr>
            <p:ph type="sldImg"/>
          </p:nvPr>
        </p:nvSpPr>
        <p:spPr bwMode="auto">
          <a:noFill/>
          <a:ln>
            <a:solidFill>
              <a:srgbClr val="000000"/>
            </a:solidFill>
            <a:miter lim="800000"/>
            <a:headEnd/>
            <a:tailEnd/>
          </a:ln>
        </p:spPr>
      </p:sp>
      <p:sp>
        <p:nvSpPr>
          <p:cNvPr id="3" name="Заметки 2"/>
          <p:cNvSpPr>
            <a:spLocks noGrp="1"/>
          </p:cNvSpPr>
          <p:nvPr>
            <p:ph type="body" idx="1"/>
          </p:nvPr>
        </p:nvSpPr>
        <p:spPr>
          <a:xfrm>
            <a:off x="405203" y="4175074"/>
            <a:ext cx="6119667" cy="4766053"/>
          </a:xfrm>
        </p:spPr>
        <p:txBody>
          <a:bodyPr/>
          <a:lstStyle/>
          <a:p>
            <a:pPr indent="444500" algn="just" fontAlgn="auto">
              <a:spcBef>
                <a:spcPts val="0"/>
              </a:spcBef>
              <a:spcAft>
                <a:spcPts val="0"/>
              </a:spcAft>
              <a:defRPr/>
            </a:pPr>
            <a:r>
              <a:rPr lang="ru-RU" dirty="0"/>
              <a:t>1.  </a:t>
            </a:r>
            <a:r>
              <a:rPr lang="ru-RU" dirty="0">
                <a:latin typeface="Times New Roman" pitchFamily="18" charset="0"/>
                <a:cs typeface="Times New Roman" pitchFamily="18" charset="0"/>
              </a:rPr>
              <a:t>Региональная составляющая бюджетного финансирования системы СПО растет, начиная с 2012 года, после передачи учреждений НПО и СПО на уровень субъектов Российской Федерации. </a:t>
            </a:r>
          </a:p>
          <a:p>
            <a:pPr indent="444500" algn="just" fontAlgn="auto">
              <a:spcBef>
                <a:spcPts val="0"/>
              </a:spcBef>
              <a:spcAft>
                <a:spcPts val="0"/>
              </a:spcAft>
              <a:defRPr/>
            </a:pPr>
            <a:r>
              <a:rPr lang="ru-RU" dirty="0" smtClean="0">
                <a:latin typeface="Times New Roman" pitchFamily="18" charset="0"/>
                <a:cs typeface="Times New Roman" pitchFamily="18" charset="0"/>
              </a:rPr>
              <a:t>Консолидированный </a:t>
            </a:r>
            <a:r>
              <a:rPr lang="ru-RU" dirty="0">
                <a:latin typeface="Times New Roman" pitchFamily="18" charset="0"/>
                <a:cs typeface="Times New Roman" pitchFamily="18" charset="0"/>
              </a:rPr>
              <a:t>бюджет системы СПО  в пределах 190 млрд рублей в год. </a:t>
            </a:r>
          </a:p>
          <a:p>
            <a:pPr indent="444500" algn="just" fontAlgn="auto">
              <a:spcBef>
                <a:spcPts val="0"/>
              </a:spcBef>
              <a:spcAft>
                <a:spcPts val="0"/>
              </a:spcAft>
              <a:defRPr/>
            </a:pPr>
            <a:r>
              <a:rPr lang="ru-RU" dirty="0">
                <a:latin typeface="Times New Roman" pitchFamily="18" charset="0"/>
                <a:cs typeface="Times New Roman" pitchFamily="18" charset="0"/>
              </a:rPr>
              <a:t>Свыше 90% расходов на профессиональное образование обеспечивают текущее функционирование системы (это заработная плата, коммунальные и хозяйственные расходы, выплаты стипендий и так далее). При этом расходы на развитие материально-технической базы составляют не более 5-8%.</a:t>
            </a:r>
          </a:p>
          <a:p>
            <a:pPr indent="444500" algn="just" fontAlgn="auto">
              <a:spcBef>
                <a:spcPts val="0"/>
              </a:spcBef>
              <a:spcAft>
                <a:spcPts val="0"/>
              </a:spcAft>
              <a:defRPr/>
            </a:pPr>
            <a:r>
              <a:rPr lang="ru-RU" dirty="0">
                <a:latin typeface="Times New Roman" pitchFamily="18" charset="0"/>
                <a:cs typeface="Times New Roman" pitchFamily="18" charset="0"/>
              </a:rPr>
              <a:t>   2.   Государственная поддержка развития СПО (преимущественно в части модернизации материально-технической базы профессиональных образовательных организаций). Механизм государственной поддержки нацелен на стимулирование многоканального финансирования. </a:t>
            </a:r>
            <a:r>
              <a:rPr lang="ru-RU" dirty="0" err="1">
                <a:latin typeface="Times New Roman" pitchFamily="18" charset="0"/>
                <a:cs typeface="Times New Roman" pitchFamily="18" charset="0"/>
              </a:rPr>
              <a:t>Софинансирование</a:t>
            </a:r>
            <a:r>
              <a:rPr lang="ru-RU" dirty="0">
                <a:latin typeface="Times New Roman" pitchFamily="18" charset="0"/>
                <a:cs typeface="Times New Roman" pitchFamily="18" charset="0"/>
              </a:rPr>
              <a:t> проектов развития системы профобразования начиная с 2011 года составило 26,85 млрд. рублей при государственной поддержке за счет средств федерального бюджета 6,81 млрд. рублей.</a:t>
            </a:r>
          </a:p>
          <a:p>
            <a:pPr indent="444500" algn="just" fontAlgn="auto">
              <a:spcBef>
                <a:spcPts val="0"/>
              </a:spcBef>
              <a:spcAft>
                <a:spcPts val="0"/>
              </a:spcAft>
              <a:defRPr/>
            </a:pPr>
            <a:r>
              <a:rPr lang="ru-RU" dirty="0" smtClean="0">
                <a:latin typeface="Times New Roman" pitchFamily="18" charset="0"/>
                <a:cs typeface="Times New Roman" pitchFamily="18" charset="0"/>
              </a:rPr>
              <a:t>В </a:t>
            </a:r>
            <a:r>
              <a:rPr lang="ru-RU" dirty="0">
                <a:latin typeface="Times New Roman" pitchFamily="18" charset="0"/>
                <a:cs typeface="Times New Roman" pitchFamily="18" charset="0"/>
              </a:rPr>
              <a:t>целом в результате реализации федеральных проектов модернизировано около 20% учреждений Российской Федерации в соответствии с современными запросами рынка труда. </a:t>
            </a:r>
          </a:p>
          <a:p>
            <a:pPr indent="444500" algn="just" fontAlgn="auto">
              <a:spcBef>
                <a:spcPts val="0"/>
              </a:spcBef>
              <a:spcAft>
                <a:spcPts val="0"/>
              </a:spcAft>
              <a:defRPr/>
            </a:pPr>
            <a:r>
              <a:rPr lang="ru-RU" dirty="0">
                <a:latin typeface="Times New Roman" pitchFamily="18" charset="0"/>
                <a:cs typeface="Times New Roman" pitchFamily="18" charset="0"/>
              </a:rPr>
              <a:t>3.  </a:t>
            </a:r>
            <a:r>
              <a:rPr lang="ru-RU" dirty="0" err="1">
                <a:latin typeface="Times New Roman" pitchFamily="18" charset="0"/>
                <a:cs typeface="Times New Roman" pitchFamily="18" charset="0"/>
              </a:rPr>
              <a:t>Минобрнауки</a:t>
            </a:r>
            <a:r>
              <a:rPr lang="ru-RU" dirty="0">
                <a:latin typeface="Times New Roman" pitchFamily="18" charset="0"/>
                <a:cs typeface="Times New Roman" pitchFamily="18" charset="0"/>
              </a:rPr>
              <a:t> России последовательно отстаивает законодательные инициативы, направленные на стимулирование компаний, участвующих в подготовке рабочих кадров и развитии материально-технической базы СПО. Пользуясь случаем, просим поддержать наши инициативы по внесению изменений в Налоговый кодекс Российской </a:t>
            </a:r>
            <a:r>
              <a:rPr lang="ru-RU" dirty="0" smtClean="0">
                <a:latin typeface="Times New Roman" pitchFamily="18" charset="0"/>
                <a:cs typeface="Times New Roman" pitchFamily="18" charset="0"/>
              </a:rPr>
              <a:t>Федерации по </a:t>
            </a:r>
            <a:r>
              <a:rPr lang="ru-RU" dirty="0">
                <a:latin typeface="Times New Roman" pitchFamily="18" charset="0"/>
                <a:cs typeface="Times New Roman" pitchFamily="18" charset="0"/>
              </a:rPr>
              <a:t>внесению изменений в статью 264 части второй Налогового кодекса - в целях мотивации предприятий к участию в подготовке высококвалифицированных рабочих кадров (Законопроект внесен Правительством Российской Федерации в Государственную Думу Российской Федерации). Также на рассмотрении в Правительстве Российской Федерации находятся изменения в статью 265 части второй Налогового кодекса Российской Федерации в целях предоставления преференций организациям, участвующим в развитии материальной и учебно-лабораторной базы образовательных организаций. </a:t>
            </a:r>
          </a:p>
          <a:p>
            <a:pPr fontAlgn="auto">
              <a:spcBef>
                <a:spcPts val="0"/>
              </a:spcBef>
              <a:spcAft>
                <a:spcPts val="0"/>
              </a:spcAft>
              <a:defRPr/>
            </a:pPr>
            <a:endParaRPr lang="ru-RU" dirty="0"/>
          </a:p>
        </p:txBody>
      </p:sp>
      <p:sp>
        <p:nvSpPr>
          <p:cNvPr id="1229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83E50CD-8623-49D8-A632-481E38F0FFD7}" type="slidenum">
              <a:rPr lang="ru-RU"/>
              <a:pPr fontAlgn="base">
                <a:spcBef>
                  <a:spcPct val="0"/>
                </a:spcBef>
                <a:spcAft>
                  <a:spcPct val="0"/>
                </a:spcAft>
              </a:pPr>
              <a:t>6</a:t>
            </a:fld>
            <a:endParaRPr lang="ru-RU"/>
          </a:p>
        </p:txBody>
      </p:sp>
    </p:spTree>
    <p:extLst>
      <p:ext uri="{BB962C8B-B14F-4D97-AF65-F5344CB8AC3E}">
        <p14:creationId xmlns:p14="http://schemas.microsoft.com/office/powerpoint/2010/main" val="2301651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Образ слайда 1"/>
          <p:cNvSpPr>
            <a:spLocks noGrp="1" noRot="1" noChangeAspect="1" noTextEdit="1"/>
          </p:cNvSpPr>
          <p:nvPr>
            <p:ph type="sldImg"/>
          </p:nvPr>
        </p:nvSpPr>
        <p:spPr bwMode="auto">
          <a:noFill/>
          <a:ln>
            <a:solidFill>
              <a:srgbClr val="000000"/>
            </a:solidFill>
            <a:miter lim="800000"/>
            <a:headEnd/>
            <a:tailEnd/>
          </a:ln>
        </p:spPr>
      </p:sp>
      <p:sp>
        <p:nvSpPr>
          <p:cNvPr id="3" name="Заметки 2"/>
          <p:cNvSpPr>
            <a:spLocks noGrp="1"/>
          </p:cNvSpPr>
          <p:nvPr>
            <p:ph type="body" idx="1"/>
          </p:nvPr>
        </p:nvSpPr>
        <p:spPr>
          <a:xfrm>
            <a:off x="333131" y="4241229"/>
            <a:ext cx="6119668" cy="4114800"/>
          </a:xfrm>
        </p:spPr>
        <p:txBody>
          <a:bodyPr/>
          <a:lstStyle/>
          <a:p>
            <a:pPr indent="449263" algn="just" fontAlgn="auto">
              <a:spcBef>
                <a:spcPts val="0"/>
              </a:spcBef>
              <a:spcAft>
                <a:spcPts val="0"/>
              </a:spcAft>
              <a:defRPr/>
            </a:pPr>
            <a:r>
              <a:rPr lang="ru-RU" dirty="0" smtClean="0">
                <a:latin typeface="Times New Roman" pitchFamily="18" charset="0"/>
                <a:cs typeface="Times New Roman" pitchFamily="18" charset="0"/>
              </a:rPr>
              <a:t>Прогноз численности населения в возрасте 15-16 лет основан на среднем варианте прогноза предположительной численности населения Российской Федерации (Росстат).</a:t>
            </a:r>
          </a:p>
          <a:p>
            <a:pPr indent="449263" algn="just" fontAlgn="auto">
              <a:spcBef>
                <a:spcPts val="0"/>
              </a:spcBef>
              <a:spcAft>
                <a:spcPts val="0"/>
              </a:spcAft>
              <a:defRPr/>
            </a:pPr>
            <a:r>
              <a:rPr lang="ru-RU" dirty="0" smtClean="0">
                <a:latin typeface="Times New Roman" pitchFamily="18" charset="0"/>
                <a:cs typeface="Times New Roman" pitchFamily="18" charset="0"/>
              </a:rPr>
              <a:t>Прогноз бюджетного приема в организации, реализующие программы СПО, основан на рекомендуемом  минимальном показателе доступности программ СПО – 50 бюджетных мест на 100 выпускников школ.</a:t>
            </a:r>
          </a:p>
          <a:p>
            <a:pPr indent="449263" algn="just" fontAlgn="auto">
              <a:spcBef>
                <a:spcPts val="0"/>
              </a:spcBef>
              <a:spcAft>
                <a:spcPts val="0"/>
              </a:spcAft>
              <a:defRPr/>
            </a:pPr>
            <a:r>
              <a:rPr lang="ru-RU" dirty="0" smtClean="0">
                <a:latin typeface="Times New Roman" pitchFamily="18" charset="0"/>
                <a:cs typeface="Times New Roman" pitchFamily="18" charset="0"/>
              </a:rPr>
              <a:t>По данным демографических исследований в ближайшие 15 лет ожидается прирост когорты 15-летних во всех субъектах Российской Федерации. Развитие региональных систем среднего профессионального образования должно быть продумано с учетом нарастающего потока студентов. Начиная с 2013 года, мы наблюдаем устойчивый рост приема абитуриентов в техникумы и колледжи. </a:t>
            </a:r>
          </a:p>
          <a:p>
            <a:pPr indent="449263" algn="just" fontAlgn="auto">
              <a:spcBef>
                <a:spcPts val="0"/>
              </a:spcBef>
              <a:spcAft>
                <a:spcPts val="0"/>
              </a:spcAft>
              <a:defRPr/>
            </a:pPr>
            <a:r>
              <a:rPr lang="ru-RU" dirty="0" smtClean="0">
                <a:latin typeface="Times New Roman" pitchFamily="18" charset="0"/>
                <a:cs typeface="Times New Roman" pitchFamily="18" charset="0"/>
              </a:rPr>
              <a:t>К 2020 году прогнозируется увеличение численности бюджетного приема на программы СПО на 11,6% по сравнению с 2016 годом.</a:t>
            </a:r>
          </a:p>
          <a:p>
            <a:pPr indent="449263" algn="just" fontAlgn="auto">
              <a:spcBef>
                <a:spcPts val="0"/>
              </a:spcBef>
              <a:spcAft>
                <a:spcPts val="0"/>
              </a:spcAft>
              <a:defRPr/>
            </a:pPr>
            <a:r>
              <a:rPr lang="ru-RU" dirty="0">
                <a:latin typeface="Times New Roman" pitchFamily="18" charset="0"/>
                <a:cs typeface="Times New Roman" pitchFamily="18" charset="0"/>
              </a:rPr>
              <a:t>Рассматривая структуру подготовки кадров в разрезе областей образования, отмечается тенденция увеличения </a:t>
            </a:r>
            <a:r>
              <a:rPr lang="ru-RU" dirty="0" smtClean="0">
                <a:latin typeface="Times New Roman" pitchFamily="18" charset="0"/>
                <a:cs typeface="Times New Roman" pitchFamily="18" charset="0"/>
              </a:rPr>
              <a:t>объемов подготовки по техническим профессиям </a:t>
            </a:r>
            <a:r>
              <a:rPr lang="ru-RU" dirty="0">
                <a:latin typeface="Times New Roman" pitchFamily="18" charset="0"/>
                <a:cs typeface="Times New Roman" pitchFamily="18" charset="0"/>
              </a:rPr>
              <a:t>и </a:t>
            </a:r>
            <a:r>
              <a:rPr lang="ru-RU" dirty="0" smtClean="0">
                <a:latin typeface="Times New Roman" pitchFamily="18" charset="0"/>
                <a:cs typeface="Times New Roman" pitchFamily="18" charset="0"/>
              </a:rPr>
              <a:t>специальностям.</a:t>
            </a:r>
          </a:p>
          <a:p>
            <a:pPr indent="449263" algn="just" fontAlgn="auto">
              <a:spcBef>
                <a:spcPts val="0"/>
              </a:spcBef>
              <a:spcAft>
                <a:spcPts val="0"/>
              </a:spcAft>
              <a:defRPr/>
            </a:pPr>
            <a:r>
              <a:rPr lang="ru-RU" dirty="0" smtClean="0">
                <a:latin typeface="Times New Roman" pitchFamily="18" charset="0"/>
                <a:cs typeface="Times New Roman" pitchFamily="18" charset="0"/>
              </a:rPr>
              <a:t>Федеральная система </a:t>
            </a:r>
            <a:r>
              <a:rPr lang="ru-RU" dirty="0">
                <a:latin typeface="Times New Roman" pitchFamily="18" charset="0"/>
                <a:cs typeface="Times New Roman" pitchFamily="18" charset="0"/>
              </a:rPr>
              <a:t>определения структуры и объемов подготовки кадров включает прогнозирование занятости </a:t>
            </a:r>
            <a:r>
              <a:rPr lang="ru-RU" dirty="0" smtClean="0">
                <a:latin typeface="Times New Roman" pitchFamily="18" charset="0"/>
                <a:cs typeface="Times New Roman" pitchFamily="18" charset="0"/>
              </a:rPr>
              <a:t>населения. На </a:t>
            </a:r>
            <a:r>
              <a:rPr lang="ru-RU" dirty="0">
                <a:latin typeface="Times New Roman" pitchFamily="18" charset="0"/>
                <a:cs typeface="Times New Roman" pitchFamily="18" charset="0"/>
              </a:rPr>
              <a:t>сегодняшнем этапе стоит задача спроецировать </a:t>
            </a:r>
            <a:r>
              <a:rPr lang="ru-RU" dirty="0" smtClean="0">
                <a:latin typeface="Times New Roman" pitchFamily="18" charset="0"/>
                <a:cs typeface="Times New Roman" pitchFamily="18" charset="0"/>
              </a:rPr>
              <a:t>ее на </a:t>
            </a:r>
            <a:r>
              <a:rPr lang="ru-RU" dirty="0">
                <a:latin typeface="Times New Roman" pitchFamily="18" charset="0"/>
                <a:cs typeface="Times New Roman" pitchFamily="18" charset="0"/>
              </a:rPr>
              <a:t>региональный уровень. Для решения этой задачи разработан региональный стандарт кадрового обеспечения промышленного </a:t>
            </a:r>
            <a:r>
              <a:rPr lang="ru-RU" dirty="0" smtClean="0">
                <a:latin typeface="Times New Roman" pitchFamily="18" charset="0"/>
                <a:cs typeface="Times New Roman" pitchFamily="18" charset="0"/>
              </a:rPr>
              <a:t>роста, в </a:t>
            </a:r>
            <a:r>
              <a:rPr lang="ru-RU" dirty="0">
                <a:latin typeface="Times New Roman" pitchFamily="18" charset="0"/>
                <a:cs typeface="Times New Roman" pitchFamily="18" charset="0"/>
              </a:rPr>
              <a:t>апробации которого участвует 21 пилотный регион</a:t>
            </a:r>
            <a:r>
              <a:rPr lang="ru-RU" dirty="0" smtClean="0">
                <a:latin typeface="Times New Roman" pitchFamily="18" charset="0"/>
                <a:cs typeface="Times New Roman" pitchFamily="18" charset="0"/>
              </a:rPr>
              <a:t>.</a:t>
            </a:r>
          </a:p>
          <a:p>
            <a:pPr indent="449263" algn="just" fontAlgn="auto">
              <a:spcBef>
                <a:spcPts val="0"/>
              </a:spcBef>
              <a:spcAft>
                <a:spcPts val="0"/>
              </a:spcAft>
              <a:defRPr/>
            </a:pPr>
            <a:endParaRPr lang="ru-RU" dirty="0" smtClean="0">
              <a:latin typeface="Times New Roman" pitchFamily="18" charset="0"/>
              <a:cs typeface="Times New Roman" pitchFamily="18" charset="0"/>
            </a:endParaRPr>
          </a:p>
          <a:p>
            <a:pPr indent="449263" algn="just" fontAlgn="auto">
              <a:spcBef>
                <a:spcPts val="0"/>
              </a:spcBef>
              <a:spcAft>
                <a:spcPts val="0"/>
              </a:spcAft>
              <a:defRPr/>
            </a:pPr>
            <a:endParaRPr lang="ru-RU" dirty="0" smtClean="0">
              <a:latin typeface="Times New Roman" pitchFamily="18" charset="0"/>
              <a:cs typeface="Times New Roman" pitchFamily="18" charset="0"/>
            </a:endParaRPr>
          </a:p>
          <a:p>
            <a:pPr fontAlgn="auto">
              <a:spcBef>
                <a:spcPts val="0"/>
              </a:spcBef>
              <a:spcAft>
                <a:spcPts val="0"/>
              </a:spcAft>
              <a:defRPr/>
            </a:pPr>
            <a:endParaRPr lang="ru-RU" dirty="0"/>
          </a:p>
        </p:txBody>
      </p:sp>
      <p:sp>
        <p:nvSpPr>
          <p:cNvPr id="1331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96828BD-7A00-4C68-837F-67E34F7219C2}" type="slidenum">
              <a:rPr lang="ru-RU"/>
              <a:pPr fontAlgn="base">
                <a:spcBef>
                  <a:spcPct val="0"/>
                </a:spcBef>
                <a:spcAft>
                  <a:spcPct val="0"/>
                </a:spcAft>
              </a:pPr>
              <a:t>7</a:t>
            </a:fld>
            <a:endParaRPr lang="ru-RU"/>
          </a:p>
        </p:txBody>
      </p:sp>
    </p:spTree>
    <p:extLst>
      <p:ext uri="{BB962C8B-B14F-4D97-AF65-F5344CB8AC3E}">
        <p14:creationId xmlns:p14="http://schemas.microsoft.com/office/powerpoint/2010/main" val="3528812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449263" algn="just"/>
            <a:r>
              <a:rPr lang="ru-RU" dirty="0">
                <a:latin typeface="Times New Roman" pitchFamily="18" charset="0"/>
                <a:cs typeface="Times New Roman" pitchFamily="18" charset="0"/>
              </a:rPr>
              <a:t>В число приоритетных проектов в сфере образования включено направление «Подготовка высококвалифицированных специалистов и рабочих кадров с учетом современных стандартов и передовых технологий» («Рабочие кадры для передовых технологий».</a:t>
            </a:r>
          </a:p>
          <a:p>
            <a:pPr indent="449263" algn="just"/>
            <a:r>
              <a:rPr lang="ru-RU" dirty="0">
                <a:latin typeface="Times New Roman" pitchFamily="18" charset="0"/>
                <a:cs typeface="Times New Roman" pitchFamily="18" charset="0"/>
              </a:rPr>
              <a:t>Перед системой СПО состоит амбициозная задача : к концу 2020 года увеличить число выпускников, продемонстрировавших уровень подготовки, соответствующий стандартам </a:t>
            </a:r>
            <a:r>
              <a:rPr lang="ru-RU" dirty="0" err="1">
                <a:latin typeface="Times New Roman" pitchFamily="18" charset="0"/>
                <a:cs typeface="Times New Roman" pitchFamily="18" charset="0"/>
              </a:rPr>
              <a:t>Ворлдскиллс</a:t>
            </a:r>
            <a:r>
              <a:rPr lang="ru-RU" dirty="0">
                <a:latin typeface="Times New Roman" pitchFamily="18" charset="0"/>
                <a:cs typeface="Times New Roman" pitchFamily="18" charset="0"/>
              </a:rPr>
              <a:t> Россия до 50 тысяч человек (в 2016 году  - 2,1 тысяча выпускников).</a:t>
            </a:r>
          </a:p>
          <a:p>
            <a:pPr indent="449263" algn="just"/>
            <a:r>
              <a:rPr lang="ru-RU" dirty="0">
                <a:latin typeface="Times New Roman" pitchFamily="18" charset="0"/>
                <a:cs typeface="Times New Roman" pitchFamily="18" charset="0"/>
              </a:rPr>
              <a:t>Кроме того впервые будет масштабно проведено повышение квалификации педагогических кадров СПО. Ежегодно с привлечением средств федерального бюджета будут повышать квалификацию порядка 5,0 тысяч преподавателей и мастеров производственного обучения, а также 5,0 тысяч экспертов </a:t>
            </a:r>
            <a:r>
              <a:rPr lang="ru-RU" dirty="0" err="1">
                <a:latin typeface="Times New Roman" pitchFamily="18" charset="0"/>
                <a:cs typeface="Times New Roman" pitchFamily="18" charset="0"/>
              </a:rPr>
              <a:t>Ворлдскиллс</a:t>
            </a:r>
            <a:r>
              <a:rPr lang="ru-RU" dirty="0">
                <a:latin typeface="Times New Roman" pitchFamily="18" charset="0"/>
                <a:cs typeface="Times New Roman" pitchFamily="18" charset="0"/>
              </a:rPr>
              <a:t>.  (Всего в системе СПО работает около 160,0 тысяч преподавателей и 26,0 тысяч мастеров производственного обучения),</a:t>
            </a:r>
          </a:p>
          <a:p>
            <a:pPr indent="449263" algn="just"/>
            <a:r>
              <a:rPr lang="ru-RU" b="1" dirty="0">
                <a:latin typeface="Times New Roman" pitchFamily="18" charset="0"/>
                <a:cs typeface="Times New Roman" pitchFamily="18" charset="0"/>
              </a:rPr>
              <a:t>Второе функциональное направление приоритетного проекта связано с </a:t>
            </a:r>
            <a:r>
              <a:rPr lang="ru-RU" dirty="0">
                <a:latin typeface="Times New Roman" pitchFamily="18" charset="0"/>
                <a:cs typeface="Times New Roman" pitchFamily="18" charset="0"/>
              </a:rPr>
              <a:t>формированием инфраструктуры для подготовки и проведения национальных и мировых чемпионатов профессионального мастерства.</a:t>
            </a:r>
            <a:r>
              <a:rPr lang="ru-RU" b="1" dirty="0">
                <a:latin typeface="Times New Roman" pitchFamily="18" charset="0"/>
                <a:cs typeface="Times New Roman" pitchFamily="18" charset="0"/>
              </a:rPr>
              <a:t> </a:t>
            </a:r>
            <a:r>
              <a:rPr lang="ru-RU" dirty="0">
                <a:latin typeface="Times New Roman" pitchFamily="18" charset="0"/>
                <a:cs typeface="Times New Roman" pitchFamily="18" charset="0"/>
              </a:rPr>
              <a:t>Речь идет, в том числе, о</a:t>
            </a:r>
            <a:r>
              <a:rPr lang="ru-RU" b="1" dirty="0">
                <a:latin typeface="Times New Roman" pitchFamily="18" charset="0"/>
                <a:cs typeface="Times New Roman" pitchFamily="18" charset="0"/>
              </a:rPr>
              <a:t> </a:t>
            </a:r>
            <a:r>
              <a:rPr lang="ru-RU" dirty="0">
                <a:latin typeface="Times New Roman" pitchFamily="18" charset="0"/>
                <a:cs typeface="Times New Roman" pitchFamily="18" charset="0"/>
              </a:rPr>
              <a:t>создании сети образовательных организаций, реализующих программы СПО, в которых создана база для подготовки кадров и проведения демонстрационного экзамена по стандартам </a:t>
            </a:r>
            <a:r>
              <a:rPr lang="ru-RU" dirty="0" err="1">
                <a:latin typeface="Times New Roman" pitchFamily="18" charset="0"/>
                <a:cs typeface="Times New Roman" pitchFamily="18" charset="0"/>
              </a:rPr>
              <a:t>Ворлдскиллс</a:t>
            </a:r>
            <a:r>
              <a:rPr lang="ru-RU" dirty="0">
                <a:latin typeface="Times New Roman" pitchFamily="18" charset="0"/>
                <a:cs typeface="Times New Roman" pitchFamily="18" charset="0"/>
              </a:rPr>
              <a:t> Россия, включающая не менее </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7 межрегиональных центров компетенций и 175 специализированных центров компетенций, аккредитованных по стандартам </a:t>
            </a:r>
            <a:r>
              <a:rPr lang="ru-RU" dirty="0" err="1">
                <a:latin typeface="Times New Roman" pitchFamily="18" charset="0"/>
                <a:cs typeface="Times New Roman" pitchFamily="18" charset="0"/>
              </a:rPr>
              <a:t>Ворлдскиллс</a:t>
            </a:r>
            <a:r>
              <a:rPr lang="ru-RU" dirty="0">
                <a:latin typeface="Times New Roman" pitchFamily="18" charset="0"/>
                <a:cs typeface="Times New Roman" pitchFamily="18" charset="0"/>
              </a:rPr>
              <a:t> Россия.</a:t>
            </a:r>
          </a:p>
        </p:txBody>
      </p:sp>
      <p:sp>
        <p:nvSpPr>
          <p:cNvPr id="4" name="Номер слайда 3"/>
          <p:cNvSpPr>
            <a:spLocks noGrp="1"/>
          </p:cNvSpPr>
          <p:nvPr>
            <p:ph type="sldNum" sz="quarter" idx="10"/>
          </p:nvPr>
        </p:nvSpPr>
        <p:spPr/>
        <p:txBody>
          <a:bodyPr/>
          <a:lstStyle/>
          <a:p>
            <a:fld id="{BADD30E7-8AEA-4F4E-9374-3747236A1F48}" type="slidenum">
              <a:rPr lang="ru-RU" smtClean="0"/>
              <a:pPr/>
              <a:t>8</a:t>
            </a:fld>
            <a:endParaRPr lang="ru-RU"/>
          </a:p>
        </p:txBody>
      </p:sp>
    </p:spTree>
    <p:extLst>
      <p:ext uri="{BB962C8B-B14F-4D97-AF65-F5344CB8AC3E}">
        <p14:creationId xmlns:p14="http://schemas.microsoft.com/office/powerpoint/2010/main" val="3303918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449263" algn="just"/>
            <a:r>
              <a:rPr lang="ru-RU" dirty="0">
                <a:latin typeface="Times New Roman" pitchFamily="18" charset="0"/>
                <a:cs typeface="Times New Roman" pitchFamily="18" charset="0"/>
              </a:rPr>
              <a:t>В число приоритетных проектов в сфере образования включено направление «Подготовка высококвалифицированных специалистов и рабочих кадров с учетом современных стандартов и передовых технологий» («Рабочие кадры для передовых технологий».</a:t>
            </a:r>
          </a:p>
          <a:p>
            <a:pPr indent="449263" algn="just"/>
            <a:r>
              <a:rPr lang="ru-RU" dirty="0">
                <a:latin typeface="Times New Roman" pitchFamily="18" charset="0"/>
                <a:cs typeface="Times New Roman" pitchFamily="18" charset="0"/>
              </a:rPr>
              <a:t>Перед системой СПО состоит амбициозная задача : к концу 2020 года увеличить число выпускников, продемонстрировавших уровень подготовки, соответствующий стандартам </a:t>
            </a:r>
            <a:r>
              <a:rPr lang="ru-RU" dirty="0" err="1">
                <a:latin typeface="Times New Roman" pitchFamily="18" charset="0"/>
                <a:cs typeface="Times New Roman" pitchFamily="18" charset="0"/>
              </a:rPr>
              <a:t>Ворлдскиллс</a:t>
            </a:r>
            <a:r>
              <a:rPr lang="ru-RU" dirty="0">
                <a:latin typeface="Times New Roman" pitchFamily="18" charset="0"/>
                <a:cs typeface="Times New Roman" pitchFamily="18" charset="0"/>
              </a:rPr>
              <a:t> Россия до 50 тысяч человек (в 2016 году  - 2,1 тысяча выпускников).</a:t>
            </a:r>
          </a:p>
          <a:p>
            <a:pPr indent="449263" algn="just"/>
            <a:r>
              <a:rPr lang="ru-RU" dirty="0">
                <a:latin typeface="Times New Roman" pitchFamily="18" charset="0"/>
                <a:cs typeface="Times New Roman" pitchFamily="18" charset="0"/>
              </a:rPr>
              <a:t>Кроме того впервые будет масштабно проведено повышение квалификации педагогических кадров СПО. Ежегодно с привлечением средств федерального бюджета будут повышать квалификацию порядка 5,0 тысяч преподавателей и мастеров производственного обучения, а также 5,0 тысяч экспертов </a:t>
            </a:r>
            <a:r>
              <a:rPr lang="ru-RU" dirty="0" err="1">
                <a:latin typeface="Times New Roman" pitchFamily="18" charset="0"/>
                <a:cs typeface="Times New Roman" pitchFamily="18" charset="0"/>
              </a:rPr>
              <a:t>Ворлдскиллс</a:t>
            </a:r>
            <a:r>
              <a:rPr lang="ru-RU" dirty="0">
                <a:latin typeface="Times New Roman" pitchFamily="18" charset="0"/>
                <a:cs typeface="Times New Roman" pitchFamily="18" charset="0"/>
              </a:rPr>
              <a:t>.  (Всего в системе СПО работает около 160,0 тысяч преподавателей и 26,0 тысяч мастеров производственного обучения),</a:t>
            </a:r>
          </a:p>
          <a:p>
            <a:pPr indent="449263" algn="just"/>
            <a:r>
              <a:rPr lang="ru-RU" b="1" dirty="0">
                <a:latin typeface="Times New Roman" pitchFamily="18" charset="0"/>
                <a:cs typeface="Times New Roman" pitchFamily="18" charset="0"/>
              </a:rPr>
              <a:t>Второе функциональное направление приоритетного проекта связано с </a:t>
            </a:r>
            <a:r>
              <a:rPr lang="ru-RU" dirty="0">
                <a:latin typeface="Times New Roman" pitchFamily="18" charset="0"/>
                <a:cs typeface="Times New Roman" pitchFamily="18" charset="0"/>
              </a:rPr>
              <a:t>формированием инфраструктуры для подготовки и проведения национальных и мировых чемпионатов профессионального мастерства.</a:t>
            </a:r>
            <a:r>
              <a:rPr lang="ru-RU" b="1" dirty="0">
                <a:latin typeface="Times New Roman" pitchFamily="18" charset="0"/>
                <a:cs typeface="Times New Roman" pitchFamily="18" charset="0"/>
              </a:rPr>
              <a:t> </a:t>
            </a:r>
            <a:r>
              <a:rPr lang="ru-RU" dirty="0">
                <a:latin typeface="Times New Roman" pitchFamily="18" charset="0"/>
                <a:cs typeface="Times New Roman" pitchFamily="18" charset="0"/>
              </a:rPr>
              <a:t>Речь идет, в том числе, о</a:t>
            </a:r>
            <a:r>
              <a:rPr lang="ru-RU" b="1" dirty="0">
                <a:latin typeface="Times New Roman" pitchFamily="18" charset="0"/>
                <a:cs typeface="Times New Roman" pitchFamily="18" charset="0"/>
              </a:rPr>
              <a:t> </a:t>
            </a:r>
            <a:r>
              <a:rPr lang="ru-RU" dirty="0">
                <a:latin typeface="Times New Roman" pitchFamily="18" charset="0"/>
                <a:cs typeface="Times New Roman" pitchFamily="18" charset="0"/>
              </a:rPr>
              <a:t>создании сети образовательных организаций, реализующих программы СПО, в которых создана база для подготовки кадров и проведения демонстрационного экзамена по стандартам </a:t>
            </a:r>
            <a:r>
              <a:rPr lang="ru-RU" dirty="0" err="1">
                <a:latin typeface="Times New Roman" pitchFamily="18" charset="0"/>
                <a:cs typeface="Times New Roman" pitchFamily="18" charset="0"/>
              </a:rPr>
              <a:t>Ворлдскиллс</a:t>
            </a:r>
            <a:r>
              <a:rPr lang="ru-RU" dirty="0">
                <a:latin typeface="Times New Roman" pitchFamily="18" charset="0"/>
                <a:cs typeface="Times New Roman" pitchFamily="18" charset="0"/>
              </a:rPr>
              <a:t> Россия, включающая не менее </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7 межрегиональных центров компетенций и 175 специализированных центров компетенций, аккредитованных по стандартам </a:t>
            </a:r>
            <a:r>
              <a:rPr lang="ru-RU" dirty="0" err="1">
                <a:latin typeface="Times New Roman" pitchFamily="18" charset="0"/>
                <a:cs typeface="Times New Roman" pitchFamily="18" charset="0"/>
              </a:rPr>
              <a:t>Ворлдскиллс</a:t>
            </a:r>
            <a:r>
              <a:rPr lang="ru-RU" dirty="0">
                <a:latin typeface="Times New Roman" pitchFamily="18" charset="0"/>
                <a:cs typeface="Times New Roman" pitchFamily="18" charset="0"/>
              </a:rPr>
              <a:t> Россия.</a:t>
            </a:r>
          </a:p>
        </p:txBody>
      </p:sp>
      <p:sp>
        <p:nvSpPr>
          <p:cNvPr id="4" name="Номер слайда 3"/>
          <p:cNvSpPr>
            <a:spLocks noGrp="1"/>
          </p:cNvSpPr>
          <p:nvPr>
            <p:ph type="sldNum" sz="quarter" idx="10"/>
          </p:nvPr>
        </p:nvSpPr>
        <p:spPr/>
        <p:txBody>
          <a:bodyPr/>
          <a:lstStyle/>
          <a:p>
            <a:fld id="{BADD30E7-8AEA-4F4E-9374-3747236A1F48}" type="slidenum">
              <a:rPr lang="ru-RU" smtClean="0"/>
              <a:pPr/>
              <a:t>9</a:t>
            </a:fld>
            <a:endParaRPr lang="ru-RU"/>
          </a:p>
        </p:txBody>
      </p:sp>
    </p:spTree>
    <p:extLst>
      <p:ext uri="{BB962C8B-B14F-4D97-AF65-F5344CB8AC3E}">
        <p14:creationId xmlns:p14="http://schemas.microsoft.com/office/powerpoint/2010/main" val="3303918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p>
            <a:fld id="{6BFFED2B-926A-644A-B44D-34C84772B734}" type="datetimeFigureOut">
              <a:rPr lang="ru-RU" smtClean="0"/>
              <a:pPr/>
              <a:t>29.08.2017</a:t>
            </a:fld>
            <a:endParaRPr lang="ru-RU"/>
          </a:p>
        </p:txBody>
      </p:sp>
      <p:sp>
        <p:nvSpPr>
          <p:cNvPr id="8" name="Slide Number Placeholder 7"/>
          <p:cNvSpPr>
            <a:spLocks noGrp="1"/>
          </p:cNvSpPr>
          <p:nvPr>
            <p:ph type="sldNum" sz="quarter" idx="11"/>
          </p:nvPr>
        </p:nvSpPr>
        <p:spPr/>
        <p:txBody>
          <a:bodyPr/>
          <a:lstStyle/>
          <a:p>
            <a:fld id="{881F5A0D-5473-644E-A176-061390A133C4}" type="slidenum">
              <a:rPr lang="ru-RU" smtClean="0"/>
              <a:pPr/>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6BFFED2B-926A-644A-B44D-34C84772B734}" type="datetimeFigureOut">
              <a:rPr lang="ru-RU" smtClean="0"/>
              <a:pPr/>
              <a:t>29.08.2017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81F5A0D-5473-644E-A176-061390A133C4}"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6BFFED2B-926A-644A-B44D-34C84772B734}" type="datetimeFigureOut">
              <a:rPr lang="ru-RU" smtClean="0"/>
              <a:pPr/>
              <a:t>29.08.2017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81F5A0D-5473-644E-A176-061390A133C4}"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10"/>
          </p:nvPr>
        </p:nvSpPr>
        <p:spPr/>
        <p:txBody>
          <a:bodyPr/>
          <a:lstStyle/>
          <a:p>
            <a:fld id="{6BFFED2B-926A-644A-B44D-34C84772B734}" type="datetimeFigureOut">
              <a:rPr lang="ru-RU" smtClean="0"/>
              <a:pPr/>
              <a:t>29.08.2017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81F5A0D-5473-644E-A176-061390A133C4}"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ru-RU" smtClean="0"/>
              <a:t>Образец заголовка</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BFFED2B-926A-644A-B44D-34C84772B734}" type="datetimeFigureOut">
              <a:rPr lang="ru-RU" smtClean="0"/>
              <a:pPr/>
              <a:t>29.08.2017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81F5A0D-5473-644E-A176-061390A133C4}" type="slidenum">
              <a:rPr lang="ru-RU" smtClean="0"/>
              <a:pPr/>
              <a:t>‹#›</a:t>
            </a:fld>
            <a:endParaRPr lang="ru-RU"/>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5" name="Date Placeholder 4"/>
          <p:cNvSpPr>
            <a:spLocks noGrp="1"/>
          </p:cNvSpPr>
          <p:nvPr>
            <p:ph type="dt" sz="half" idx="10"/>
          </p:nvPr>
        </p:nvSpPr>
        <p:spPr/>
        <p:txBody>
          <a:bodyPr/>
          <a:lstStyle/>
          <a:p>
            <a:fld id="{6BFFED2B-926A-644A-B44D-34C84772B734}" type="datetimeFigureOut">
              <a:rPr lang="ru-RU" smtClean="0"/>
              <a:pPr/>
              <a:t>29.08.2017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81F5A0D-5473-644E-A176-061390A133C4}" type="slidenum">
              <a:rPr lang="ru-RU" smtClean="0"/>
              <a:pPr/>
              <a:t>‹#›</a:t>
            </a:fld>
            <a:endParaRPr lang="ru-RU"/>
          </a:p>
        </p:txBody>
      </p:sp>
      <p:sp>
        <p:nvSpPr>
          <p:cNvPr id="9" name="Content Placeholder 8"/>
          <p:cNvSpPr>
            <a:spLocks noGrp="1"/>
          </p:cNvSpPr>
          <p:nvPr>
            <p:ph sz="quarter" idx="13"/>
          </p:nvPr>
        </p:nvSpPr>
        <p:spPr>
          <a:xfrm>
            <a:off x="365760" y="1600200"/>
            <a:ext cx="4041648" cy="452628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6BFFED2B-926A-644A-B44D-34C84772B734}" type="datetimeFigureOut">
              <a:rPr lang="ru-RU" smtClean="0"/>
              <a:pPr/>
              <a:t>29.08.2017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81F5A0D-5473-644E-A176-061390A133C4}" type="slidenum">
              <a:rPr lang="ru-RU" smtClean="0"/>
              <a:pPr/>
              <a:t>‹#›</a:t>
            </a:fld>
            <a:endParaRPr lang="ru-RU"/>
          </a:p>
        </p:txBody>
      </p:sp>
      <p:sp>
        <p:nvSpPr>
          <p:cNvPr id="11" name="Content Placeholder 10"/>
          <p:cNvSpPr>
            <a:spLocks noGrp="1"/>
          </p:cNvSpPr>
          <p:nvPr>
            <p:ph sz="quarter" idx="13"/>
          </p:nvPr>
        </p:nvSpPr>
        <p:spPr>
          <a:xfrm>
            <a:off x="457200" y="2212848"/>
            <a:ext cx="4041648"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6BFFED2B-926A-644A-B44D-34C84772B734}" type="datetimeFigureOut">
              <a:rPr lang="ru-RU" smtClean="0"/>
              <a:pPr/>
              <a:t>29.08.2017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81F5A0D-5473-644E-A176-061390A133C4}"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FED2B-926A-644A-B44D-34C84772B734}" type="datetimeFigureOut">
              <a:rPr lang="ru-RU" smtClean="0"/>
              <a:pPr/>
              <a:t>29.08.2017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81F5A0D-5473-644E-A176-061390A133C4}"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BFFED2B-926A-644A-B44D-34C84772B734}" type="datetimeFigureOut">
              <a:rPr lang="ru-RU" smtClean="0"/>
              <a:pPr/>
              <a:t>29.08.2017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81F5A0D-5473-644E-A176-061390A133C4}"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ru-RU" smtClean="0"/>
              <a:t>Образец заголовка</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BFFED2B-926A-644A-B44D-34C84772B734}" type="datetimeFigureOut">
              <a:rPr lang="ru-RU" smtClean="0"/>
              <a:pPr/>
              <a:t>29.08.2017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81F5A0D-5473-644E-A176-061390A133C4}"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defTabSz="914400"/>
            <a:fld id="{FB476794-D079-41CB-B608-086A9F4513B8}" type="datetimeFigureOut">
              <a:rPr lang="ru-RU" smtClean="0">
                <a:solidFill>
                  <a:prstClr val="black">
                    <a:tint val="75000"/>
                  </a:prstClr>
                </a:solidFill>
              </a:rPr>
              <a:pPr defTabSz="914400"/>
              <a:t>29.08.2017</a:t>
            </a:fld>
            <a:endParaRPr lang="ru-RU">
              <a:solidFill>
                <a:prstClr val="black">
                  <a:tint val="7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defTabSz="914400"/>
            <a:endParaRPr lang="ru-RU">
              <a:solidFill>
                <a:prstClr val="black">
                  <a:tint val="7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defTabSz="914400"/>
            <a:fld id="{6CAC84F3-FD6D-4795-8579-4F544B6AF789}" type="slidenum">
              <a:rPr lang="ru-RU" smtClean="0">
                <a:solidFill>
                  <a:prstClr val="black">
                    <a:tint val="75000"/>
                  </a:prstClr>
                </a:solidFill>
              </a:rPr>
              <a:pPr defTabSz="914400"/>
              <a:t>‹#›</a:t>
            </a:fld>
            <a:endParaRPr lang="ru-RU">
              <a:solidFill>
                <a:prstClr val="black">
                  <a:tint val="7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Layout" Target="../diagrams/layout2.xml"/><Relationship Id="rId7" Type="http://schemas.openxmlformats.org/officeDocument/2006/relationships/image" Target="../media/image1.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2.jpeg"/><Relationship Id="rId7" Type="http://schemas.openxmlformats.org/officeDocument/2006/relationships/diagramLayout" Target="../diagrams/layout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3.jpeg"/><Relationship Id="rId10" Type="http://schemas.microsoft.com/office/2007/relationships/diagramDrawing" Target="../diagrams/drawing1.xml"/><Relationship Id="rId4" Type="http://schemas.openxmlformats.org/officeDocument/2006/relationships/image" Target="../media/image1.jpeg"/><Relationship Id="rId9" Type="http://schemas.openxmlformats.org/officeDocument/2006/relationships/diagramColors" Target="../diagrams/colors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notesSlide" Target="../notesSlides/notesSlide6.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Microsoft_Excel_97-2003_Worksheet2.xls"/><Relationship Id="rId5" Type="http://schemas.openxmlformats.org/officeDocument/2006/relationships/image" Target="../media/image5.emf"/><Relationship Id="rId4" Type="http://schemas.openxmlformats.org/officeDocument/2006/relationships/oleObject" Target="../embeddings/Microsoft_Excel_97-2003_Worksheet1.xls"/></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chart" Target="../charts/chart5.xml"/><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9144000" cy="285728"/>
          </a:xfrm>
          <a:prstGeom prst="rect">
            <a:avLst/>
          </a:prstGeom>
          <a:gradFill flip="none" rotWithShape="1">
            <a:gsLst>
              <a:gs pos="0">
                <a:srgbClr val="1F497D">
                  <a:lumMod val="60000"/>
                  <a:lumOff val="40000"/>
                  <a:shade val="30000"/>
                  <a:satMod val="115000"/>
                </a:srgbClr>
              </a:gs>
              <a:gs pos="50000">
                <a:srgbClr val="1F497D">
                  <a:lumMod val="60000"/>
                  <a:lumOff val="40000"/>
                  <a:shade val="67500"/>
                  <a:satMod val="115000"/>
                </a:srgbClr>
              </a:gs>
              <a:gs pos="100000">
                <a:srgbClr val="1F497D">
                  <a:lumMod val="60000"/>
                  <a:lumOff val="40000"/>
                  <a:shade val="100000"/>
                  <a:satMod val="115000"/>
                </a:srgbClr>
              </a:gs>
            </a:gsLst>
            <a:lin ang="162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white"/>
              </a:solidFill>
              <a:effectLst/>
              <a:uLnTx/>
              <a:uFillTx/>
              <a:latin typeface="Calibri"/>
              <a:ea typeface="+mn-ea"/>
              <a:cs typeface="+mn-cs"/>
            </a:endParaRPr>
          </a:p>
        </p:txBody>
      </p:sp>
      <p:pic>
        <p:nvPicPr>
          <p:cNvPr id="6" name="Рисунок 5" descr="TOP50_лого.jpg"/>
          <p:cNvPicPr>
            <a:picLocks noChangeAspect="1"/>
          </p:cNvPicPr>
          <p:nvPr/>
        </p:nvPicPr>
        <p:blipFill>
          <a:blip r:embed="rId3"/>
          <a:stretch>
            <a:fillRect/>
          </a:stretch>
        </p:blipFill>
        <p:spPr>
          <a:xfrm>
            <a:off x="4866799" y="423427"/>
            <a:ext cx="4207945" cy="2106745"/>
          </a:xfrm>
          <a:prstGeom prst="rect">
            <a:avLst/>
          </a:prstGeom>
        </p:spPr>
      </p:pic>
      <p:sp>
        <p:nvSpPr>
          <p:cNvPr id="8" name="TextBox 7"/>
          <p:cNvSpPr txBox="1"/>
          <p:nvPr/>
        </p:nvSpPr>
        <p:spPr>
          <a:xfrm>
            <a:off x="3086099" y="5326016"/>
            <a:ext cx="5963783" cy="1323439"/>
          </a:xfrm>
          <a:prstGeom prst="rect">
            <a:avLst/>
          </a:prstGeom>
          <a:noFill/>
        </p:spPr>
        <p:txBody>
          <a:bodyPr wrap="square" rtlCol="0">
            <a:spAutoFit/>
          </a:bodyPr>
          <a:lstStyle/>
          <a:p>
            <a:pPr algn="r"/>
            <a:r>
              <a:rPr lang="ru-RU" sz="1600" b="1" i="1" dirty="0" smtClean="0">
                <a:solidFill>
                  <a:srgbClr val="002060"/>
                </a:solidFill>
                <a:latin typeface="+mj-lt"/>
                <a:cs typeface="Arial" pitchFamily="34" charset="0"/>
              </a:rPr>
              <a:t>А.Ю.Овчинников</a:t>
            </a:r>
          </a:p>
          <a:p>
            <a:pPr algn="r"/>
            <a:r>
              <a:rPr lang="ru-RU" sz="1600" b="1" i="1" dirty="0" smtClean="0">
                <a:solidFill>
                  <a:srgbClr val="002060"/>
                </a:solidFill>
                <a:latin typeface="+mj-lt"/>
                <a:cs typeface="Arial" pitchFamily="34" charset="0"/>
              </a:rPr>
              <a:t>Центр развития профессионального образования</a:t>
            </a:r>
          </a:p>
          <a:p>
            <a:pPr algn="r"/>
            <a:endParaRPr lang="ru-RU" sz="1600" i="1" dirty="0" smtClean="0">
              <a:solidFill>
                <a:srgbClr val="002060"/>
              </a:solidFill>
              <a:latin typeface="+mj-lt"/>
              <a:cs typeface="Arial" pitchFamily="34" charset="0"/>
            </a:endParaRPr>
          </a:p>
          <a:p>
            <a:pPr algn="r"/>
            <a:r>
              <a:rPr lang="ru-RU" sz="1600" b="1" i="1" dirty="0" smtClean="0">
                <a:solidFill>
                  <a:srgbClr val="002060"/>
                </a:solidFill>
                <a:latin typeface="+mj-lt"/>
                <a:cs typeface="Arial" pitchFamily="34" charset="0"/>
              </a:rPr>
              <a:t>Волгоград</a:t>
            </a:r>
          </a:p>
          <a:p>
            <a:pPr algn="r"/>
            <a:r>
              <a:rPr lang="ru-RU" sz="1600" b="1" i="1" dirty="0" smtClean="0">
                <a:solidFill>
                  <a:srgbClr val="002060"/>
                </a:solidFill>
                <a:latin typeface="+mj-lt"/>
                <a:cs typeface="Arial" pitchFamily="34" charset="0"/>
              </a:rPr>
              <a:t>29 августа 2017 года</a:t>
            </a:r>
          </a:p>
        </p:txBody>
      </p:sp>
      <p:pic>
        <p:nvPicPr>
          <p:cNvPr id="9" name="Рисунок 8" descr="Московский политех_лого.jpg"/>
          <p:cNvPicPr>
            <a:picLocks noChangeAspect="1"/>
          </p:cNvPicPr>
          <p:nvPr/>
        </p:nvPicPr>
        <p:blipFill>
          <a:blip r:embed="rId4"/>
          <a:stretch>
            <a:fillRect/>
          </a:stretch>
        </p:blipFill>
        <p:spPr>
          <a:xfrm>
            <a:off x="1" y="285728"/>
            <a:ext cx="2479964" cy="837677"/>
          </a:xfrm>
          <a:prstGeom prst="rect">
            <a:avLst/>
          </a:prstGeom>
        </p:spPr>
      </p:pic>
      <p:sp>
        <p:nvSpPr>
          <p:cNvPr id="10" name="TextBox 9"/>
          <p:cNvSpPr txBox="1"/>
          <p:nvPr/>
        </p:nvSpPr>
        <p:spPr>
          <a:xfrm>
            <a:off x="202620" y="3028125"/>
            <a:ext cx="7978466" cy="1754326"/>
          </a:xfrm>
          <a:prstGeom prst="rect">
            <a:avLst/>
          </a:prstGeom>
          <a:noFill/>
        </p:spPr>
        <p:txBody>
          <a:bodyPr wrap="none" rtlCol="0">
            <a:spAutoFit/>
          </a:bodyPr>
          <a:lstStyle/>
          <a:p>
            <a:r>
              <a:rPr lang="ru-RU" sz="3600" b="1" dirty="0" smtClean="0">
                <a:latin typeface="+mj-lt"/>
              </a:rPr>
              <a:t>Федеральная повестка </a:t>
            </a:r>
          </a:p>
          <a:p>
            <a:r>
              <a:rPr lang="ru-RU" sz="3600" b="1" dirty="0" smtClean="0">
                <a:latin typeface="+mj-lt"/>
              </a:rPr>
              <a:t>в развитии системы СПО</a:t>
            </a:r>
          </a:p>
          <a:p>
            <a:r>
              <a:rPr lang="ru-RU" sz="3600" b="1" dirty="0" smtClean="0">
                <a:latin typeface="+mj-lt"/>
              </a:rPr>
              <a:t>история, ситуация, перспективы</a:t>
            </a:r>
            <a:endParaRPr lang="ru-RU" sz="3600" b="1" dirty="0">
              <a:latin typeface="+mj-lt"/>
            </a:endParaRPr>
          </a:p>
        </p:txBody>
      </p:sp>
    </p:spTree>
    <p:extLst>
      <p:ext uri="{BB962C8B-B14F-4D97-AF65-F5344CB8AC3E}">
        <p14:creationId xmlns:p14="http://schemas.microsoft.com/office/powerpoint/2010/main" val="2172231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5" name="Прямая соединительная линия 64"/>
          <p:cNvCxnSpPr/>
          <p:nvPr/>
        </p:nvCxnSpPr>
        <p:spPr>
          <a:xfrm>
            <a:off x="5667171" y="4721327"/>
            <a:ext cx="0" cy="738635"/>
          </a:xfrm>
          <a:prstGeom prst="line">
            <a:avLst/>
          </a:prstGeom>
          <a:ln>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247091" y="6238539"/>
            <a:ext cx="0" cy="332399"/>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flipV="1">
            <a:off x="247092" y="6570932"/>
            <a:ext cx="6847231" cy="6"/>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flipH="1" flipV="1">
            <a:off x="7092280" y="6238539"/>
            <a:ext cx="2042" cy="332394"/>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64" name="Прямая соединительная линия 63"/>
          <p:cNvCxnSpPr/>
          <p:nvPr/>
        </p:nvCxnSpPr>
        <p:spPr>
          <a:xfrm>
            <a:off x="7239052" y="4710950"/>
            <a:ext cx="0" cy="738635"/>
          </a:xfrm>
          <a:prstGeom prst="line">
            <a:avLst/>
          </a:prstGeom>
          <a:ln>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3" name="Прямая соединительная линия 62"/>
          <p:cNvCxnSpPr/>
          <p:nvPr/>
        </p:nvCxnSpPr>
        <p:spPr>
          <a:xfrm>
            <a:off x="4178341" y="4671139"/>
            <a:ext cx="0" cy="738635"/>
          </a:xfrm>
          <a:prstGeom prst="line">
            <a:avLst/>
          </a:prstGeom>
          <a:ln>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09" name="Прямоугольник 108"/>
          <p:cNvSpPr/>
          <p:nvPr/>
        </p:nvSpPr>
        <p:spPr>
          <a:xfrm>
            <a:off x="899592" y="157997"/>
            <a:ext cx="8244408" cy="641419"/>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bg1"/>
              </a:solidFill>
              <a:latin typeface="Calibri" pitchFamily="34" charset="0"/>
            </a:endParaRPr>
          </a:p>
        </p:txBody>
      </p:sp>
      <p:sp>
        <p:nvSpPr>
          <p:cNvPr id="6" name="Прямоугольник 5"/>
          <p:cNvSpPr/>
          <p:nvPr/>
        </p:nvSpPr>
        <p:spPr>
          <a:xfrm>
            <a:off x="179512" y="2531886"/>
            <a:ext cx="3096344" cy="267766"/>
          </a:xfrm>
          <a:prstGeom prst="rect">
            <a:avLst/>
          </a:prstGeom>
        </p:spPr>
        <p:txBody>
          <a:bodyPr wrap="square">
            <a:spAutoFit/>
          </a:bodyPr>
          <a:lstStyle/>
          <a:p>
            <a:pPr>
              <a:lnSpc>
                <a:spcPct val="95000"/>
              </a:lnSpc>
            </a:pPr>
            <a:r>
              <a:rPr lang="ru-RU" sz="1200" b="1" dirty="0">
                <a:solidFill>
                  <a:schemeClr val="accent3">
                    <a:lumMod val="50000"/>
                  </a:schemeClr>
                </a:solidFill>
                <a:latin typeface="Calibri" pitchFamily="34" charset="0"/>
              </a:rPr>
              <a:t>Внедрение </a:t>
            </a:r>
            <a:r>
              <a:rPr lang="ru-RU" sz="1200" b="1" dirty="0" smtClean="0">
                <a:solidFill>
                  <a:schemeClr val="accent3">
                    <a:lumMod val="50000"/>
                  </a:schemeClr>
                </a:solidFill>
                <a:latin typeface="Calibri" pitchFamily="34" charset="0"/>
              </a:rPr>
              <a:t>новых ФГОС СПО по </a:t>
            </a:r>
            <a:r>
              <a:rPr lang="ru-RU" sz="1200" b="1" dirty="0">
                <a:solidFill>
                  <a:schemeClr val="accent3">
                    <a:lumMod val="50000"/>
                  </a:schemeClr>
                </a:solidFill>
                <a:latin typeface="Calibri" pitchFamily="34" charset="0"/>
              </a:rPr>
              <a:t>ТОП-50</a:t>
            </a:r>
          </a:p>
        </p:txBody>
      </p:sp>
      <p:sp>
        <p:nvSpPr>
          <p:cNvPr id="41" name="TextBox 40"/>
          <p:cNvSpPr txBox="1"/>
          <p:nvPr/>
        </p:nvSpPr>
        <p:spPr>
          <a:xfrm>
            <a:off x="899592" y="255480"/>
            <a:ext cx="8171086" cy="364990"/>
          </a:xfrm>
          <a:prstGeom prst="rect">
            <a:avLst/>
          </a:prstGeom>
          <a:noFill/>
        </p:spPr>
        <p:txBody>
          <a:bodyPr wrap="square" lIns="81043" tIns="40522" rIns="81043" bIns="40522" rtlCol="0">
            <a:spAutoFit/>
          </a:bodyPr>
          <a:lstStyle/>
          <a:p>
            <a:pPr>
              <a:lnSpc>
                <a:spcPct val="80000"/>
              </a:lnSpc>
            </a:pPr>
            <a:r>
              <a:rPr lang="ru-RU" sz="2300" b="1" dirty="0" smtClean="0">
                <a:solidFill>
                  <a:prstClr val="white"/>
                </a:solidFill>
                <a:latin typeface="Calibri" pitchFamily="34" charset="0"/>
              </a:rPr>
              <a:t>РАЗРАБОТКА, АПРОБАЦИЯ И ВНЕДРЕНИЕ ФГОС СПО</a:t>
            </a:r>
            <a:endParaRPr lang="ru-RU" sz="2300" b="1" dirty="0">
              <a:solidFill>
                <a:prstClr val="white"/>
              </a:solidFill>
              <a:latin typeface="Calibri" pitchFamily="34" charset="0"/>
            </a:endParaRPr>
          </a:p>
        </p:txBody>
      </p:sp>
      <p:sp>
        <p:nvSpPr>
          <p:cNvPr id="49" name="TextBox 48"/>
          <p:cNvSpPr txBox="1"/>
          <p:nvPr/>
        </p:nvSpPr>
        <p:spPr>
          <a:xfrm>
            <a:off x="6908538" y="1281614"/>
            <a:ext cx="1924091" cy="328057"/>
          </a:xfrm>
          <a:prstGeom prst="rect">
            <a:avLst/>
          </a:prstGeom>
          <a:solidFill>
            <a:schemeClr val="bg1"/>
          </a:solidFill>
        </p:spPr>
        <p:txBody>
          <a:bodyPr wrap="square" lIns="81043" tIns="40522" rIns="81043" bIns="40522" rtlCol="0">
            <a:spAutoFit/>
          </a:bodyPr>
          <a:lstStyle/>
          <a:p>
            <a:pPr algn="r"/>
            <a:endParaRPr lang="ru-RU" sz="1600" b="1" dirty="0">
              <a:solidFill>
                <a:srgbClr val="C00000"/>
              </a:solidFill>
              <a:latin typeface="Calibri" pitchFamily="34" charset="0"/>
            </a:endParaRPr>
          </a:p>
        </p:txBody>
      </p:sp>
      <p:sp>
        <p:nvSpPr>
          <p:cNvPr id="52" name="TextBox 1"/>
          <p:cNvSpPr txBox="1">
            <a:spLocks noChangeArrowheads="1"/>
          </p:cNvSpPr>
          <p:nvPr/>
        </p:nvSpPr>
        <p:spPr bwMode="auto">
          <a:xfrm>
            <a:off x="1292194" y="925628"/>
            <a:ext cx="7778485" cy="1312942"/>
          </a:xfrm>
          <a:prstGeom prst="rect">
            <a:avLst/>
          </a:prstGeom>
          <a:solidFill>
            <a:schemeClr val="bg1"/>
          </a:solidFill>
          <a:ln>
            <a:noFill/>
          </a:ln>
          <a:extLst/>
        </p:spPr>
        <p:txBody>
          <a:bodyPr wrap="square" lIns="81043" tIns="40522" rIns="81043" bIns="40522">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171450" indent="-171450" eaLnBrk="1" hangingPunct="1">
              <a:spcBef>
                <a:spcPts val="300"/>
              </a:spcBef>
              <a:buFont typeface="Arial" pitchFamily="34" charset="0"/>
              <a:buChar char="•"/>
            </a:pPr>
            <a:r>
              <a:rPr lang="ru-RU" sz="1400" b="1" i="1" dirty="0" smtClean="0">
                <a:latin typeface="Calibri" pitchFamily="34" charset="0"/>
              </a:rPr>
              <a:t>2016-2020 </a:t>
            </a:r>
            <a:r>
              <a:rPr lang="ru-RU" sz="1400" b="1" i="1" dirty="0">
                <a:latin typeface="Calibri" pitchFamily="34" charset="0"/>
              </a:rPr>
              <a:t>гг</a:t>
            </a:r>
            <a:r>
              <a:rPr lang="ru-RU" sz="1400" b="1" dirty="0">
                <a:latin typeface="Calibri" pitchFamily="34" charset="0"/>
              </a:rPr>
              <a:t>. </a:t>
            </a:r>
            <a:r>
              <a:rPr lang="ru-RU" sz="1400" b="1" dirty="0" smtClean="0">
                <a:latin typeface="Calibri" pitchFamily="34" charset="0"/>
              </a:rPr>
              <a:t>    Разработка новых и актуализация </a:t>
            </a:r>
            <a:r>
              <a:rPr lang="ru-RU" sz="1400" b="1" dirty="0">
                <a:latin typeface="Calibri" pitchFamily="34" charset="0"/>
              </a:rPr>
              <a:t>ФГОС СПО с учетом требований </a:t>
            </a:r>
            <a:endParaRPr lang="ru-RU" sz="1400" b="1" dirty="0" smtClean="0">
              <a:latin typeface="Calibri" pitchFamily="34" charset="0"/>
            </a:endParaRPr>
          </a:p>
          <a:p>
            <a:pPr eaLnBrk="1" hangingPunct="1">
              <a:spcBef>
                <a:spcPts val="300"/>
              </a:spcBef>
            </a:pPr>
            <a:r>
              <a:rPr lang="ru-RU" sz="1400" b="1" dirty="0">
                <a:latin typeface="Calibri" pitchFamily="34" charset="0"/>
              </a:rPr>
              <a:t>	</a:t>
            </a:r>
            <a:r>
              <a:rPr lang="ru-RU" sz="1400" b="1" dirty="0" smtClean="0">
                <a:latin typeface="Calibri" pitchFamily="34" charset="0"/>
              </a:rPr>
              <a:t>		профессиональных стандартов и требований </a:t>
            </a:r>
            <a:r>
              <a:rPr lang="ru-RU" sz="1400" b="1" dirty="0" err="1" smtClean="0">
                <a:latin typeface="Calibri" pitchFamily="34" charset="0"/>
              </a:rPr>
              <a:t>Ворлдскиллс</a:t>
            </a:r>
            <a:r>
              <a:rPr lang="ru-RU" sz="1400" b="1" dirty="0" smtClean="0">
                <a:latin typeface="Calibri" pitchFamily="34" charset="0"/>
              </a:rPr>
              <a:t> Россия </a:t>
            </a:r>
          </a:p>
          <a:p>
            <a:pPr marL="171450" indent="-171450" eaLnBrk="1" hangingPunct="1">
              <a:spcBef>
                <a:spcPts val="300"/>
              </a:spcBef>
              <a:buFont typeface="Arial" pitchFamily="34" charset="0"/>
              <a:buChar char="•"/>
            </a:pPr>
            <a:r>
              <a:rPr lang="ru-RU" sz="1400" b="1" i="1" dirty="0" smtClean="0">
                <a:latin typeface="Calibri" pitchFamily="34" charset="0"/>
              </a:rPr>
              <a:t>2017-2018 гг.     </a:t>
            </a:r>
            <a:r>
              <a:rPr lang="ru-RU" sz="1400" b="1" dirty="0">
                <a:latin typeface="Calibri" pitchFamily="34" charset="0"/>
              </a:rPr>
              <a:t>В</a:t>
            </a:r>
            <a:r>
              <a:rPr lang="ru-RU" sz="1400" b="1" dirty="0" smtClean="0">
                <a:latin typeface="Calibri" pitchFamily="34" charset="0"/>
              </a:rPr>
              <a:t>недрения демонстрационного экзамена </a:t>
            </a:r>
            <a:r>
              <a:rPr lang="ru-RU" sz="1400" b="1" dirty="0">
                <a:latin typeface="Calibri" pitchFamily="34" charset="0"/>
              </a:rPr>
              <a:t>в ГИА</a:t>
            </a:r>
          </a:p>
          <a:p>
            <a:pPr marL="171450" indent="-171450" eaLnBrk="1" hangingPunct="1">
              <a:spcBef>
                <a:spcPts val="300"/>
              </a:spcBef>
              <a:buFont typeface="Arial" pitchFamily="34" charset="0"/>
              <a:buChar char="•"/>
            </a:pPr>
            <a:r>
              <a:rPr lang="ru-RU" sz="1400" b="1" i="1" dirty="0" smtClean="0">
                <a:latin typeface="Calibri" pitchFamily="34" charset="0"/>
              </a:rPr>
              <a:t>2017-18 г. </a:t>
            </a:r>
            <a:r>
              <a:rPr lang="ru-RU" sz="1400" b="1" i="1" dirty="0">
                <a:latin typeface="Calibri" pitchFamily="34" charset="0"/>
              </a:rPr>
              <a:t> </a:t>
            </a:r>
            <a:r>
              <a:rPr lang="ru-RU" sz="1400" b="1" i="1" dirty="0" smtClean="0">
                <a:latin typeface="Calibri" pitchFamily="34" charset="0"/>
              </a:rPr>
              <a:t>         </a:t>
            </a:r>
            <a:r>
              <a:rPr lang="ru-RU" sz="1400" b="1" dirty="0" smtClean="0">
                <a:latin typeface="Calibri" pitchFamily="34" charset="0"/>
              </a:rPr>
              <a:t>Обновление перечня профессий и специальностей СПО</a:t>
            </a:r>
          </a:p>
          <a:p>
            <a:pPr marL="171450" indent="-171450" eaLnBrk="1" hangingPunct="1">
              <a:spcBef>
                <a:spcPts val="300"/>
              </a:spcBef>
              <a:buFont typeface="Arial" pitchFamily="34" charset="0"/>
              <a:buChar char="•"/>
            </a:pPr>
            <a:r>
              <a:rPr lang="ru-RU" sz="1400" b="1" i="1" dirty="0" smtClean="0">
                <a:latin typeface="Calibri" pitchFamily="34" charset="0"/>
              </a:rPr>
              <a:t>2017-2020 гг. </a:t>
            </a:r>
            <a:r>
              <a:rPr lang="ru-RU" sz="1400" b="1" dirty="0" smtClean="0">
                <a:latin typeface="Calibri" pitchFamily="34" charset="0"/>
              </a:rPr>
              <a:t>    Учебно-методическое обеспечения программ СПО </a:t>
            </a:r>
            <a:endParaRPr lang="ru-RU" sz="1400" b="1" dirty="0">
              <a:latin typeface="Calibri" pitchFamily="34" charset="0"/>
            </a:endParaRPr>
          </a:p>
        </p:txBody>
      </p:sp>
      <p:sp>
        <p:nvSpPr>
          <p:cNvPr id="4" name="Прямоугольник 3"/>
          <p:cNvSpPr/>
          <p:nvPr/>
        </p:nvSpPr>
        <p:spPr>
          <a:xfrm>
            <a:off x="354467" y="4846543"/>
            <a:ext cx="2294690" cy="1384995"/>
          </a:xfrm>
          <a:prstGeom prst="rect">
            <a:avLst/>
          </a:prstGeom>
        </p:spPr>
        <p:txBody>
          <a:bodyPr wrap="square">
            <a:spAutoFit/>
          </a:bodyPr>
          <a:lstStyle/>
          <a:p>
            <a:r>
              <a:rPr lang="ru-RU" sz="1200" dirty="0">
                <a:latin typeface="Calibri" pitchFamily="34" charset="0"/>
              </a:rPr>
              <a:t>Сформировать и утвердить региональные перечни </a:t>
            </a:r>
            <a:r>
              <a:rPr lang="ru-RU" sz="1200" dirty="0" smtClean="0">
                <a:latin typeface="Calibri" pitchFamily="34" charset="0"/>
              </a:rPr>
              <a:t>наиболее востребованных и перспективных профессий и специальностей СПО с учетом федерального перечня ТОП-50 профессий и специальностей </a:t>
            </a:r>
          </a:p>
        </p:txBody>
      </p:sp>
      <p:sp>
        <p:nvSpPr>
          <p:cNvPr id="5" name="Прямоугольник 4"/>
          <p:cNvSpPr/>
          <p:nvPr/>
        </p:nvSpPr>
        <p:spPr>
          <a:xfrm>
            <a:off x="4170801" y="4835078"/>
            <a:ext cx="1486008" cy="1200329"/>
          </a:xfrm>
          <a:prstGeom prst="rect">
            <a:avLst/>
          </a:prstGeom>
        </p:spPr>
        <p:txBody>
          <a:bodyPr wrap="square">
            <a:spAutoFit/>
          </a:bodyPr>
          <a:lstStyle/>
          <a:p>
            <a:r>
              <a:rPr lang="ru-RU" sz="1200" dirty="0">
                <a:latin typeface="Calibri" pitchFamily="34" charset="0"/>
              </a:rPr>
              <a:t>Установить </a:t>
            </a:r>
            <a:r>
              <a:rPr lang="ru-RU" sz="1200" dirty="0" smtClean="0">
                <a:latin typeface="Calibri" pitchFamily="34" charset="0"/>
              </a:rPr>
              <a:t>ПОО КЦП на </a:t>
            </a:r>
            <a:r>
              <a:rPr lang="ru-RU" sz="1200" dirty="0">
                <a:latin typeface="Calibri" pitchFamily="34" charset="0"/>
              </a:rPr>
              <a:t>программы СПО в 2017 году для подготовки кадров по новым ФГОС СПО</a:t>
            </a:r>
          </a:p>
        </p:txBody>
      </p:sp>
      <p:sp>
        <p:nvSpPr>
          <p:cNvPr id="7" name="Прямоугольник 6"/>
          <p:cNvSpPr/>
          <p:nvPr/>
        </p:nvSpPr>
        <p:spPr>
          <a:xfrm>
            <a:off x="5665130" y="4845456"/>
            <a:ext cx="1429193" cy="830997"/>
          </a:xfrm>
          <a:prstGeom prst="rect">
            <a:avLst/>
          </a:prstGeom>
        </p:spPr>
        <p:txBody>
          <a:bodyPr wrap="square">
            <a:spAutoFit/>
          </a:bodyPr>
          <a:lstStyle/>
          <a:p>
            <a:r>
              <a:rPr lang="ru-RU" sz="1200" dirty="0">
                <a:latin typeface="Calibri" pitchFamily="34" charset="0"/>
              </a:rPr>
              <a:t>Разработать план развития инфраструктуры </a:t>
            </a:r>
            <a:r>
              <a:rPr lang="ru-RU" sz="1200" dirty="0" smtClean="0">
                <a:latin typeface="Calibri" pitchFamily="34" charset="0"/>
              </a:rPr>
              <a:t>ПОО, </a:t>
            </a:r>
            <a:r>
              <a:rPr lang="ru-RU" sz="1200" dirty="0">
                <a:latin typeface="Calibri" pitchFamily="34" charset="0"/>
              </a:rPr>
              <a:t>включая </a:t>
            </a:r>
            <a:r>
              <a:rPr lang="ru-RU" sz="1200" dirty="0" smtClean="0">
                <a:latin typeface="Calibri" pitchFamily="34" charset="0"/>
              </a:rPr>
              <a:t>СЦК</a:t>
            </a:r>
            <a:endParaRPr lang="ru-RU" sz="1200" dirty="0">
              <a:latin typeface="Calibri" pitchFamily="34" charset="0"/>
            </a:endParaRPr>
          </a:p>
        </p:txBody>
      </p:sp>
      <p:sp>
        <p:nvSpPr>
          <p:cNvPr id="8" name="Прямоугольник 7"/>
          <p:cNvSpPr/>
          <p:nvPr/>
        </p:nvSpPr>
        <p:spPr>
          <a:xfrm>
            <a:off x="7239050" y="4846542"/>
            <a:ext cx="1471529" cy="1015663"/>
          </a:xfrm>
          <a:prstGeom prst="rect">
            <a:avLst/>
          </a:prstGeom>
        </p:spPr>
        <p:txBody>
          <a:bodyPr wrap="square">
            <a:spAutoFit/>
          </a:bodyPr>
          <a:lstStyle/>
          <a:p>
            <a:r>
              <a:rPr lang="ru-RU" sz="1200" dirty="0">
                <a:latin typeface="Calibri" pitchFamily="34" charset="0"/>
              </a:rPr>
              <a:t>П</a:t>
            </a:r>
            <a:r>
              <a:rPr lang="ru-RU" sz="1200" dirty="0" smtClean="0">
                <a:latin typeface="Calibri" pitchFamily="34" charset="0"/>
              </a:rPr>
              <a:t>ройти </a:t>
            </a:r>
            <a:r>
              <a:rPr lang="ru-RU" sz="1200" dirty="0">
                <a:latin typeface="Calibri" pitchFamily="34" charset="0"/>
              </a:rPr>
              <a:t>процедуру лицензирования новых образовательных программ </a:t>
            </a:r>
          </a:p>
        </p:txBody>
      </p:sp>
      <p:sp>
        <p:nvSpPr>
          <p:cNvPr id="10" name="Прямоугольник 9"/>
          <p:cNvSpPr/>
          <p:nvPr/>
        </p:nvSpPr>
        <p:spPr>
          <a:xfrm>
            <a:off x="2579510" y="4835078"/>
            <a:ext cx="1632450" cy="1384995"/>
          </a:xfrm>
          <a:prstGeom prst="rect">
            <a:avLst/>
          </a:prstGeom>
        </p:spPr>
        <p:txBody>
          <a:bodyPr wrap="square">
            <a:spAutoFit/>
          </a:bodyPr>
          <a:lstStyle/>
          <a:p>
            <a:r>
              <a:rPr lang="ru-RU" sz="1200" dirty="0">
                <a:latin typeface="Calibri" pitchFamily="34" charset="0"/>
              </a:rPr>
              <a:t>Определить перечень профессиональных образовательных организаций, которые будут внедрять новые ФГОС СПО по ТОП-50</a:t>
            </a:r>
          </a:p>
        </p:txBody>
      </p:sp>
      <p:sp>
        <p:nvSpPr>
          <p:cNvPr id="53" name="Стрелка вправо 52"/>
          <p:cNvSpPr/>
          <p:nvPr/>
        </p:nvSpPr>
        <p:spPr>
          <a:xfrm>
            <a:off x="253092" y="4273848"/>
            <a:ext cx="8611758" cy="645568"/>
          </a:xfrm>
          <a:prstGeom prst="rightArrow">
            <a:avLst>
              <a:gd name="adj1" fmla="val 50000"/>
              <a:gd name="adj2" fmla="val 39672"/>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1043" tIns="40522" rIns="81043" bIns="40522" rtlCol="0" anchor="ctr"/>
          <a:lstStyle/>
          <a:p>
            <a:pPr algn="ctr"/>
            <a:r>
              <a:rPr lang="ru-RU" dirty="0" smtClean="0">
                <a:latin typeface="Calibri" pitchFamily="34" charset="0"/>
              </a:rPr>
              <a:t> </a:t>
            </a:r>
            <a:endParaRPr lang="ru-RU" dirty="0">
              <a:latin typeface="Calibri" pitchFamily="34" charset="0"/>
            </a:endParaRPr>
          </a:p>
        </p:txBody>
      </p:sp>
      <p:sp>
        <p:nvSpPr>
          <p:cNvPr id="13" name="TextBox 12"/>
          <p:cNvSpPr txBox="1"/>
          <p:nvPr/>
        </p:nvSpPr>
        <p:spPr>
          <a:xfrm>
            <a:off x="2072809" y="6445204"/>
            <a:ext cx="3815357" cy="307777"/>
          </a:xfrm>
          <a:prstGeom prst="rect">
            <a:avLst/>
          </a:prstGeom>
          <a:solidFill>
            <a:schemeClr val="bg1"/>
          </a:solidFill>
          <a:ln>
            <a:noFill/>
          </a:ln>
        </p:spPr>
        <p:txBody>
          <a:bodyPr wrap="square" rtlCol="0">
            <a:spAutoFit/>
          </a:bodyPr>
          <a:lstStyle/>
          <a:p>
            <a:pPr algn="ctr"/>
            <a:r>
              <a:rPr lang="ru-RU" sz="1400" b="1" dirty="0">
                <a:solidFill>
                  <a:schemeClr val="accent3">
                    <a:lumMod val="50000"/>
                  </a:schemeClr>
                </a:solidFill>
                <a:latin typeface="Calibri" pitchFamily="34" charset="0"/>
              </a:rPr>
              <a:t>Субъекты Российской Федерации</a:t>
            </a:r>
          </a:p>
        </p:txBody>
      </p:sp>
      <p:cxnSp>
        <p:nvCxnSpPr>
          <p:cNvPr id="15" name="Прямая соединительная линия 14"/>
          <p:cNvCxnSpPr/>
          <p:nvPr/>
        </p:nvCxnSpPr>
        <p:spPr>
          <a:xfrm>
            <a:off x="354467" y="4671139"/>
            <a:ext cx="0" cy="738635"/>
          </a:xfrm>
          <a:prstGeom prst="line">
            <a:avLst/>
          </a:prstGeom>
          <a:ln>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2" name="Прямая соединительная линия 61"/>
          <p:cNvCxnSpPr/>
          <p:nvPr/>
        </p:nvCxnSpPr>
        <p:spPr>
          <a:xfrm>
            <a:off x="2579510" y="4671139"/>
            <a:ext cx="0" cy="738635"/>
          </a:xfrm>
          <a:prstGeom prst="line">
            <a:avLst/>
          </a:prstGeom>
          <a:ln>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4" name="Прямая соединительная линия 73"/>
          <p:cNvCxnSpPr/>
          <p:nvPr/>
        </p:nvCxnSpPr>
        <p:spPr>
          <a:xfrm flipH="1" flipV="1">
            <a:off x="7245005" y="6248921"/>
            <a:ext cx="2042" cy="3323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flipV="1">
            <a:off x="7247047" y="6562521"/>
            <a:ext cx="1645433" cy="841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7" name="Прямая соединительная линия 76"/>
          <p:cNvCxnSpPr/>
          <p:nvPr/>
        </p:nvCxnSpPr>
        <p:spPr>
          <a:xfrm flipH="1" flipV="1">
            <a:off x="8887196" y="6238538"/>
            <a:ext cx="2042" cy="3323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7681033" y="6312405"/>
            <a:ext cx="886653" cy="307777"/>
          </a:xfrm>
          <a:prstGeom prst="rect">
            <a:avLst/>
          </a:prstGeom>
          <a:solidFill>
            <a:schemeClr val="bg1"/>
          </a:solidFill>
        </p:spPr>
        <p:txBody>
          <a:bodyPr wrap="square" rtlCol="0">
            <a:spAutoFit/>
          </a:bodyPr>
          <a:lstStyle/>
          <a:p>
            <a:pPr algn="ctr"/>
            <a:r>
              <a:rPr lang="ru-RU" sz="1400" b="1" dirty="0" smtClean="0">
                <a:solidFill>
                  <a:schemeClr val="tx2"/>
                </a:solidFill>
                <a:latin typeface="Calibri" pitchFamily="34" charset="0"/>
              </a:rPr>
              <a:t>ПОО</a:t>
            </a:r>
            <a:endParaRPr lang="ru-RU" sz="1400" b="1" dirty="0">
              <a:solidFill>
                <a:schemeClr val="tx2"/>
              </a:solidFill>
              <a:latin typeface="Calibri" pitchFamily="34" charset="0"/>
            </a:endParaRPr>
          </a:p>
        </p:txBody>
      </p:sp>
      <p:sp>
        <p:nvSpPr>
          <p:cNvPr id="30" name="Прямоугольник 29"/>
          <p:cNvSpPr/>
          <p:nvPr/>
        </p:nvSpPr>
        <p:spPr>
          <a:xfrm>
            <a:off x="297660" y="4393499"/>
            <a:ext cx="3797130" cy="338554"/>
          </a:xfrm>
          <a:prstGeom prst="rect">
            <a:avLst/>
          </a:prstGeom>
        </p:spPr>
        <p:txBody>
          <a:bodyPr wrap="none">
            <a:spAutoFit/>
          </a:bodyPr>
          <a:lstStyle/>
          <a:p>
            <a:r>
              <a:rPr lang="ru-RU" sz="1600" b="1" dirty="0" smtClean="0">
                <a:solidFill>
                  <a:schemeClr val="bg1"/>
                </a:solidFill>
                <a:latin typeface="Calibri" pitchFamily="34" charset="0"/>
                <a:cs typeface="Times New Roman" pitchFamily="18" charset="0"/>
              </a:rPr>
              <a:t>Механизм внедрения  новых </a:t>
            </a:r>
            <a:r>
              <a:rPr lang="ru-RU" sz="1600" b="1" dirty="0">
                <a:solidFill>
                  <a:schemeClr val="bg1"/>
                </a:solidFill>
                <a:latin typeface="Calibri" pitchFamily="34" charset="0"/>
                <a:cs typeface="Times New Roman" pitchFamily="18" charset="0"/>
              </a:rPr>
              <a:t>ФГОС СПО </a:t>
            </a:r>
          </a:p>
        </p:txBody>
      </p:sp>
      <p:sp>
        <p:nvSpPr>
          <p:cNvPr id="32" name="Прямоугольник 31"/>
          <p:cNvSpPr/>
          <p:nvPr/>
        </p:nvSpPr>
        <p:spPr>
          <a:xfrm>
            <a:off x="7538142" y="4391401"/>
            <a:ext cx="1172436" cy="307777"/>
          </a:xfrm>
          <a:prstGeom prst="rect">
            <a:avLst/>
          </a:prstGeom>
        </p:spPr>
        <p:txBody>
          <a:bodyPr wrap="none">
            <a:spAutoFit/>
          </a:bodyPr>
          <a:lstStyle/>
          <a:p>
            <a:pPr algn="ctr"/>
            <a:r>
              <a:rPr lang="ru-RU" sz="1400" b="1" dirty="0">
                <a:solidFill>
                  <a:schemeClr val="bg1"/>
                </a:solidFill>
                <a:latin typeface="Calibri" pitchFamily="34" charset="0"/>
                <a:cs typeface="Times New Roman" pitchFamily="18" charset="0"/>
              </a:rPr>
              <a:t>2 мая 2017 г.</a:t>
            </a:r>
          </a:p>
        </p:txBody>
      </p:sp>
      <p:sp>
        <p:nvSpPr>
          <p:cNvPr id="85" name="Номер слайда 1"/>
          <p:cNvSpPr>
            <a:spLocks noGrp="1"/>
          </p:cNvSpPr>
          <p:nvPr>
            <p:ph type="sldNum" sz="quarter" idx="12"/>
          </p:nvPr>
        </p:nvSpPr>
        <p:spPr>
          <a:xfrm>
            <a:off x="8634072" y="6556248"/>
            <a:ext cx="502920" cy="301752"/>
          </a:xfrm>
        </p:spPr>
        <p:txBody>
          <a:bodyPr/>
          <a:lstStyle/>
          <a:p>
            <a:fld id="{6A847C03-CEDB-48C8-8B86-136FDC0C8991}" type="slidenum">
              <a:rPr lang="ru-RU" smtClean="0">
                <a:latin typeface="Calibri" pitchFamily="34" charset="0"/>
              </a:rPr>
              <a:pPr/>
              <a:t>10</a:t>
            </a:fld>
            <a:endParaRPr lang="ru-RU" dirty="0">
              <a:latin typeface="Calibri" pitchFamily="34" charset="0"/>
            </a:endParaRPr>
          </a:p>
        </p:txBody>
      </p:sp>
      <p:sp>
        <p:nvSpPr>
          <p:cNvPr id="2" name="TextBox 1"/>
          <p:cNvSpPr txBox="1"/>
          <p:nvPr/>
        </p:nvSpPr>
        <p:spPr>
          <a:xfrm>
            <a:off x="56859" y="2207009"/>
            <a:ext cx="3246707" cy="338554"/>
          </a:xfrm>
          <a:prstGeom prst="rect">
            <a:avLst/>
          </a:prstGeom>
          <a:noFill/>
        </p:spPr>
        <p:txBody>
          <a:bodyPr wrap="square" rtlCol="0">
            <a:spAutoFit/>
          </a:bodyPr>
          <a:lstStyle/>
          <a:p>
            <a:r>
              <a:rPr lang="ru-RU" sz="1600" b="1" dirty="0" smtClean="0">
                <a:solidFill>
                  <a:srgbClr val="0070C0"/>
                </a:solidFill>
                <a:latin typeface="Calibri" pitchFamily="34" charset="0"/>
              </a:rPr>
              <a:t>Федеральный уровень</a:t>
            </a:r>
            <a:endParaRPr lang="ru-RU" sz="1600" b="1" dirty="0">
              <a:solidFill>
                <a:srgbClr val="0070C0"/>
              </a:solidFill>
              <a:latin typeface="Calibri" pitchFamily="34" charset="0"/>
            </a:endParaRPr>
          </a:p>
        </p:txBody>
      </p:sp>
      <p:sp>
        <p:nvSpPr>
          <p:cNvPr id="34" name="TextBox 33"/>
          <p:cNvSpPr txBox="1"/>
          <p:nvPr/>
        </p:nvSpPr>
        <p:spPr>
          <a:xfrm>
            <a:off x="155026" y="4045510"/>
            <a:ext cx="2843808" cy="338554"/>
          </a:xfrm>
          <a:prstGeom prst="rect">
            <a:avLst/>
          </a:prstGeom>
          <a:noFill/>
        </p:spPr>
        <p:txBody>
          <a:bodyPr wrap="square" rtlCol="0">
            <a:spAutoFit/>
          </a:bodyPr>
          <a:lstStyle/>
          <a:p>
            <a:r>
              <a:rPr lang="ru-RU" sz="1600" b="1" dirty="0" smtClean="0">
                <a:solidFill>
                  <a:schemeClr val="accent3">
                    <a:lumMod val="50000"/>
                  </a:schemeClr>
                </a:solidFill>
                <a:latin typeface="Calibri" pitchFamily="34" charset="0"/>
              </a:rPr>
              <a:t>Региональный уровень</a:t>
            </a:r>
            <a:endParaRPr lang="ru-RU" sz="1600" b="1" dirty="0">
              <a:solidFill>
                <a:schemeClr val="accent3">
                  <a:lumMod val="50000"/>
                </a:schemeClr>
              </a:solidFill>
              <a:latin typeface="Calibri" pitchFamily="34" charset="0"/>
            </a:endParaRPr>
          </a:p>
        </p:txBody>
      </p:sp>
      <p:cxnSp>
        <p:nvCxnSpPr>
          <p:cNvPr id="11" name="Прямая соединительная линия 10"/>
          <p:cNvCxnSpPr/>
          <p:nvPr/>
        </p:nvCxnSpPr>
        <p:spPr>
          <a:xfrm>
            <a:off x="2411760" y="4273848"/>
            <a:ext cx="640777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a:off x="2411760" y="2391674"/>
            <a:ext cx="648072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0" name="TextBox 52"/>
          <p:cNvSpPr txBox="1">
            <a:spLocks noChangeArrowheads="1"/>
          </p:cNvSpPr>
          <p:nvPr/>
        </p:nvSpPr>
        <p:spPr bwMode="auto">
          <a:xfrm>
            <a:off x="3111170" y="2401576"/>
            <a:ext cx="6032830" cy="1805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1043" tIns="40522" rIns="81043" bIns="40522">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02608" indent="-202608" eaLnBrk="1" hangingPunct="1">
              <a:buFont typeface="+mj-lt"/>
              <a:buAutoNum type="arabicPeriod"/>
            </a:pPr>
            <a:r>
              <a:rPr lang="ru-RU" sz="1600" b="1" dirty="0">
                <a:solidFill>
                  <a:srgbClr val="002060"/>
                </a:solidFill>
                <a:latin typeface="Calibri" pitchFamily="34" charset="0"/>
              </a:rPr>
              <a:t>Требования профессиональных </a:t>
            </a:r>
            <a:r>
              <a:rPr lang="ru-RU" sz="1600" b="1" dirty="0" smtClean="0">
                <a:solidFill>
                  <a:srgbClr val="002060"/>
                </a:solidFill>
                <a:latin typeface="Calibri" pitchFamily="34" charset="0"/>
              </a:rPr>
              <a:t>стандартов  </a:t>
            </a:r>
          </a:p>
          <a:p>
            <a:pPr marL="202608" indent="-202608" eaLnBrk="1" hangingPunct="1">
              <a:buFont typeface="+mj-lt"/>
              <a:buAutoNum type="arabicPeriod"/>
            </a:pPr>
            <a:r>
              <a:rPr lang="ru-RU" sz="1600" b="1" dirty="0" smtClean="0">
                <a:solidFill>
                  <a:srgbClr val="002060"/>
                </a:solidFill>
                <a:latin typeface="Calibri" pitchFamily="34" charset="0"/>
              </a:rPr>
              <a:t>Требования </a:t>
            </a:r>
            <a:r>
              <a:rPr lang="ru-RU" sz="1600" b="1" dirty="0">
                <a:solidFill>
                  <a:srgbClr val="002060"/>
                </a:solidFill>
                <a:latin typeface="Calibri" pitchFamily="34" charset="0"/>
              </a:rPr>
              <a:t>к результатам освоения образовательной программы </a:t>
            </a:r>
            <a:r>
              <a:rPr lang="ru-RU" sz="1600" b="1" dirty="0" smtClean="0">
                <a:solidFill>
                  <a:srgbClr val="002060"/>
                </a:solidFill>
                <a:latin typeface="Calibri" pitchFamily="34" charset="0"/>
              </a:rPr>
              <a:t> с </a:t>
            </a:r>
            <a:r>
              <a:rPr lang="ru-RU" sz="1600" b="1" dirty="0">
                <a:solidFill>
                  <a:srgbClr val="002060"/>
                </a:solidFill>
                <a:latin typeface="Calibri" pitchFamily="34" charset="0"/>
              </a:rPr>
              <a:t>учетом передовых технологий, международных стандартов</a:t>
            </a:r>
          </a:p>
          <a:p>
            <a:pPr marL="202608" indent="-202608" eaLnBrk="1" hangingPunct="1">
              <a:buFont typeface="+mj-lt"/>
              <a:buAutoNum type="arabicPeriod"/>
            </a:pPr>
            <a:r>
              <a:rPr lang="ru-RU" sz="1600" b="1" dirty="0">
                <a:solidFill>
                  <a:srgbClr val="002060"/>
                </a:solidFill>
                <a:latin typeface="Calibri" pitchFamily="34" charset="0"/>
              </a:rPr>
              <a:t>Требования к материально-технической базе</a:t>
            </a:r>
          </a:p>
          <a:p>
            <a:pPr marL="202608" indent="-202608" eaLnBrk="1" hangingPunct="1">
              <a:buFont typeface="+mj-lt"/>
              <a:buAutoNum type="arabicPeriod"/>
            </a:pPr>
            <a:r>
              <a:rPr lang="ru-RU" sz="1600" b="1" dirty="0">
                <a:solidFill>
                  <a:srgbClr val="002060"/>
                </a:solidFill>
                <a:latin typeface="Calibri" pitchFamily="34" charset="0"/>
              </a:rPr>
              <a:t>Дисциплина «Иностранный язык» </a:t>
            </a:r>
            <a:r>
              <a:rPr lang="ru-RU" sz="1600" b="1" dirty="0" smtClean="0">
                <a:solidFill>
                  <a:srgbClr val="002060"/>
                </a:solidFill>
                <a:latin typeface="Calibri" pitchFamily="34" charset="0"/>
              </a:rPr>
              <a:t>(с учетом </a:t>
            </a:r>
            <a:r>
              <a:rPr lang="ru-RU" sz="1600" b="1" dirty="0" err="1" smtClean="0">
                <a:solidFill>
                  <a:srgbClr val="002060"/>
                </a:solidFill>
                <a:latin typeface="Calibri" pitchFamily="34" charset="0"/>
              </a:rPr>
              <a:t>профспецифики</a:t>
            </a:r>
            <a:r>
              <a:rPr lang="ru-RU" sz="1600" b="1" dirty="0" smtClean="0">
                <a:solidFill>
                  <a:srgbClr val="002060"/>
                </a:solidFill>
                <a:latin typeface="Calibri" pitchFamily="34" charset="0"/>
              </a:rPr>
              <a:t>)</a:t>
            </a:r>
          </a:p>
          <a:p>
            <a:pPr marL="202608" indent="-202608" eaLnBrk="1" hangingPunct="1">
              <a:buFont typeface="+mj-lt"/>
              <a:buAutoNum type="arabicPeriod"/>
            </a:pPr>
            <a:r>
              <a:rPr lang="ru-RU" sz="1600" b="1" dirty="0" smtClean="0">
                <a:solidFill>
                  <a:srgbClr val="002060"/>
                </a:solidFill>
                <a:latin typeface="Calibri" pitchFamily="34" charset="0"/>
              </a:rPr>
              <a:t>Требования к преподавателям, мастерам ПО</a:t>
            </a:r>
            <a:endParaRPr lang="ru-RU" sz="1600" b="1" dirty="0">
              <a:solidFill>
                <a:srgbClr val="002060"/>
              </a:solidFill>
              <a:latin typeface="Calibri" pitchFamily="34" charset="0"/>
            </a:endParaRPr>
          </a:p>
        </p:txBody>
      </p:sp>
      <p:sp>
        <p:nvSpPr>
          <p:cNvPr id="14" name="Прямоугольник 13"/>
          <p:cNvSpPr/>
          <p:nvPr/>
        </p:nvSpPr>
        <p:spPr>
          <a:xfrm>
            <a:off x="155026" y="3183043"/>
            <a:ext cx="1286667" cy="523220"/>
          </a:xfrm>
          <a:prstGeom prst="rect">
            <a:avLst/>
          </a:prstGeom>
        </p:spPr>
        <p:txBody>
          <a:bodyPr wrap="square">
            <a:spAutoFit/>
          </a:bodyPr>
          <a:lstStyle/>
          <a:p>
            <a:pPr lvl="0"/>
            <a:r>
              <a:rPr lang="ru-RU" sz="1400" b="1" dirty="0">
                <a:latin typeface="Calibri" pitchFamily="34" charset="0"/>
              </a:rPr>
              <a:t>ФГОС СПО                      по ТОП-50</a:t>
            </a:r>
            <a:endParaRPr lang="ru-RU" sz="1400" dirty="0">
              <a:latin typeface="Calibri" pitchFamily="34" charset="0"/>
            </a:endParaRPr>
          </a:p>
        </p:txBody>
      </p:sp>
      <p:sp>
        <p:nvSpPr>
          <p:cNvPr id="16" name="Прямоугольник 15"/>
          <p:cNvSpPr/>
          <p:nvPr/>
        </p:nvSpPr>
        <p:spPr>
          <a:xfrm>
            <a:off x="1223503" y="2877611"/>
            <a:ext cx="1748169" cy="523220"/>
          </a:xfrm>
          <a:prstGeom prst="rect">
            <a:avLst/>
          </a:prstGeom>
        </p:spPr>
        <p:txBody>
          <a:bodyPr wrap="square">
            <a:spAutoFit/>
          </a:bodyPr>
          <a:lstStyle/>
          <a:p>
            <a:pPr lvl="0"/>
            <a:r>
              <a:rPr lang="ru-RU" sz="1400" b="1" dirty="0">
                <a:latin typeface="Calibri" pitchFamily="34" charset="0"/>
              </a:rPr>
              <a:t>Примерные программы ТОП-50</a:t>
            </a:r>
          </a:p>
        </p:txBody>
      </p:sp>
      <p:sp>
        <p:nvSpPr>
          <p:cNvPr id="18" name="Прямоугольник 17"/>
          <p:cNvSpPr/>
          <p:nvPr/>
        </p:nvSpPr>
        <p:spPr>
          <a:xfrm>
            <a:off x="1246744" y="3496242"/>
            <a:ext cx="1752090" cy="523220"/>
          </a:xfrm>
          <a:prstGeom prst="rect">
            <a:avLst/>
          </a:prstGeom>
        </p:spPr>
        <p:txBody>
          <a:bodyPr wrap="square">
            <a:spAutoFit/>
          </a:bodyPr>
          <a:lstStyle/>
          <a:p>
            <a:pPr lvl="0"/>
            <a:r>
              <a:rPr lang="ru-RU" sz="1400" b="1" dirty="0">
                <a:latin typeface="Calibri" pitchFamily="34" charset="0"/>
              </a:rPr>
              <a:t>Демонстрационный экзамен</a:t>
            </a:r>
          </a:p>
        </p:txBody>
      </p:sp>
      <p:cxnSp>
        <p:nvCxnSpPr>
          <p:cNvPr id="21" name="Прямая со стрелкой 20"/>
          <p:cNvCxnSpPr/>
          <p:nvPr/>
        </p:nvCxnSpPr>
        <p:spPr>
          <a:xfrm flipV="1">
            <a:off x="1043608" y="3032504"/>
            <a:ext cx="203136" cy="20968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5" name="Прямая со стрелкой 44"/>
          <p:cNvCxnSpPr/>
          <p:nvPr/>
        </p:nvCxnSpPr>
        <p:spPr>
          <a:xfrm>
            <a:off x="1043609" y="3680744"/>
            <a:ext cx="248585" cy="148060"/>
          </a:xfrm>
          <a:prstGeom prst="straightConnector1">
            <a:avLst/>
          </a:prstGeom>
          <a:ln w="285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7681032" y="2220895"/>
            <a:ext cx="1392523" cy="539571"/>
          </a:xfrm>
          <a:prstGeom prst="rect">
            <a:avLst/>
          </a:prstGeom>
          <a:solidFill>
            <a:schemeClr val="bg1"/>
          </a:solidFill>
        </p:spPr>
        <p:txBody>
          <a:bodyPr wrap="square">
            <a:spAutoFit/>
          </a:bodyPr>
          <a:lstStyle/>
          <a:p>
            <a:pPr algn="r">
              <a:lnSpc>
                <a:spcPct val="80000"/>
              </a:lnSpc>
              <a:spcBef>
                <a:spcPts val="600"/>
              </a:spcBef>
            </a:pPr>
            <a:r>
              <a:rPr lang="ru-RU" sz="1200" b="1" dirty="0">
                <a:solidFill>
                  <a:schemeClr val="accent3">
                    <a:lumMod val="50000"/>
                  </a:schemeClr>
                </a:solidFill>
                <a:latin typeface="Calibri" pitchFamily="34" charset="0"/>
              </a:rPr>
              <a:t>НОВЫЕ ТРЕБОВАНИЯ </a:t>
            </a:r>
            <a:r>
              <a:rPr lang="ru-RU" sz="1200" b="1" dirty="0" smtClean="0">
                <a:solidFill>
                  <a:schemeClr val="accent3">
                    <a:lumMod val="50000"/>
                  </a:schemeClr>
                </a:solidFill>
                <a:latin typeface="Calibri" pitchFamily="34" charset="0"/>
              </a:rPr>
              <a:t>ФГОС СПО</a:t>
            </a:r>
            <a:endParaRPr lang="ru-RU" sz="1200" b="1" dirty="0">
              <a:solidFill>
                <a:schemeClr val="accent3">
                  <a:lumMod val="50000"/>
                </a:schemeClr>
              </a:solidFill>
              <a:latin typeface="Calibri" pitchFamily="34" charset="0"/>
            </a:endParaRPr>
          </a:p>
        </p:txBody>
      </p:sp>
      <p:sp>
        <p:nvSpPr>
          <p:cNvPr id="20" name="Прямоугольник 19"/>
          <p:cNvSpPr/>
          <p:nvPr/>
        </p:nvSpPr>
        <p:spPr>
          <a:xfrm>
            <a:off x="-30594" y="956986"/>
            <a:ext cx="1419772" cy="535531"/>
          </a:xfrm>
          <a:prstGeom prst="rect">
            <a:avLst/>
          </a:prstGeom>
        </p:spPr>
        <p:txBody>
          <a:bodyPr wrap="square">
            <a:spAutoFit/>
          </a:bodyPr>
          <a:lstStyle/>
          <a:p>
            <a:pPr algn="r">
              <a:lnSpc>
                <a:spcPct val="80000"/>
              </a:lnSpc>
            </a:pPr>
            <a:r>
              <a:rPr lang="ru-RU" b="1" dirty="0">
                <a:solidFill>
                  <a:schemeClr val="accent3">
                    <a:lumMod val="50000"/>
                  </a:schemeClr>
                </a:solidFill>
                <a:latin typeface="Calibri" pitchFamily="34" charset="0"/>
              </a:rPr>
              <a:t>Основные меры</a:t>
            </a:r>
          </a:p>
        </p:txBody>
      </p:sp>
      <p:pic>
        <p:nvPicPr>
          <p:cNvPr id="42" name="Рисунок 41" descr="TOP50_лого.jpg"/>
          <p:cNvPicPr>
            <a:picLocks noChangeAspect="1"/>
          </p:cNvPicPr>
          <p:nvPr/>
        </p:nvPicPr>
        <p:blipFill>
          <a:blip r:embed="rId3"/>
          <a:stretch>
            <a:fillRect/>
          </a:stretch>
        </p:blipFill>
        <p:spPr>
          <a:xfrm>
            <a:off x="7902132" y="167336"/>
            <a:ext cx="1207150" cy="604370"/>
          </a:xfrm>
          <a:prstGeom prst="rect">
            <a:avLst/>
          </a:prstGeom>
        </p:spPr>
      </p:pic>
      <p:pic>
        <p:nvPicPr>
          <p:cNvPr id="43" name="Рисунок 42" descr="Московский политех_лого.jpg"/>
          <p:cNvPicPr>
            <a:picLocks noChangeAspect="1"/>
          </p:cNvPicPr>
          <p:nvPr/>
        </p:nvPicPr>
        <p:blipFill>
          <a:blip r:embed="rId4"/>
          <a:stretch>
            <a:fillRect/>
          </a:stretch>
        </p:blipFill>
        <p:spPr>
          <a:xfrm rot="16200000">
            <a:off x="-302609" y="297864"/>
            <a:ext cx="899590" cy="303862"/>
          </a:xfrm>
          <a:prstGeom prst="rect">
            <a:avLst/>
          </a:prstGeom>
        </p:spPr>
      </p:pic>
    </p:spTree>
    <p:extLst>
      <p:ext uri="{BB962C8B-B14F-4D97-AF65-F5344CB8AC3E}">
        <p14:creationId xmlns:p14="http://schemas.microsoft.com/office/powerpoint/2010/main" val="3188922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457200" y="-43112"/>
            <a:ext cx="8229600" cy="1314472"/>
          </a:xfrm>
        </p:spPr>
        <p:txBody>
          <a:bodyPr/>
          <a:lstStyle/>
          <a:p>
            <a:pPr>
              <a:lnSpc>
                <a:spcPct val="100000"/>
              </a:lnSpc>
            </a:pPr>
            <a:r>
              <a:rPr lang="ru-RU" sz="2800" dirty="0">
                <a:solidFill>
                  <a:srgbClr val="2F5897"/>
                </a:solidFill>
                <a:latin typeface="Calibri" pitchFamily="34" charset="0"/>
              </a:rPr>
              <a:t>Нормативные основания </a:t>
            </a:r>
            <a:r>
              <a:rPr lang="ru-RU" sz="2800" dirty="0" smtClean="0">
                <a:solidFill>
                  <a:srgbClr val="2F5897"/>
                </a:solidFill>
                <a:latin typeface="Calibri" pitchFamily="34" charset="0"/>
              </a:rPr>
              <a:t>введения</a:t>
            </a:r>
            <a:br>
              <a:rPr lang="ru-RU" sz="2800" dirty="0" smtClean="0">
                <a:solidFill>
                  <a:srgbClr val="2F5897"/>
                </a:solidFill>
                <a:latin typeface="Calibri" pitchFamily="34" charset="0"/>
              </a:rPr>
            </a:br>
            <a:r>
              <a:rPr lang="ru-RU" sz="2800" dirty="0" smtClean="0">
                <a:solidFill>
                  <a:srgbClr val="2F5897"/>
                </a:solidFill>
                <a:latin typeface="Calibri" pitchFamily="34" charset="0"/>
              </a:rPr>
              <a:t>ФГОС </a:t>
            </a:r>
            <a:r>
              <a:rPr lang="ru-RU" sz="2800" dirty="0">
                <a:solidFill>
                  <a:srgbClr val="2F5897"/>
                </a:solidFill>
                <a:latin typeface="Calibri" pitchFamily="34" charset="0"/>
              </a:rPr>
              <a:t>по ТОП-50</a:t>
            </a:r>
            <a:endParaRPr lang="ru-RU" dirty="0">
              <a:latin typeface="Calibri" pitchFamily="34" charset="0"/>
            </a:endParaRPr>
          </a:p>
        </p:txBody>
      </p:sp>
      <p:sp>
        <p:nvSpPr>
          <p:cNvPr id="5" name="Прямоугольник 4"/>
          <p:cNvSpPr/>
          <p:nvPr/>
        </p:nvSpPr>
        <p:spPr>
          <a:xfrm>
            <a:off x="0" y="0"/>
            <a:ext cx="9144000" cy="285728"/>
          </a:xfrm>
          <a:prstGeom prst="rect">
            <a:avLst/>
          </a:prstGeom>
          <a:gradFill flip="none" rotWithShape="1">
            <a:gsLst>
              <a:gs pos="0">
                <a:srgbClr val="1F497D">
                  <a:lumMod val="60000"/>
                  <a:lumOff val="40000"/>
                  <a:shade val="30000"/>
                  <a:satMod val="115000"/>
                </a:srgbClr>
              </a:gs>
              <a:gs pos="50000">
                <a:srgbClr val="1F497D">
                  <a:lumMod val="60000"/>
                  <a:lumOff val="40000"/>
                  <a:shade val="67500"/>
                  <a:satMod val="115000"/>
                </a:srgbClr>
              </a:gs>
              <a:gs pos="100000">
                <a:srgbClr val="1F497D">
                  <a:lumMod val="60000"/>
                  <a:lumOff val="40000"/>
                  <a:shade val="100000"/>
                  <a:satMod val="115000"/>
                </a:srgbClr>
              </a:gs>
            </a:gsLst>
            <a:lin ang="16200000" scaled="1"/>
            <a:tileRect/>
          </a:gradFill>
          <a:ln w="25400" cap="flat" cmpd="sng" algn="ctr">
            <a:noFill/>
            <a:prstDash val="solid"/>
          </a:ln>
          <a:effectLst/>
        </p:spPr>
        <p:txBody>
          <a:bodyPr rtlCol="0" anchor="ctr"/>
          <a:lstStyle/>
          <a:p>
            <a:pPr algn="ctr" defTabSz="914400"/>
            <a:endParaRPr lang="ru-RU" kern="0" dirty="0" smtClean="0">
              <a:solidFill>
                <a:prstClr val="white"/>
              </a:solidFill>
              <a:latin typeface="Calibri" pitchFamily="34" charset="0"/>
            </a:endParaRPr>
          </a:p>
        </p:txBody>
      </p:sp>
      <p:sp>
        <p:nvSpPr>
          <p:cNvPr id="10" name="Пятиугольник 9"/>
          <p:cNvSpPr/>
          <p:nvPr/>
        </p:nvSpPr>
        <p:spPr>
          <a:xfrm>
            <a:off x="262890" y="2814155"/>
            <a:ext cx="4103370" cy="1014896"/>
          </a:xfrm>
          <a:prstGeom prst="homePlate">
            <a:avLst/>
          </a:prstGeom>
          <a:noFill/>
          <a:ln w="25400" cap="flat" cmpd="sng" algn="ctr">
            <a:solidFill>
              <a:schemeClr val="tx2">
                <a:lumMod val="60000"/>
                <a:lumOff val="40000"/>
              </a:schemeClr>
            </a:solidFill>
            <a:prstDash val="solid"/>
          </a:ln>
          <a:effectLst/>
        </p:spPr>
        <p:txBody>
          <a:bodyPr rtlCol="0" anchor="ctr"/>
          <a:lstStyle/>
          <a:p>
            <a:pPr lvl="0" defTabSz="914400"/>
            <a:r>
              <a:rPr lang="ru-RU" sz="1400" i="1" dirty="0">
                <a:latin typeface="Calibri" pitchFamily="34" charset="0"/>
              </a:rPr>
              <a:t>Перечень поручений по реализации Послания Президента </a:t>
            </a:r>
            <a:r>
              <a:rPr lang="ru-RU" sz="1400" i="1" dirty="0" smtClean="0">
                <a:latin typeface="Calibri" pitchFamily="34" charset="0"/>
              </a:rPr>
              <a:t>РФ </a:t>
            </a:r>
            <a:r>
              <a:rPr lang="ru-RU" sz="1400" i="1" dirty="0">
                <a:latin typeface="Calibri" pitchFamily="34" charset="0"/>
              </a:rPr>
              <a:t>Федеральному Собранию Российской Федерации от 4 декабря 2014 года</a:t>
            </a:r>
            <a:endParaRPr lang="ru-RU" sz="1400" b="1" i="1" dirty="0">
              <a:ln w="0"/>
              <a:latin typeface="Calibri" pitchFamily="34" charset="0"/>
            </a:endParaRPr>
          </a:p>
        </p:txBody>
      </p:sp>
      <p:sp>
        <p:nvSpPr>
          <p:cNvPr id="11" name="Пятиугольник 10"/>
          <p:cNvSpPr/>
          <p:nvPr/>
        </p:nvSpPr>
        <p:spPr>
          <a:xfrm>
            <a:off x="262890" y="5487396"/>
            <a:ext cx="4103370" cy="1142004"/>
          </a:xfrm>
          <a:prstGeom prst="homePlate">
            <a:avLst/>
          </a:prstGeom>
          <a:noFill/>
          <a:ln w="25400" cap="flat" cmpd="sng" algn="ctr">
            <a:solidFill>
              <a:schemeClr val="tx2">
                <a:lumMod val="60000"/>
                <a:lumOff val="40000"/>
              </a:schemeClr>
            </a:solidFill>
            <a:prstDash val="solid"/>
          </a:ln>
          <a:effectLst/>
        </p:spPr>
        <p:txBody>
          <a:bodyPr rtlCol="0" anchor="ctr"/>
          <a:lstStyle/>
          <a:p>
            <a:pPr defTabSz="914400">
              <a:spcBef>
                <a:spcPct val="20000"/>
              </a:spcBef>
            </a:pPr>
            <a:r>
              <a:rPr lang="ru-RU" sz="1400" i="1" dirty="0">
                <a:latin typeface="Calibri" pitchFamily="34" charset="0"/>
                <a:cs typeface="Arial" panose="020B0604020202020204" pitchFamily="34" charset="0"/>
              </a:rPr>
              <a:t>Приказ Минтруда России «Об утверждении списка 50 наиболее востребованных на рынке труда, новых и перспективных профессий, требующих среднего профессионального образования</a:t>
            </a:r>
            <a:r>
              <a:rPr lang="ru-RU" sz="1400" i="1" dirty="0" smtClean="0">
                <a:latin typeface="Calibri" pitchFamily="34" charset="0"/>
                <a:cs typeface="Arial" panose="020B0604020202020204" pitchFamily="34" charset="0"/>
              </a:rPr>
              <a:t>»  (</a:t>
            </a:r>
            <a:r>
              <a:rPr lang="ru-RU" sz="1400" i="1" dirty="0">
                <a:latin typeface="Calibri" pitchFamily="34" charset="0"/>
                <a:cs typeface="Arial" panose="020B0604020202020204" pitchFamily="34" charset="0"/>
              </a:rPr>
              <a:t>октябрь 2015 года)</a:t>
            </a:r>
          </a:p>
        </p:txBody>
      </p:sp>
      <p:sp>
        <p:nvSpPr>
          <p:cNvPr id="12" name="Пятиугольник 11"/>
          <p:cNvSpPr/>
          <p:nvPr/>
        </p:nvSpPr>
        <p:spPr>
          <a:xfrm>
            <a:off x="262890" y="3980016"/>
            <a:ext cx="4103370" cy="1337982"/>
          </a:xfrm>
          <a:prstGeom prst="homePlate">
            <a:avLst>
              <a:gd name="adj" fmla="val 40603"/>
            </a:avLst>
          </a:prstGeom>
          <a:noFill/>
          <a:ln w="25400" cap="flat" cmpd="sng" algn="ctr">
            <a:solidFill>
              <a:schemeClr val="tx2">
                <a:lumMod val="60000"/>
                <a:lumOff val="40000"/>
              </a:schemeClr>
            </a:solidFill>
            <a:prstDash val="solid"/>
          </a:ln>
          <a:effectLst/>
        </p:spPr>
        <p:txBody>
          <a:bodyPr rtlCol="0" anchor="ctr"/>
          <a:lstStyle/>
          <a:p>
            <a:pPr defTabSz="914400">
              <a:spcAft>
                <a:spcPts val="1200"/>
              </a:spcAft>
            </a:pPr>
            <a:r>
              <a:rPr lang="ru-RU" sz="1400" i="1" dirty="0">
                <a:latin typeface="Calibri" pitchFamily="34" charset="0"/>
                <a:cs typeface="Arial" panose="020B0604020202020204" pitchFamily="34" charset="0"/>
              </a:rPr>
              <a:t>Распоряжение Правительства РФ </a:t>
            </a:r>
            <a:r>
              <a:rPr lang="ru-RU" sz="1400" i="1" dirty="0" smtClean="0">
                <a:latin typeface="Calibri" pitchFamily="34" charset="0"/>
                <a:cs typeface="Arial" panose="020B0604020202020204" pitchFamily="34" charset="0"/>
              </a:rPr>
              <a:t>Об </a:t>
            </a:r>
            <a:r>
              <a:rPr lang="ru-RU" sz="1400" i="1" dirty="0">
                <a:latin typeface="Calibri" pitchFamily="34" charset="0"/>
                <a:cs typeface="Arial" panose="020B0604020202020204" pitchFamily="34" charset="0"/>
              </a:rPr>
              <a:t>утверждении комплекса мер и целевых индикаторов и показателей комплекса мер, направленных на совершенствование системы среднего профессионального образования, на 2015-2020 гг</a:t>
            </a:r>
            <a:r>
              <a:rPr lang="ru-RU" sz="1400" i="1" dirty="0" smtClean="0">
                <a:latin typeface="Calibri" pitchFamily="34" charset="0"/>
                <a:cs typeface="Arial" panose="020B0604020202020204" pitchFamily="34" charset="0"/>
              </a:rPr>
              <a:t>.</a:t>
            </a:r>
            <a:r>
              <a:rPr lang="ru-RU" sz="1400" i="1" dirty="0">
                <a:latin typeface="Calibri" pitchFamily="34" charset="0"/>
                <a:cs typeface="Arial" panose="020B0604020202020204" pitchFamily="34" charset="0"/>
              </a:rPr>
              <a:t> </a:t>
            </a:r>
            <a:r>
              <a:rPr lang="ru-RU" sz="1400" i="1" dirty="0" smtClean="0">
                <a:latin typeface="Calibri" pitchFamily="34" charset="0"/>
                <a:cs typeface="Arial" panose="020B0604020202020204" pitchFamily="34" charset="0"/>
              </a:rPr>
              <a:t>(март </a:t>
            </a:r>
            <a:r>
              <a:rPr lang="ru-RU" sz="1400" i="1" dirty="0">
                <a:latin typeface="Calibri" pitchFamily="34" charset="0"/>
                <a:cs typeface="Arial" panose="020B0604020202020204" pitchFamily="34" charset="0"/>
              </a:rPr>
              <a:t>2015 г</a:t>
            </a:r>
            <a:r>
              <a:rPr lang="ru-RU" sz="1400" i="1" dirty="0" smtClean="0">
                <a:latin typeface="Calibri" pitchFamily="34" charset="0"/>
                <a:cs typeface="Arial" panose="020B0604020202020204" pitchFamily="34" charset="0"/>
              </a:rPr>
              <a:t>.) </a:t>
            </a:r>
            <a:endParaRPr lang="ru-RU" sz="1400" b="1" i="1" dirty="0">
              <a:ln w="0"/>
              <a:latin typeface="Calibri" pitchFamily="34" charset="0"/>
              <a:cs typeface="Arial" panose="020B0604020202020204" pitchFamily="34" charset="0"/>
            </a:endParaRPr>
          </a:p>
        </p:txBody>
      </p:sp>
      <p:sp>
        <p:nvSpPr>
          <p:cNvPr id="14" name="Скругленный прямоугольник 13"/>
          <p:cNvSpPr/>
          <p:nvPr/>
        </p:nvSpPr>
        <p:spPr>
          <a:xfrm>
            <a:off x="4469130" y="5487396"/>
            <a:ext cx="4508614" cy="1142004"/>
          </a:xfrm>
          <a:prstGeom prst="round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defRPr/>
            </a:pPr>
            <a:r>
              <a:rPr lang="ru-RU" sz="1300" b="1" dirty="0">
                <a:solidFill>
                  <a:prstClr val="black"/>
                </a:solidFill>
                <a:latin typeface="Calibri" pitchFamily="34" charset="0"/>
              </a:rPr>
              <a:t>Список перспективных профессий и специальностей, требующих СПО, востребованных на рынке труда, с выделением 50 наиболее востребованных</a:t>
            </a:r>
          </a:p>
        </p:txBody>
      </p:sp>
      <p:sp>
        <p:nvSpPr>
          <p:cNvPr id="16" name="Скругленный прямоугольник 15"/>
          <p:cNvSpPr/>
          <p:nvPr/>
        </p:nvSpPr>
        <p:spPr>
          <a:xfrm>
            <a:off x="4469130" y="2814155"/>
            <a:ext cx="4508615" cy="1165860"/>
          </a:xfrm>
          <a:prstGeom prst="round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914400">
              <a:buClr>
                <a:srgbClr val="0D79CA"/>
              </a:buClr>
              <a:defRPr/>
            </a:pPr>
            <a:r>
              <a:rPr lang="ru-RU" sz="1200" b="1" u="sng" dirty="0" smtClean="0">
                <a:solidFill>
                  <a:prstClr val="black"/>
                </a:solidFill>
                <a:latin typeface="Calibri" pitchFamily="34" charset="0"/>
              </a:rPr>
              <a:t>п. 8. : </a:t>
            </a:r>
            <a:r>
              <a:rPr lang="ru-RU" sz="1200" b="1" dirty="0" smtClean="0">
                <a:solidFill>
                  <a:prstClr val="black"/>
                </a:solidFill>
                <a:latin typeface="Calibri" pitchFamily="34" charset="0"/>
              </a:rPr>
              <a:t>Осуществление </a:t>
            </a:r>
            <a:r>
              <a:rPr lang="ru-RU" sz="1200" b="1" dirty="0">
                <a:solidFill>
                  <a:prstClr val="black"/>
                </a:solidFill>
                <a:latin typeface="Calibri" pitchFamily="34" charset="0"/>
              </a:rPr>
              <a:t>подготовки кадров по 50 наиболее востребованным и перспективным профессиям и специальностям в соответствии с лучшими зарубежными стандартами и передовыми технологиями к 2020 году в половине профессиональных образовательных организаций</a:t>
            </a:r>
            <a:r>
              <a:rPr lang="ru-RU" sz="1200" b="1" dirty="0" smtClean="0">
                <a:solidFill>
                  <a:prstClr val="black"/>
                </a:solidFill>
                <a:latin typeface="Calibri" pitchFamily="34" charset="0"/>
              </a:rPr>
              <a:t>.</a:t>
            </a:r>
            <a:endParaRPr lang="ru-RU" sz="1200" b="1" kern="0" dirty="0">
              <a:solidFill>
                <a:prstClr val="black"/>
              </a:solidFill>
              <a:latin typeface="Calibri" pitchFamily="34" charset="0"/>
            </a:endParaRPr>
          </a:p>
        </p:txBody>
      </p:sp>
      <p:sp>
        <p:nvSpPr>
          <p:cNvPr id="17" name="Скругленный прямоугольник 16"/>
          <p:cNvSpPr/>
          <p:nvPr/>
        </p:nvSpPr>
        <p:spPr>
          <a:xfrm>
            <a:off x="4469130" y="4126336"/>
            <a:ext cx="4508614" cy="1191662"/>
          </a:xfrm>
          <a:prstGeom prst="round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defRPr/>
            </a:pPr>
            <a:r>
              <a:rPr lang="ru-RU" sz="1300" b="1" u="sng" dirty="0" smtClean="0">
                <a:solidFill>
                  <a:prstClr val="black"/>
                </a:solidFill>
                <a:latin typeface="Calibri" pitchFamily="34" charset="0"/>
              </a:rPr>
              <a:t>Раздел </a:t>
            </a:r>
            <a:r>
              <a:rPr lang="en-US" sz="1300" b="1" u="sng" dirty="0" smtClean="0">
                <a:solidFill>
                  <a:prstClr val="black"/>
                </a:solidFill>
                <a:latin typeface="Calibri" pitchFamily="34" charset="0"/>
              </a:rPr>
              <a:t>I</a:t>
            </a:r>
            <a:r>
              <a:rPr lang="ru-RU" sz="1300" b="1" u="sng" dirty="0" smtClean="0">
                <a:solidFill>
                  <a:prstClr val="black"/>
                </a:solidFill>
                <a:latin typeface="Calibri" pitchFamily="34" charset="0"/>
              </a:rPr>
              <a:t>, п3.: </a:t>
            </a:r>
            <a:r>
              <a:rPr lang="ru-RU" sz="1300" b="1" dirty="0" smtClean="0">
                <a:solidFill>
                  <a:prstClr val="black"/>
                </a:solidFill>
                <a:latin typeface="Calibri" pitchFamily="34" charset="0"/>
              </a:rPr>
              <a:t>Актуализация </a:t>
            </a:r>
            <a:r>
              <a:rPr lang="ru-RU" sz="1300" b="1" dirty="0">
                <a:solidFill>
                  <a:prstClr val="black"/>
                </a:solidFill>
                <a:latin typeface="Calibri" pitchFamily="34" charset="0"/>
              </a:rPr>
              <a:t>и утверждение </a:t>
            </a:r>
            <a:r>
              <a:rPr lang="ru-RU" sz="1300" b="1" dirty="0" smtClean="0">
                <a:solidFill>
                  <a:prstClr val="black"/>
                </a:solidFill>
                <a:latin typeface="Calibri" pitchFamily="34" charset="0"/>
              </a:rPr>
              <a:t>ФГОС среднего </a:t>
            </a:r>
            <a:r>
              <a:rPr lang="ru-RU" sz="1300" b="1" dirty="0">
                <a:solidFill>
                  <a:prstClr val="black"/>
                </a:solidFill>
                <a:latin typeface="Calibri" pitchFamily="34" charset="0"/>
              </a:rPr>
              <a:t>профессионального образования по 50 наиболее востребованным и перспективным профессиям и специальностям с учетом требований профессиональных </a:t>
            </a:r>
            <a:r>
              <a:rPr lang="ru-RU" sz="1300" b="1" dirty="0" smtClean="0">
                <a:solidFill>
                  <a:prstClr val="black"/>
                </a:solidFill>
                <a:latin typeface="Calibri" pitchFamily="34" charset="0"/>
              </a:rPr>
              <a:t>стандартов</a:t>
            </a:r>
            <a:endParaRPr lang="ru-RU" sz="1300" b="1" dirty="0">
              <a:solidFill>
                <a:prstClr val="black"/>
              </a:solidFill>
              <a:latin typeface="Calibri" pitchFamily="34" charset="0"/>
            </a:endParaRPr>
          </a:p>
        </p:txBody>
      </p:sp>
      <p:sp>
        <p:nvSpPr>
          <p:cNvPr id="21" name="Пятиугольник 20"/>
          <p:cNvSpPr/>
          <p:nvPr/>
        </p:nvSpPr>
        <p:spPr>
          <a:xfrm>
            <a:off x="262891" y="1537327"/>
            <a:ext cx="4103370" cy="1115673"/>
          </a:xfrm>
          <a:prstGeom prst="homePlate">
            <a:avLst>
              <a:gd name="adj" fmla="val 51133"/>
            </a:avLst>
          </a:prstGeom>
          <a:noFill/>
          <a:ln w="254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i="1" dirty="0">
                <a:solidFill>
                  <a:schemeClr val="tx1"/>
                </a:solidFill>
                <a:latin typeface="Calibri" pitchFamily="34" charset="0"/>
              </a:rPr>
              <a:t>Федеральный закон "Об образовании в Российской Федерации" от 29.12.2012 N 273-ФЗ </a:t>
            </a:r>
            <a:endParaRPr lang="ru-RU" sz="1400" i="1" dirty="0">
              <a:solidFill>
                <a:schemeClr val="tx1"/>
              </a:solidFill>
              <a:effectLst/>
              <a:latin typeface="Calibri" pitchFamily="34" charset="0"/>
            </a:endParaRPr>
          </a:p>
        </p:txBody>
      </p:sp>
      <p:sp>
        <p:nvSpPr>
          <p:cNvPr id="22" name="Скругленный прямоугольник 21"/>
          <p:cNvSpPr/>
          <p:nvPr/>
        </p:nvSpPr>
        <p:spPr>
          <a:xfrm>
            <a:off x="4469131" y="1487141"/>
            <a:ext cx="4508614" cy="1165860"/>
          </a:xfrm>
          <a:prstGeom prst="round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914400">
              <a:buClr>
                <a:srgbClr val="0D79CA"/>
              </a:buClr>
              <a:defRPr/>
            </a:pPr>
            <a:r>
              <a:rPr lang="ru-RU" sz="1200" b="1" u="sng" dirty="0" smtClean="0">
                <a:solidFill>
                  <a:prstClr val="black"/>
                </a:solidFill>
                <a:latin typeface="Calibri" pitchFamily="34" charset="0"/>
              </a:rPr>
              <a:t>Ст. 11, ч. </a:t>
            </a:r>
            <a:r>
              <a:rPr lang="ru-RU" sz="1200" b="1" u="sng" dirty="0">
                <a:solidFill>
                  <a:prstClr val="black"/>
                </a:solidFill>
                <a:latin typeface="Calibri" pitchFamily="34" charset="0"/>
              </a:rPr>
              <a:t>7. </a:t>
            </a:r>
            <a:r>
              <a:rPr lang="ru-RU" sz="1200" b="1" u="sng" dirty="0" smtClean="0">
                <a:solidFill>
                  <a:prstClr val="black"/>
                </a:solidFill>
                <a:latin typeface="Calibri" pitchFamily="34" charset="0"/>
              </a:rPr>
              <a:t>: </a:t>
            </a:r>
            <a:r>
              <a:rPr lang="ru-RU" sz="1200" b="1" dirty="0" smtClean="0">
                <a:solidFill>
                  <a:prstClr val="black"/>
                </a:solidFill>
                <a:latin typeface="Calibri" pitchFamily="34" charset="0"/>
              </a:rPr>
              <a:t>Формирование </a:t>
            </a:r>
            <a:r>
              <a:rPr lang="ru-RU" sz="1200" b="1" dirty="0">
                <a:solidFill>
                  <a:prstClr val="black"/>
                </a:solidFill>
                <a:latin typeface="Calibri" pitchFamily="34" charset="0"/>
              </a:rPr>
              <a:t>требований ФГОС </a:t>
            </a:r>
            <a:r>
              <a:rPr lang="ru-RU" sz="1200" b="1" dirty="0" smtClean="0">
                <a:solidFill>
                  <a:prstClr val="black"/>
                </a:solidFill>
                <a:latin typeface="Calibri" pitchFamily="34" charset="0"/>
              </a:rPr>
              <a:t>ПО к </a:t>
            </a:r>
            <a:r>
              <a:rPr lang="ru-RU" sz="1200" b="1" dirty="0">
                <a:solidFill>
                  <a:prstClr val="black"/>
                </a:solidFill>
                <a:latin typeface="Calibri" pitchFamily="34" charset="0"/>
              </a:rPr>
              <a:t>результатам освоения основных образовательных программ профессионального образования в части профессиональной компетенции осуществляется на основе соответствующих профессиональных стандартов (при наличии</a:t>
            </a:r>
            <a:r>
              <a:rPr lang="ru-RU" sz="1200" b="1" dirty="0" smtClean="0">
                <a:solidFill>
                  <a:prstClr val="black"/>
                </a:solidFill>
                <a:latin typeface="Calibri" pitchFamily="34" charset="0"/>
              </a:rPr>
              <a:t>)</a:t>
            </a:r>
            <a:endParaRPr lang="ru-RU" sz="1200" b="1" dirty="0">
              <a:solidFill>
                <a:prstClr val="black"/>
              </a:solidFill>
              <a:latin typeface="Calibri" pitchFamily="34" charset="0"/>
            </a:endParaRPr>
          </a:p>
        </p:txBody>
      </p:sp>
      <p:pic>
        <p:nvPicPr>
          <p:cNvPr id="13" name="Рисунок 12" descr="TOP50_лого.jpg"/>
          <p:cNvPicPr>
            <a:picLocks noChangeAspect="1"/>
          </p:cNvPicPr>
          <p:nvPr/>
        </p:nvPicPr>
        <p:blipFill>
          <a:blip r:embed="rId3"/>
          <a:stretch>
            <a:fillRect/>
          </a:stretch>
        </p:blipFill>
        <p:spPr>
          <a:xfrm>
            <a:off x="7687465" y="489491"/>
            <a:ext cx="1207150" cy="604370"/>
          </a:xfrm>
          <a:prstGeom prst="rect">
            <a:avLst/>
          </a:prstGeom>
        </p:spPr>
      </p:pic>
      <p:pic>
        <p:nvPicPr>
          <p:cNvPr id="18" name="Рисунок 17" descr="Московский политех_лого.jpg"/>
          <p:cNvPicPr>
            <a:picLocks noChangeAspect="1"/>
          </p:cNvPicPr>
          <p:nvPr/>
        </p:nvPicPr>
        <p:blipFill>
          <a:blip r:embed="rId4"/>
          <a:stretch>
            <a:fillRect/>
          </a:stretch>
        </p:blipFill>
        <p:spPr>
          <a:xfrm rot="16200000">
            <a:off x="-302609" y="297864"/>
            <a:ext cx="899590" cy="303862"/>
          </a:xfrm>
          <a:prstGeom prst="rect">
            <a:avLst/>
          </a:prstGeom>
        </p:spPr>
      </p:pic>
    </p:spTree>
    <p:extLst>
      <p:ext uri="{BB962C8B-B14F-4D97-AF65-F5344CB8AC3E}">
        <p14:creationId xmlns:p14="http://schemas.microsoft.com/office/powerpoint/2010/main" val="3998972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9144000" cy="285728"/>
          </a:xfrm>
          <a:prstGeom prst="rect">
            <a:avLst/>
          </a:prstGeom>
          <a:gradFill flip="none" rotWithShape="1">
            <a:gsLst>
              <a:gs pos="0">
                <a:srgbClr val="1F497D">
                  <a:lumMod val="60000"/>
                  <a:lumOff val="40000"/>
                  <a:shade val="30000"/>
                  <a:satMod val="115000"/>
                </a:srgbClr>
              </a:gs>
              <a:gs pos="50000">
                <a:srgbClr val="1F497D">
                  <a:lumMod val="60000"/>
                  <a:lumOff val="40000"/>
                  <a:shade val="67500"/>
                  <a:satMod val="115000"/>
                </a:srgbClr>
              </a:gs>
              <a:gs pos="100000">
                <a:srgbClr val="1F497D">
                  <a:lumMod val="60000"/>
                  <a:lumOff val="40000"/>
                  <a:shade val="100000"/>
                  <a:satMod val="115000"/>
                </a:srgbClr>
              </a:gs>
            </a:gsLst>
            <a:lin ang="162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6" name="TextBox 5"/>
          <p:cNvSpPr txBox="1"/>
          <p:nvPr/>
        </p:nvSpPr>
        <p:spPr>
          <a:xfrm>
            <a:off x="166238" y="498764"/>
            <a:ext cx="7841660" cy="523220"/>
          </a:xfrm>
          <a:prstGeom prst="rect">
            <a:avLst/>
          </a:prstGeom>
          <a:noFill/>
        </p:spPr>
        <p:txBody>
          <a:bodyPr wrap="square" rtlCol="0">
            <a:spAutoFit/>
          </a:bodyPr>
          <a:lstStyle/>
          <a:p>
            <a:pPr algn="ctr"/>
            <a:r>
              <a:rPr lang="ru-RU" sz="2800" b="1" dirty="0" smtClean="0">
                <a:solidFill>
                  <a:srgbClr val="002060"/>
                </a:solidFill>
                <a:latin typeface="Calibri" pitchFamily="34" charset="0"/>
              </a:rPr>
              <a:t>Черты традиционной модели подготовки</a:t>
            </a:r>
          </a:p>
        </p:txBody>
      </p:sp>
      <p:sp>
        <p:nvSpPr>
          <p:cNvPr id="37889" name="Rectangle 1"/>
          <p:cNvSpPr>
            <a:spLocks noChangeArrowheads="1"/>
          </p:cNvSpPr>
          <p:nvPr/>
        </p:nvSpPr>
        <p:spPr bwMode="auto">
          <a:xfrm>
            <a:off x="387845" y="1307500"/>
            <a:ext cx="8437498" cy="47705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r>
              <a:rPr kumimoji="0" lang="ru-RU" sz="2400" i="0" u="none" strike="noStrike" cap="none" normalizeH="0" baseline="0" dirty="0" smtClean="0">
                <a:ln>
                  <a:noFill/>
                </a:ln>
                <a:solidFill>
                  <a:srgbClr val="002060"/>
                </a:solidFill>
                <a:effectLst/>
                <a:latin typeface="Calibri" pitchFamily="34" charset="0"/>
                <a:ea typeface="Times New Roman" pitchFamily="18" charset="0"/>
                <a:cs typeface="Arial" pitchFamily="34" charset="0"/>
              </a:rPr>
              <a:t> </a:t>
            </a:r>
            <a:r>
              <a:rPr lang="ru-RU" sz="2400" dirty="0" smtClean="0">
                <a:solidFill>
                  <a:srgbClr val="002060"/>
                </a:solidFill>
                <a:latin typeface="Calibri" pitchFamily="34" charset="0"/>
                <a:ea typeface="Times New Roman" pitchFamily="18" charset="0"/>
                <a:cs typeface="Arial" pitchFamily="34" charset="0"/>
              </a:rPr>
              <a:t>Система подготовки формируется (реагирует) вслед за появлением (изменением) технологии</a:t>
            </a:r>
          </a:p>
          <a:p>
            <a:pPr marL="0" marR="0" lvl="0" indent="0" algn="just" defTabSz="914400" rtl="0" eaLnBrk="1" fontAlgn="base" latinLnBrk="0" hangingPunct="1">
              <a:lnSpc>
                <a:spcPct val="100000"/>
              </a:lnSpc>
              <a:spcBef>
                <a:spcPct val="0"/>
              </a:spcBef>
              <a:spcAft>
                <a:spcPct val="0"/>
              </a:spcAft>
              <a:buClrTx/>
              <a:buSzTx/>
              <a:tabLst/>
            </a:pPr>
            <a:endParaRPr lang="ru-RU" dirty="0" smtClean="0">
              <a:solidFill>
                <a:srgbClr val="002060"/>
              </a:solidFill>
              <a:latin typeface="Calibri" pitchFamily="34" charset="0"/>
              <a:ea typeface="Times New Roman" pitchFamily="18" charset="0"/>
              <a:cs typeface="Arial" pitchFamily="34" charset="0"/>
            </a:endParaRPr>
          </a:p>
          <a:p>
            <a:pPr algn="just" defTabSz="914400" fontAlgn="base">
              <a:spcBef>
                <a:spcPct val="0"/>
              </a:spcBef>
              <a:spcAft>
                <a:spcPct val="0"/>
              </a:spcAft>
              <a:buFont typeface="Arial" pitchFamily="34" charset="0"/>
              <a:buChar char="•"/>
            </a:pPr>
            <a:r>
              <a:rPr lang="ru-RU" sz="2400" dirty="0" smtClean="0">
                <a:solidFill>
                  <a:srgbClr val="002060"/>
                </a:solidFill>
                <a:latin typeface="Calibri" pitchFamily="34" charset="0"/>
                <a:cs typeface="Arial" pitchFamily="34" charset="0"/>
              </a:rPr>
              <a:t> Строгая </a:t>
            </a:r>
            <a:r>
              <a:rPr lang="ru-RU" sz="2400" dirty="0" err="1" smtClean="0">
                <a:solidFill>
                  <a:srgbClr val="002060"/>
                </a:solidFill>
                <a:latin typeface="Calibri" pitchFamily="34" charset="0"/>
                <a:cs typeface="Arial" pitchFamily="34" charset="0"/>
              </a:rPr>
              <a:t>этапность</a:t>
            </a:r>
            <a:r>
              <a:rPr lang="ru-RU" sz="2400" dirty="0" smtClean="0">
                <a:solidFill>
                  <a:srgbClr val="002060"/>
                </a:solidFill>
                <a:latin typeface="Calibri" pitchFamily="34" charset="0"/>
                <a:cs typeface="Arial" pitchFamily="34" charset="0"/>
              </a:rPr>
              <a:t> и последовательность подготовки</a:t>
            </a: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endParaRPr kumimoji="0" lang="ru-RU" i="0" u="none" strike="noStrike" cap="none" normalizeH="0" baseline="0" dirty="0" smtClean="0">
              <a:ln>
                <a:noFill/>
              </a:ln>
              <a:solidFill>
                <a:srgbClr val="002060"/>
              </a:solidFill>
              <a:effectLst/>
              <a:latin typeface="Calibri"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r>
              <a:rPr lang="ru-RU" sz="2400" dirty="0" smtClean="0">
                <a:solidFill>
                  <a:srgbClr val="002060"/>
                </a:solidFill>
                <a:latin typeface="Calibri" pitchFamily="34" charset="0"/>
                <a:ea typeface="Times New Roman" pitchFamily="18" charset="0"/>
                <a:cs typeface="Arial" pitchFamily="34" charset="0"/>
              </a:rPr>
              <a:t> Приоритет технических навыков</a:t>
            </a:r>
          </a:p>
          <a:p>
            <a:pPr marL="0" marR="0" lvl="0" indent="0" algn="just" defTabSz="914400" rtl="0" eaLnBrk="1" fontAlgn="base" latinLnBrk="0" hangingPunct="1">
              <a:lnSpc>
                <a:spcPct val="100000"/>
              </a:lnSpc>
              <a:spcBef>
                <a:spcPct val="0"/>
              </a:spcBef>
              <a:spcAft>
                <a:spcPct val="0"/>
              </a:spcAft>
              <a:buClrTx/>
              <a:buSzTx/>
              <a:tabLst/>
            </a:pPr>
            <a:endParaRPr kumimoji="0" lang="ru-RU" i="0" u="none" strike="noStrike" cap="none" normalizeH="0" baseline="0" dirty="0" smtClean="0">
              <a:ln>
                <a:noFill/>
              </a:ln>
              <a:solidFill>
                <a:srgbClr val="002060"/>
              </a:solidFill>
              <a:effectLst/>
              <a:latin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r>
              <a:rPr lang="ru-RU" sz="2400" dirty="0" smtClean="0">
                <a:solidFill>
                  <a:srgbClr val="002060"/>
                </a:solidFill>
                <a:latin typeface="Calibri" pitchFamily="34" charset="0"/>
                <a:cs typeface="Arial" pitchFamily="34" charset="0"/>
              </a:rPr>
              <a:t> Низкая интенсивность подготовки </a:t>
            </a:r>
          </a:p>
          <a:p>
            <a:pPr marL="0" marR="0" lvl="0" indent="0" algn="just" defTabSz="914400" rtl="0" eaLnBrk="1" fontAlgn="base" latinLnBrk="0" hangingPunct="1">
              <a:lnSpc>
                <a:spcPct val="100000"/>
              </a:lnSpc>
              <a:spcBef>
                <a:spcPct val="0"/>
              </a:spcBef>
              <a:spcAft>
                <a:spcPct val="0"/>
              </a:spcAft>
              <a:buClrTx/>
              <a:buSzTx/>
              <a:tabLst/>
            </a:pPr>
            <a:endParaRPr lang="ru-RU" sz="2400" dirty="0" smtClean="0">
              <a:solidFill>
                <a:srgbClr val="002060"/>
              </a:solidFill>
              <a:latin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endParaRPr lang="ru-RU" sz="800" dirty="0" smtClean="0">
              <a:solidFill>
                <a:srgbClr val="002060"/>
              </a:solidFill>
              <a:latin typeface="Calibri" pitchFamily="34" charset="0"/>
              <a:cs typeface="Arial" pitchFamily="34" charset="0"/>
            </a:endParaRPr>
          </a:p>
          <a:p>
            <a:pPr lvl="0" algn="just" defTabSz="914400" fontAlgn="base">
              <a:spcBef>
                <a:spcPct val="0"/>
              </a:spcBef>
              <a:spcAft>
                <a:spcPct val="0"/>
              </a:spcAft>
            </a:pPr>
            <a:r>
              <a:rPr lang="ru-RU" sz="2400" dirty="0" smtClean="0">
                <a:solidFill>
                  <a:srgbClr val="002060"/>
                </a:solidFill>
                <a:latin typeface="Calibri" pitchFamily="34" charset="0"/>
                <a:cs typeface="Arial" pitchFamily="34" charset="0"/>
              </a:rPr>
              <a:t>* Государство – держатель стандартов подготовки</a:t>
            </a:r>
          </a:p>
          <a:p>
            <a:pPr lvl="0" algn="just" defTabSz="914400" fontAlgn="base">
              <a:spcBef>
                <a:spcPct val="0"/>
              </a:spcBef>
              <a:spcAft>
                <a:spcPct val="0"/>
              </a:spcAft>
              <a:buFont typeface="Arial" pitchFamily="34" charset="0"/>
              <a:buChar char="•"/>
            </a:pPr>
            <a:endParaRPr lang="ru-RU" sz="800" dirty="0" smtClean="0">
              <a:solidFill>
                <a:srgbClr val="002060"/>
              </a:solidFill>
              <a:latin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r>
              <a:rPr lang="ru-RU" sz="2400" dirty="0" smtClean="0">
                <a:solidFill>
                  <a:srgbClr val="002060"/>
                </a:solidFill>
                <a:latin typeface="Calibri" pitchFamily="34" charset="0"/>
                <a:cs typeface="Arial" pitchFamily="34" charset="0"/>
              </a:rPr>
              <a:t> </a:t>
            </a:r>
            <a:r>
              <a:rPr lang="ru-RU" sz="2400" dirty="0" err="1" smtClean="0">
                <a:solidFill>
                  <a:srgbClr val="002060"/>
                </a:solidFill>
                <a:latin typeface="Calibri" pitchFamily="34" charset="0"/>
                <a:cs typeface="Arial" pitchFamily="34" charset="0"/>
              </a:rPr>
              <a:t>Массовизация</a:t>
            </a:r>
            <a:r>
              <a:rPr lang="ru-RU" sz="2400" dirty="0" smtClean="0">
                <a:solidFill>
                  <a:srgbClr val="002060"/>
                </a:solidFill>
                <a:latin typeface="Calibri" pitchFamily="34" charset="0"/>
                <a:cs typeface="Arial" pitchFamily="34" charset="0"/>
              </a:rPr>
              <a:t> и стремление к низкой стоимости</a:t>
            </a: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endParaRPr lang="ru-RU" sz="800" dirty="0" smtClean="0">
              <a:solidFill>
                <a:srgbClr val="002060"/>
              </a:solidFill>
              <a:latin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r>
              <a:rPr lang="ru-RU" sz="2400" dirty="0" smtClean="0">
                <a:solidFill>
                  <a:srgbClr val="002060"/>
                </a:solidFill>
                <a:latin typeface="Calibri" pitchFamily="34" charset="0"/>
                <a:cs typeface="Arial" pitchFamily="34" charset="0"/>
              </a:rPr>
              <a:t> Ориентация  обучаемого на пожизненный </a:t>
            </a:r>
            <a:r>
              <a:rPr lang="ru-RU" sz="2400" dirty="0" err="1" smtClean="0">
                <a:solidFill>
                  <a:srgbClr val="002060"/>
                </a:solidFill>
                <a:latin typeface="Calibri" pitchFamily="34" charset="0"/>
                <a:cs typeface="Arial" pitchFamily="34" charset="0"/>
              </a:rPr>
              <a:t>найм</a:t>
            </a:r>
            <a:endParaRPr lang="ru-RU" sz="2400" dirty="0" smtClean="0">
              <a:solidFill>
                <a:srgbClr val="002060"/>
              </a:solidFill>
              <a:latin typeface="Calibri" pitchFamily="34" charset="0"/>
              <a:cs typeface="Arial" pitchFamily="34" charset="0"/>
            </a:endParaRPr>
          </a:p>
        </p:txBody>
      </p:sp>
    </p:spTree>
    <p:extLst>
      <p:ext uri="{BB962C8B-B14F-4D97-AF65-F5344CB8AC3E}">
        <p14:creationId xmlns:p14="http://schemas.microsoft.com/office/powerpoint/2010/main" val="21722313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Calibri" panose="020F0502020204030204" pitchFamily="34" charset="0"/>
                <a:cs typeface="Calibri" panose="020F0502020204030204" pitchFamily="34" charset="0"/>
              </a:rPr>
              <a:t>Требования к ГИА</a:t>
            </a:r>
            <a:endParaRPr lang="ru-RU" dirty="0">
              <a:latin typeface="Calibri" panose="020F0502020204030204" pitchFamily="34" charset="0"/>
              <a:cs typeface="Calibri" panose="020F0502020204030204" pitchFamily="34" charset="0"/>
            </a:endParaRPr>
          </a:p>
        </p:txBody>
      </p:sp>
      <p:sp>
        <p:nvSpPr>
          <p:cNvPr id="4" name="Прямоугольник 3"/>
          <p:cNvSpPr/>
          <p:nvPr/>
        </p:nvSpPr>
        <p:spPr>
          <a:xfrm>
            <a:off x="0" y="0"/>
            <a:ext cx="9144000" cy="285728"/>
          </a:xfrm>
          <a:prstGeom prst="rect">
            <a:avLst/>
          </a:prstGeom>
          <a:gradFill flip="none" rotWithShape="1">
            <a:gsLst>
              <a:gs pos="0">
                <a:srgbClr val="1F497D">
                  <a:lumMod val="60000"/>
                  <a:lumOff val="40000"/>
                  <a:shade val="30000"/>
                  <a:satMod val="115000"/>
                </a:srgbClr>
              </a:gs>
              <a:gs pos="50000">
                <a:srgbClr val="1F497D">
                  <a:lumMod val="60000"/>
                  <a:lumOff val="40000"/>
                  <a:shade val="67500"/>
                  <a:satMod val="115000"/>
                </a:srgbClr>
              </a:gs>
              <a:gs pos="100000">
                <a:srgbClr val="1F497D">
                  <a:lumMod val="60000"/>
                  <a:lumOff val="40000"/>
                  <a:shade val="100000"/>
                  <a:satMod val="115000"/>
                </a:srgbClr>
              </a:gs>
            </a:gsLst>
            <a:lin ang="16200000" scaled="1"/>
            <a:tileRect/>
          </a:gradFill>
          <a:ln w="25400" cap="flat" cmpd="sng" algn="ctr">
            <a:noFill/>
            <a:prstDash val="solid"/>
          </a:ln>
          <a:effectLst/>
        </p:spPr>
        <p:txBody>
          <a:bodyPr rtlCol="0" anchor="ctr"/>
          <a:lstStyle/>
          <a:p>
            <a:pPr algn="ctr" defTabSz="914400"/>
            <a:endParaRPr lang="ru-RU" kern="0" dirty="0" smtClean="0">
              <a:solidFill>
                <a:prstClr val="white"/>
              </a:solidFill>
              <a:latin typeface="Calibri"/>
            </a:endParaRPr>
          </a:p>
        </p:txBody>
      </p:sp>
      <p:sp>
        <p:nvSpPr>
          <p:cNvPr id="7" name="Shape 226"/>
          <p:cNvSpPr/>
          <p:nvPr/>
        </p:nvSpPr>
        <p:spPr>
          <a:xfrm>
            <a:off x="457200" y="1903673"/>
            <a:ext cx="8229600" cy="471924"/>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p>
            <a:pPr marL="358775" algn="just" defTabSz="584200" hangingPunct="0"/>
            <a:endParaRPr lang="ru-RU" sz="2400" kern="0" dirty="0">
              <a:solidFill>
                <a:srgbClr val="000000"/>
              </a:solidFill>
              <a:latin typeface="Calibri" panose="020F0502020204030204" pitchFamily="34" charset="0"/>
              <a:cs typeface="Calibri" panose="020F0502020204030204" pitchFamily="34" charset="0"/>
              <a:sym typeface="Helvetica Light"/>
            </a:endParaRPr>
          </a:p>
        </p:txBody>
      </p:sp>
      <p:graphicFrame>
        <p:nvGraphicFramePr>
          <p:cNvPr id="8" name="Схема 7"/>
          <p:cNvGraphicFramePr/>
          <p:nvPr>
            <p:extLst>
              <p:ext uri="{D42A27DB-BD31-4B8C-83A1-F6EECF244321}">
                <p14:modId xmlns:p14="http://schemas.microsoft.com/office/powerpoint/2010/main" val="603194199"/>
              </p:ext>
            </p:extLst>
          </p:nvPr>
        </p:nvGraphicFramePr>
        <p:xfrm>
          <a:off x="262890" y="1903672"/>
          <a:ext cx="8675370" cy="46457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Рисунок 8" descr="TOP50_лого.jpg"/>
          <p:cNvPicPr>
            <a:picLocks noChangeAspect="1"/>
          </p:cNvPicPr>
          <p:nvPr/>
        </p:nvPicPr>
        <p:blipFill>
          <a:blip r:embed="rId7"/>
          <a:stretch>
            <a:fillRect/>
          </a:stretch>
        </p:blipFill>
        <p:spPr>
          <a:xfrm>
            <a:off x="7687465" y="489491"/>
            <a:ext cx="1207150" cy="604370"/>
          </a:xfrm>
          <a:prstGeom prst="rect">
            <a:avLst/>
          </a:prstGeom>
        </p:spPr>
      </p:pic>
      <p:pic>
        <p:nvPicPr>
          <p:cNvPr id="10" name="Рисунок 9" descr="Московский политех_лого.jpg"/>
          <p:cNvPicPr>
            <a:picLocks noChangeAspect="1"/>
          </p:cNvPicPr>
          <p:nvPr/>
        </p:nvPicPr>
        <p:blipFill>
          <a:blip r:embed="rId8"/>
          <a:stretch>
            <a:fillRect/>
          </a:stretch>
        </p:blipFill>
        <p:spPr>
          <a:xfrm rot="16200000">
            <a:off x="-302609" y="297864"/>
            <a:ext cx="899590" cy="303862"/>
          </a:xfrm>
          <a:prstGeom prst="rect">
            <a:avLst/>
          </a:prstGeom>
        </p:spPr>
      </p:pic>
    </p:spTree>
    <p:extLst>
      <p:ext uri="{BB962C8B-B14F-4D97-AF65-F5344CB8AC3E}">
        <p14:creationId xmlns:p14="http://schemas.microsoft.com/office/powerpoint/2010/main" val="2782268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9144000" cy="285728"/>
          </a:xfrm>
          <a:prstGeom prst="rect">
            <a:avLst/>
          </a:prstGeom>
          <a:gradFill flip="none" rotWithShape="1">
            <a:gsLst>
              <a:gs pos="0">
                <a:srgbClr val="1F497D">
                  <a:lumMod val="60000"/>
                  <a:lumOff val="40000"/>
                  <a:shade val="30000"/>
                  <a:satMod val="115000"/>
                </a:srgbClr>
              </a:gs>
              <a:gs pos="50000">
                <a:srgbClr val="1F497D">
                  <a:lumMod val="60000"/>
                  <a:lumOff val="40000"/>
                  <a:shade val="67500"/>
                  <a:satMod val="115000"/>
                </a:srgbClr>
              </a:gs>
              <a:gs pos="100000">
                <a:srgbClr val="1F497D">
                  <a:lumMod val="60000"/>
                  <a:lumOff val="40000"/>
                  <a:shade val="100000"/>
                  <a:satMod val="115000"/>
                </a:srgbClr>
              </a:gs>
            </a:gsLst>
            <a:lin ang="162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6" name="TextBox 5"/>
          <p:cNvSpPr txBox="1"/>
          <p:nvPr/>
        </p:nvSpPr>
        <p:spPr>
          <a:xfrm>
            <a:off x="166238" y="498764"/>
            <a:ext cx="7841660" cy="523220"/>
          </a:xfrm>
          <a:prstGeom prst="rect">
            <a:avLst/>
          </a:prstGeom>
          <a:noFill/>
        </p:spPr>
        <p:txBody>
          <a:bodyPr wrap="square" rtlCol="0">
            <a:spAutoFit/>
          </a:bodyPr>
          <a:lstStyle/>
          <a:p>
            <a:pPr algn="ctr"/>
            <a:r>
              <a:rPr lang="ru-RU" sz="2800" b="1" dirty="0" smtClean="0">
                <a:solidFill>
                  <a:srgbClr val="002060"/>
                </a:solidFill>
                <a:latin typeface="Calibri" pitchFamily="34" charset="0"/>
              </a:rPr>
              <a:t>Черты «новой» модели подготовки</a:t>
            </a:r>
          </a:p>
        </p:txBody>
      </p:sp>
      <p:sp>
        <p:nvSpPr>
          <p:cNvPr id="37889" name="Rectangle 1"/>
          <p:cNvSpPr>
            <a:spLocks noChangeArrowheads="1"/>
          </p:cNvSpPr>
          <p:nvPr/>
        </p:nvSpPr>
        <p:spPr bwMode="auto">
          <a:xfrm>
            <a:off x="166166" y="1080878"/>
            <a:ext cx="3006526" cy="5247590"/>
          </a:xfrm>
          <a:prstGeom prst="rect">
            <a:avLst/>
          </a:prstGeom>
          <a:noFill/>
          <a:ln w="9525">
            <a:solidFill>
              <a:srgbClr val="00206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 typeface="Arial" pitchFamily="34" charset="0"/>
              <a:buChar char="•"/>
              <a:tabLst/>
            </a:pPr>
            <a:r>
              <a:rPr kumimoji="0" lang="ru-RU" sz="1600" i="0" u="none" strike="noStrike" cap="none" normalizeH="0" baseline="0" dirty="0" smtClean="0">
                <a:ln>
                  <a:noFill/>
                </a:ln>
                <a:solidFill>
                  <a:srgbClr val="002060"/>
                </a:solidFill>
                <a:effectLst/>
                <a:latin typeface="Calibri" pitchFamily="34" charset="0"/>
                <a:ea typeface="Times New Roman" pitchFamily="18" charset="0"/>
                <a:cs typeface="Arial" pitchFamily="34" charset="0"/>
              </a:rPr>
              <a:t> </a:t>
            </a:r>
            <a:r>
              <a:rPr lang="ru-RU" sz="1600" dirty="0" smtClean="0">
                <a:solidFill>
                  <a:srgbClr val="002060"/>
                </a:solidFill>
                <a:latin typeface="Calibri" pitchFamily="34" charset="0"/>
                <a:ea typeface="Times New Roman" pitchFamily="18" charset="0"/>
                <a:cs typeface="Arial" pitchFamily="34" charset="0"/>
              </a:rPr>
              <a:t>Система подготовки формируется (реагирует) вслед за появлением (изменением) технологии</a:t>
            </a:r>
          </a:p>
          <a:p>
            <a:pPr marL="0" marR="0" lvl="0" indent="0" defTabSz="914400" rtl="0" eaLnBrk="1" fontAlgn="base" latinLnBrk="0" hangingPunct="1">
              <a:lnSpc>
                <a:spcPct val="100000"/>
              </a:lnSpc>
              <a:spcBef>
                <a:spcPct val="0"/>
              </a:spcBef>
              <a:spcAft>
                <a:spcPct val="0"/>
              </a:spcAft>
              <a:buClrTx/>
              <a:buSzTx/>
              <a:buFont typeface="Arial" pitchFamily="34" charset="0"/>
              <a:buChar char="•"/>
              <a:tabLst/>
            </a:pPr>
            <a:endParaRPr lang="ru-RU" sz="1600" dirty="0" smtClean="0">
              <a:solidFill>
                <a:srgbClr val="002060"/>
              </a:solidFill>
              <a:latin typeface="Calibri" pitchFamily="34" charset="0"/>
              <a:ea typeface="Times New Roman" pitchFamily="18" charset="0"/>
              <a:cs typeface="Arial" pitchFamily="34" charset="0"/>
            </a:endParaRPr>
          </a:p>
          <a:p>
            <a:pPr defTabSz="914400" fontAlgn="base">
              <a:spcBef>
                <a:spcPct val="0"/>
              </a:spcBef>
              <a:spcAft>
                <a:spcPct val="0"/>
              </a:spcAft>
              <a:buFont typeface="Arial" pitchFamily="34" charset="0"/>
              <a:buChar char="•"/>
            </a:pPr>
            <a:r>
              <a:rPr lang="ru-RU" sz="1600" dirty="0" smtClean="0">
                <a:solidFill>
                  <a:srgbClr val="002060"/>
                </a:solidFill>
                <a:latin typeface="Calibri" pitchFamily="34" charset="0"/>
                <a:cs typeface="Arial" pitchFamily="34" charset="0"/>
              </a:rPr>
              <a:t> Строгая </a:t>
            </a:r>
            <a:r>
              <a:rPr lang="ru-RU" sz="1600" dirty="0" err="1" smtClean="0">
                <a:solidFill>
                  <a:srgbClr val="002060"/>
                </a:solidFill>
                <a:latin typeface="Calibri" pitchFamily="34" charset="0"/>
                <a:cs typeface="Arial" pitchFamily="34" charset="0"/>
              </a:rPr>
              <a:t>этапность</a:t>
            </a:r>
            <a:r>
              <a:rPr lang="ru-RU" sz="1600" dirty="0" smtClean="0">
                <a:solidFill>
                  <a:srgbClr val="002060"/>
                </a:solidFill>
                <a:latin typeface="Calibri" pitchFamily="34" charset="0"/>
                <a:cs typeface="Arial" pitchFamily="34" charset="0"/>
              </a:rPr>
              <a:t> и последовательность подготовки</a:t>
            </a:r>
          </a:p>
          <a:p>
            <a:pPr defTabSz="914400" fontAlgn="base">
              <a:spcBef>
                <a:spcPct val="0"/>
              </a:spcBef>
              <a:spcAft>
                <a:spcPct val="0"/>
              </a:spcAft>
              <a:buFont typeface="Arial" pitchFamily="34" charset="0"/>
              <a:buChar char="•"/>
            </a:pPr>
            <a:endParaRPr lang="ru-RU" sz="1600" dirty="0" smtClean="0">
              <a:solidFill>
                <a:srgbClr val="002060"/>
              </a:solidFill>
              <a:latin typeface="Calibri" pitchFamily="34"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 typeface="Arial" pitchFamily="34" charset="0"/>
              <a:buChar char="•"/>
              <a:tabLst/>
            </a:pPr>
            <a:r>
              <a:rPr lang="ru-RU" sz="1600" dirty="0" smtClean="0">
                <a:solidFill>
                  <a:srgbClr val="002060"/>
                </a:solidFill>
                <a:latin typeface="Calibri" pitchFamily="34" charset="0"/>
                <a:ea typeface="Times New Roman" pitchFamily="18" charset="0"/>
                <a:cs typeface="Arial" pitchFamily="34" charset="0"/>
              </a:rPr>
              <a:t> Приоритет технических навыков</a:t>
            </a:r>
          </a:p>
          <a:p>
            <a:pPr marL="0" marR="0" lvl="0" indent="0" defTabSz="914400" rtl="0" eaLnBrk="1" fontAlgn="base" latinLnBrk="0" hangingPunct="1">
              <a:lnSpc>
                <a:spcPct val="100000"/>
              </a:lnSpc>
              <a:spcBef>
                <a:spcPct val="0"/>
              </a:spcBef>
              <a:spcAft>
                <a:spcPct val="0"/>
              </a:spcAft>
              <a:buClrTx/>
              <a:buSzTx/>
              <a:buFont typeface="Arial" pitchFamily="34" charset="0"/>
              <a:buChar char="•"/>
              <a:tabLst/>
            </a:pPr>
            <a:endParaRPr lang="ru-RU" sz="1600" dirty="0" smtClean="0">
              <a:solidFill>
                <a:srgbClr val="002060"/>
              </a:solidFill>
              <a:latin typeface="Calibri" pitchFamily="34" charset="0"/>
              <a:ea typeface="Times New Roman" pitchFamily="18"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 typeface="Arial" pitchFamily="34" charset="0"/>
              <a:buChar char="•"/>
              <a:tabLst/>
            </a:pPr>
            <a:r>
              <a:rPr lang="ru-RU" sz="1600" dirty="0" smtClean="0">
                <a:solidFill>
                  <a:srgbClr val="002060"/>
                </a:solidFill>
                <a:latin typeface="Calibri" pitchFamily="34" charset="0"/>
                <a:cs typeface="Arial" pitchFamily="34" charset="0"/>
              </a:rPr>
              <a:t> Низкая интенсивность подготовки </a:t>
            </a:r>
          </a:p>
          <a:p>
            <a:pPr marL="0" marR="0" lvl="0" indent="0" defTabSz="914400" rtl="0" eaLnBrk="1" fontAlgn="base" latinLnBrk="0" hangingPunct="1">
              <a:lnSpc>
                <a:spcPct val="100000"/>
              </a:lnSpc>
              <a:spcBef>
                <a:spcPct val="0"/>
              </a:spcBef>
              <a:spcAft>
                <a:spcPct val="0"/>
              </a:spcAft>
              <a:buClrTx/>
              <a:buSzTx/>
              <a:buFont typeface="Arial" pitchFamily="34" charset="0"/>
              <a:buChar char="•"/>
              <a:tabLst/>
            </a:pPr>
            <a:endParaRPr lang="ru-RU" sz="1600" dirty="0" smtClean="0">
              <a:solidFill>
                <a:srgbClr val="002060"/>
              </a:solidFill>
              <a:latin typeface="Calibri" pitchFamily="34"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 typeface="Arial" pitchFamily="34" charset="0"/>
              <a:buChar char="•"/>
              <a:tabLst/>
            </a:pPr>
            <a:endParaRPr lang="ru-RU" sz="500" dirty="0" smtClean="0">
              <a:solidFill>
                <a:srgbClr val="002060"/>
              </a:solidFill>
              <a:latin typeface="Calibri" pitchFamily="34" charset="0"/>
              <a:cs typeface="Arial" pitchFamily="34" charset="0"/>
            </a:endParaRPr>
          </a:p>
          <a:p>
            <a:pPr lvl="0" defTabSz="914400" fontAlgn="base">
              <a:spcBef>
                <a:spcPct val="0"/>
              </a:spcBef>
              <a:spcAft>
                <a:spcPct val="0"/>
              </a:spcAft>
            </a:pPr>
            <a:r>
              <a:rPr lang="ru-RU" sz="1600" dirty="0" smtClean="0">
                <a:solidFill>
                  <a:srgbClr val="002060"/>
                </a:solidFill>
                <a:latin typeface="Calibri" pitchFamily="34" charset="0"/>
                <a:cs typeface="Arial" pitchFamily="34" charset="0"/>
              </a:rPr>
              <a:t>* Государство – держатель стандартов подготовки</a:t>
            </a:r>
          </a:p>
          <a:p>
            <a:pPr lvl="0" defTabSz="914400" fontAlgn="base">
              <a:spcBef>
                <a:spcPct val="0"/>
              </a:spcBef>
              <a:spcAft>
                <a:spcPct val="0"/>
              </a:spcAft>
              <a:buFont typeface="Arial" pitchFamily="34" charset="0"/>
              <a:buChar char="•"/>
            </a:pPr>
            <a:endParaRPr lang="ru-RU" sz="500" dirty="0" smtClean="0">
              <a:solidFill>
                <a:srgbClr val="002060"/>
              </a:solidFill>
              <a:latin typeface="Calibri" pitchFamily="34"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 typeface="Arial" pitchFamily="34" charset="0"/>
              <a:buChar char="•"/>
              <a:tabLst/>
            </a:pPr>
            <a:r>
              <a:rPr lang="ru-RU" sz="1600" dirty="0" smtClean="0">
                <a:solidFill>
                  <a:srgbClr val="002060"/>
                </a:solidFill>
                <a:latin typeface="Calibri" pitchFamily="34" charset="0"/>
                <a:cs typeface="Arial" pitchFamily="34" charset="0"/>
              </a:rPr>
              <a:t> </a:t>
            </a:r>
            <a:r>
              <a:rPr lang="ru-RU" sz="1600" dirty="0" err="1" smtClean="0">
                <a:solidFill>
                  <a:srgbClr val="002060"/>
                </a:solidFill>
                <a:latin typeface="Calibri" pitchFamily="34" charset="0"/>
                <a:cs typeface="Arial" pitchFamily="34" charset="0"/>
              </a:rPr>
              <a:t>Массовизация</a:t>
            </a:r>
            <a:r>
              <a:rPr lang="ru-RU" sz="1600" dirty="0" smtClean="0">
                <a:solidFill>
                  <a:srgbClr val="002060"/>
                </a:solidFill>
                <a:latin typeface="Calibri" pitchFamily="34" charset="0"/>
                <a:cs typeface="Arial" pitchFamily="34" charset="0"/>
              </a:rPr>
              <a:t> и стремление к низкой стоимости</a:t>
            </a:r>
          </a:p>
          <a:p>
            <a:pPr marL="0" marR="0" lvl="0" indent="0" defTabSz="914400" rtl="0" eaLnBrk="1" fontAlgn="base" latinLnBrk="0" hangingPunct="1">
              <a:lnSpc>
                <a:spcPct val="100000"/>
              </a:lnSpc>
              <a:spcBef>
                <a:spcPct val="0"/>
              </a:spcBef>
              <a:spcAft>
                <a:spcPct val="0"/>
              </a:spcAft>
              <a:buClrTx/>
              <a:buSzTx/>
              <a:buFont typeface="Arial" pitchFamily="34" charset="0"/>
              <a:buChar char="•"/>
              <a:tabLst/>
            </a:pPr>
            <a:endParaRPr lang="ru-RU" sz="500" dirty="0" smtClean="0">
              <a:solidFill>
                <a:srgbClr val="002060"/>
              </a:solidFill>
              <a:latin typeface="Calibri" pitchFamily="34"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 typeface="Arial" pitchFamily="34" charset="0"/>
              <a:buChar char="•"/>
              <a:tabLst/>
            </a:pPr>
            <a:r>
              <a:rPr lang="ru-RU" sz="1600" dirty="0" smtClean="0">
                <a:solidFill>
                  <a:srgbClr val="002060"/>
                </a:solidFill>
                <a:latin typeface="Calibri" pitchFamily="34" charset="0"/>
                <a:cs typeface="Arial" pitchFamily="34" charset="0"/>
              </a:rPr>
              <a:t> Ориентация  обучаемого на пожизненный </a:t>
            </a:r>
            <a:r>
              <a:rPr lang="ru-RU" sz="1600" dirty="0" err="1" smtClean="0">
                <a:solidFill>
                  <a:srgbClr val="002060"/>
                </a:solidFill>
                <a:latin typeface="Calibri" pitchFamily="34" charset="0"/>
                <a:cs typeface="Arial" pitchFamily="34" charset="0"/>
              </a:rPr>
              <a:t>найм</a:t>
            </a:r>
            <a:endParaRPr lang="ru-RU" sz="1600" dirty="0" smtClean="0">
              <a:solidFill>
                <a:srgbClr val="002060"/>
              </a:solidFill>
              <a:latin typeface="Calibri" pitchFamily="34" charset="0"/>
              <a:cs typeface="Arial" pitchFamily="34" charset="0"/>
            </a:endParaRPr>
          </a:p>
        </p:txBody>
      </p:sp>
      <p:sp>
        <p:nvSpPr>
          <p:cNvPr id="7" name="Rectangle 1"/>
          <p:cNvSpPr>
            <a:spLocks noChangeArrowheads="1"/>
          </p:cNvSpPr>
          <p:nvPr/>
        </p:nvSpPr>
        <p:spPr bwMode="auto">
          <a:xfrm>
            <a:off x="3463640" y="1105545"/>
            <a:ext cx="5375563" cy="5447645"/>
          </a:xfrm>
          <a:prstGeom prst="rect">
            <a:avLst/>
          </a:prstGeom>
          <a:noFill/>
          <a:ln w="25400">
            <a:solidFill>
              <a:srgbClr val="006600"/>
            </a:solidFill>
            <a:prstDash val="lgDash"/>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 typeface="Arial" pitchFamily="34" charset="0"/>
              <a:buChar char="•"/>
              <a:tabLst/>
            </a:pPr>
            <a:r>
              <a:rPr kumimoji="0" lang="ru-RU" sz="2400" i="0" u="none" strike="noStrike" cap="none" normalizeH="0" baseline="0" dirty="0" smtClean="0">
                <a:ln>
                  <a:noFill/>
                </a:ln>
                <a:solidFill>
                  <a:srgbClr val="006600"/>
                </a:solidFill>
                <a:effectLst/>
                <a:latin typeface="Calibri" pitchFamily="34" charset="0"/>
                <a:ea typeface="Times New Roman" pitchFamily="18" charset="0"/>
                <a:cs typeface="Arial" pitchFamily="34" charset="0"/>
              </a:rPr>
              <a:t> </a:t>
            </a:r>
            <a:r>
              <a:rPr lang="ru-RU" sz="2400" dirty="0" smtClean="0">
                <a:solidFill>
                  <a:srgbClr val="006600"/>
                </a:solidFill>
                <a:latin typeface="Calibri" pitchFamily="34" charset="0"/>
                <a:ea typeface="Times New Roman" pitchFamily="18" charset="0"/>
                <a:cs typeface="Arial" pitchFamily="34" charset="0"/>
              </a:rPr>
              <a:t>Утрата государством монополии на стандарты подготовки</a:t>
            </a:r>
          </a:p>
          <a:p>
            <a:pPr marL="0" marR="0" lvl="0" indent="0" defTabSz="914400" rtl="0" eaLnBrk="1" fontAlgn="base" latinLnBrk="0" hangingPunct="1">
              <a:lnSpc>
                <a:spcPct val="100000"/>
              </a:lnSpc>
              <a:spcBef>
                <a:spcPct val="0"/>
              </a:spcBef>
              <a:spcAft>
                <a:spcPct val="0"/>
              </a:spcAft>
              <a:buClrTx/>
              <a:buSzTx/>
              <a:buFont typeface="Arial" pitchFamily="34" charset="0"/>
              <a:buChar char="•"/>
              <a:tabLst/>
            </a:pPr>
            <a:endParaRPr lang="ru-RU" sz="1100" dirty="0" smtClean="0">
              <a:solidFill>
                <a:srgbClr val="006600"/>
              </a:solidFill>
              <a:latin typeface="Calibri" pitchFamily="34" charset="0"/>
              <a:ea typeface="Times New Roman" pitchFamily="18" charset="0"/>
              <a:cs typeface="Arial" pitchFamily="34" charset="0"/>
            </a:endParaRPr>
          </a:p>
          <a:p>
            <a:pPr defTabSz="914400" fontAlgn="base">
              <a:spcBef>
                <a:spcPct val="0"/>
              </a:spcBef>
              <a:spcAft>
                <a:spcPct val="0"/>
              </a:spcAft>
              <a:buFont typeface="Arial" pitchFamily="34" charset="0"/>
              <a:buChar char="•"/>
            </a:pPr>
            <a:r>
              <a:rPr lang="ru-RU" sz="2400" dirty="0" smtClean="0">
                <a:solidFill>
                  <a:srgbClr val="006600"/>
                </a:solidFill>
                <a:latin typeface="Calibri" pitchFamily="34" charset="0"/>
                <a:cs typeface="Arial" pitchFamily="34" charset="0"/>
              </a:rPr>
              <a:t> Модульность</a:t>
            </a:r>
          </a:p>
          <a:p>
            <a:pPr defTabSz="914400" fontAlgn="base">
              <a:spcBef>
                <a:spcPct val="0"/>
              </a:spcBef>
              <a:spcAft>
                <a:spcPct val="0"/>
              </a:spcAft>
              <a:buFont typeface="Arial" pitchFamily="34" charset="0"/>
              <a:buChar char="•"/>
            </a:pPr>
            <a:endParaRPr lang="ru-RU" sz="1100" dirty="0" smtClean="0">
              <a:solidFill>
                <a:srgbClr val="006600"/>
              </a:solidFill>
              <a:latin typeface="Calibri" pitchFamily="34"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 typeface="Arial" pitchFamily="34" charset="0"/>
              <a:buChar char="•"/>
              <a:tabLst/>
            </a:pPr>
            <a:r>
              <a:rPr lang="ru-RU" sz="2400" dirty="0" smtClean="0">
                <a:solidFill>
                  <a:srgbClr val="006600"/>
                </a:solidFill>
                <a:latin typeface="Calibri" pitchFamily="34" charset="0"/>
                <a:ea typeface="Times New Roman" pitchFamily="18" charset="0"/>
                <a:cs typeface="Arial" pitchFamily="34" charset="0"/>
              </a:rPr>
              <a:t> Приоритет комбинированных навыков (рост потребности в когнитивных и </a:t>
            </a:r>
            <a:r>
              <a:rPr lang="en-US" sz="2400" dirty="0" smtClean="0">
                <a:solidFill>
                  <a:srgbClr val="006600"/>
                </a:solidFill>
                <a:latin typeface="Calibri" pitchFamily="34" charset="0"/>
                <a:ea typeface="Times New Roman" pitchFamily="18" charset="0"/>
                <a:cs typeface="Arial" pitchFamily="34" charset="0"/>
              </a:rPr>
              <a:t>soft</a:t>
            </a:r>
            <a:r>
              <a:rPr lang="ru-RU" sz="2400" dirty="0" smtClean="0">
                <a:solidFill>
                  <a:srgbClr val="006600"/>
                </a:solidFill>
                <a:latin typeface="Calibri" pitchFamily="34" charset="0"/>
                <a:ea typeface="Times New Roman" pitchFamily="18" charset="0"/>
                <a:cs typeface="Arial" pitchFamily="34" charset="0"/>
              </a:rPr>
              <a:t>)</a:t>
            </a:r>
          </a:p>
          <a:p>
            <a:pPr marL="0" marR="0" lvl="0" indent="0" defTabSz="914400" rtl="0" eaLnBrk="1" fontAlgn="base" latinLnBrk="0" hangingPunct="1">
              <a:lnSpc>
                <a:spcPct val="100000"/>
              </a:lnSpc>
              <a:spcBef>
                <a:spcPct val="0"/>
              </a:spcBef>
              <a:spcAft>
                <a:spcPct val="0"/>
              </a:spcAft>
              <a:buClrTx/>
              <a:buSzTx/>
              <a:buFont typeface="Arial" pitchFamily="34" charset="0"/>
              <a:buChar char="•"/>
              <a:tabLst/>
            </a:pPr>
            <a:endParaRPr lang="ru-RU" sz="1200" dirty="0" smtClean="0">
              <a:solidFill>
                <a:srgbClr val="006600"/>
              </a:solidFill>
              <a:latin typeface="Calibri" pitchFamily="34" charset="0"/>
              <a:ea typeface="Times New Roman" pitchFamily="18"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 typeface="Arial" pitchFamily="34" charset="0"/>
              <a:buChar char="•"/>
              <a:tabLst/>
            </a:pPr>
            <a:r>
              <a:rPr lang="ru-RU" sz="2400" dirty="0" smtClean="0">
                <a:solidFill>
                  <a:srgbClr val="006600"/>
                </a:solidFill>
                <a:latin typeface="Calibri" pitchFamily="34" charset="0"/>
                <a:cs typeface="Arial" pitchFamily="34" charset="0"/>
              </a:rPr>
              <a:t> Рост интенсивности и стоимости подготовки </a:t>
            </a:r>
          </a:p>
          <a:p>
            <a:pPr marL="0" marR="0" lvl="0" indent="0" defTabSz="914400" rtl="0" eaLnBrk="1" fontAlgn="base" latinLnBrk="0" hangingPunct="1">
              <a:lnSpc>
                <a:spcPct val="100000"/>
              </a:lnSpc>
              <a:spcBef>
                <a:spcPct val="0"/>
              </a:spcBef>
              <a:spcAft>
                <a:spcPct val="0"/>
              </a:spcAft>
              <a:buClrTx/>
              <a:buSzTx/>
              <a:buFont typeface="Arial" pitchFamily="34" charset="0"/>
              <a:buChar char="•"/>
              <a:tabLst/>
            </a:pPr>
            <a:endParaRPr lang="ru-RU" sz="1400" dirty="0" smtClean="0">
              <a:solidFill>
                <a:srgbClr val="006600"/>
              </a:solidFill>
              <a:latin typeface="Calibri" pitchFamily="34"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 typeface="Arial" pitchFamily="34" charset="0"/>
              <a:buChar char="•"/>
              <a:tabLst/>
            </a:pPr>
            <a:r>
              <a:rPr lang="ru-RU" sz="2400" dirty="0" smtClean="0">
                <a:solidFill>
                  <a:srgbClr val="006600"/>
                </a:solidFill>
                <a:latin typeface="Calibri" pitchFamily="34" charset="0"/>
                <a:cs typeface="Arial" pitchFamily="34" charset="0"/>
              </a:rPr>
              <a:t> Сепарация на высокотехнологические и массовые специальности</a:t>
            </a:r>
          </a:p>
          <a:p>
            <a:pPr marL="0" marR="0" lvl="0" indent="0" defTabSz="914400" rtl="0" eaLnBrk="1" fontAlgn="base" latinLnBrk="0" hangingPunct="1">
              <a:lnSpc>
                <a:spcPct val="100000"/>
              </a:lnSpc>
              <a:spcBef>
                <a:spcPct val="0"/>
              </a:spcBef>
              <a:spcAft>
                <a:spcPct val="0"/>
              </a:spcAft>
              <a:buClrTx/>
              <a:buSzTx/>
              <a:buFont typeface="Arial" pitchFamily="34" charset="0"/>
              <a:buChar char="•"/>
              <a:tabLst/>
            </a:pPr>
            <a:endParaRPr lang="ru-RU" sz="400" dirty="0" smtClean="0">
              <a:solidFill>
                <a:srgbClr val="006600"/>
              </a:solidFill>
              <a:latin typeface="Calibri" pitchFamily="34"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 typeface="Arial" pitchFamily="34" charset="0"/>
              <a:buChar char="•"/>
              <a:tabLst/>
            </a:pPr>
            <a:endParaRPr lang="ru-RU" sz="800" dirty="0" smtClean="0">
              <a:solidFill>
                <a:srgbClr val="006600"/>
              </a:solidFill>
              <a:latin typeface="Calibri" pitchFamily="34"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 typeface="Arial" pitchFamily="34" charset="0"/>
              <a:buChar char="•"/>
              <a:tabLst/>
            </a:pPr>
            <a:r>
              <a:rPr lang="ru-RU" sz="2400" dirty="0" smtClean="0">
                <a:solidFill>
                  <a:srgbClr val="006600"/>
                </a:solidFill>
                <a:latin typeface="Calibri" pitchFamily="34" charset="0"/>
                <a:cs typeface="Arial" pitchFamily="34" charset="0"/>
              </a:rPr>
              <a:t> Исчезновение пожизненного найма</a:t>
            </a:r>
          </a:p>
          <a:p>
            <a:pPr marL="0" marR="0" lvl="0" indent="0" defTabSz="914400" rtl="0" eaLnBrk="1" fontAlgn="base" latinLnBrk="0" hangingPunct="1">
              <a:lnSpc>
                <a:spcPct val="100000"/>
              </a:lnSpc>
              <a:spcBef>
                <a:spcPct val="0"/>
              </a:spcBef>
              <a:spcAft>
                <a:spcPct val="0"/>
              </a:spcAft>
              <a:buClrTx/>
              <a:buSzTx/>
              <a:tabLst/>
            </a:pPr>
            <a:r>
              <a:rPr lang="ru-RU" sz="2400" dirty="0" smtClean="0">
                <a:solidFill>
                  <a:srgbClr val="006600"/>
                </a:solidFill>
                <a:latin typeface="Calibri" pitchFamily="34" charset="0"/>
                <a:cs typeface="Arial" pitchFamily="34" charset="0"/>
              </a:rPr>
              <a:t>(</a:t>
            </a:r>
            <a:r>
              <a:rPr lang="ru-RU" sz="2400" dirty="0" err="1" smtClean="0">
                <a:solidFill>
                  <a:srgbClr val="006600"/>
                </a:solidFill>
                <a:latin typeface="Calibri" pitchFamily="34" charset="0"/>
                <a:cs typeface="Arial" pitchFamily="34" charset="0"/>
              </a:rPr>
              <a:t>самозанятость</a:t>
            </a:r>
            <a:r>
              <a:rPr lang="ru-RU" sz="2400" dirty="0" smtClean="0">
                <a:solidFill>
                  <a:srgbClr val="006600"/>
                </a:solidFill>
                <a:latin typeface="Calibri" pitchFamily="34" charset="0"/>
                <a:cs typeface="Arial" pitchFamily="34" charset="0"/>
              </a:rPr>
              <a:t>)</a:t>
            </a:r>
          </a:p>
        </p:txBody>
      </p:sp>
    </p:spTree>
    <p:extLst>
      <p:ext uri="{BB962C8B-B14F-4D97-AF65-F5344CB8AC3E}">
        <p14:creationId xmlns:p14="http://schemas.microsoft.com/office/powerpoint/2010/main" val="21722313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69241" y="450370"/>
            <a:ext cx="7253787" cy="740391"/>
          </a:xfrm>
        </p:spPr>
        <p:txBody>
          <a:bodyPr/>
          <a:lstStyle/>
          <a:p>
            <a:r>
              <a:rPr lang="ru-RU" sz="4800" dirty="0" smtClean="0">
                <a:latin typeface="Calibri" panose="020F0502020204030204" pitchFamily="34" charset="0"/>
                <a:cs typeface="Calibri" panose="020F0502020204030204" pitchFamily="34" charset="0"/>
              </a:rPr>
              <a:t>Вызовы для системы СПО</a:t>
            </a:r>
            <a:endParaRPr lang="ru-RU" sz="4800" dirty="0">
              <a:latin typeface="Calibri" panose="020F0502020204030204" pitchFamily="34" charset="0"/>
              <a:cs typeface="Calibri" panose="020F0502020204030204" pitchFamily="34" charset="0"/>
            </a:endParaRPr>
          </a:p>
        </p:txBody>
      </p:sp>
      <p:sp>
        <p:nvSpPr>
          <p:cNvPr id="4" name="Прямоугольник 3"/>
          <p:cNvSpPr/>
          <p:nvPr/>
        </p:nvSpPr>
        <p:spPr>
          <a:xfrm>
            <a:off x="0" y="0"/>
            <a:ext cx="9144000" cy="285728"/>
          </a:xfrm>
          <a:prstGeom prst="rect">
            <a:avLst/>
          </a:prstGeom>
          <a:gradFill flip="none" rotWithShape="1">
            <a:gsLst>
              <a:gs pos="0">
                <a:srgbClr val="1F497D">
                  <a:lumMod val="60000"/>
                  <a:lumOff val="40000"/>
                  <a:shade val="30000"/>
                  <a:satMod val="115000"/>
                </a:srgbClr>
              </a:gs>
              <a:gs pos="50000">
                <a:srgbClr val="1F497D">
                  <a:lumMod val="60000"/>
                  <a:lumOff val="40000"/>
                  <a:shade val="67500"/>
                  <a:satMod val="115000"/>
                </a:srgbClr>
              </a:gs>
              <a:gs pos="100000">
                <a:srgbClr val="1F497D">
                  <a:lumMod val="60000"/>
                  <a:lumOff val="40000"/>
                  <a:shade val="100000"/>
                  <a:satMod val="115000"/>
                </a:srgbClr>
              </a:gs>
            </a:gsLst>
            <a:lin ang="16200000" scaled="1"/>
            <a:tileRect/>
          </a:gradFill>
          <a:ln w="25400" cap="flat" cmpd="sng" algn="ctr">
            <a:noFill/>
            <a:prstDash val="solid"/>
          </a:ln>
          <a:effectLst/>
        </p:spPr>
        <p:txBody>
          <a:bodyPr rtlCol="0" anchor="ctr"/>
          <a:lstStyle/>
          <a:p>
            <a:pPr algn="ctr" defTabSz="914400"/>
            <a:endParaRPr lang="ru-RU" kern="0" dirty="0" smtClean="0">
              <a:solidFill>
                <a:prstClr val="white"/>
              </a:solidFill>
              <a:latin typeface="Calibri"/>
            </a:endParaRPr>
          </a:p>
        </p:txBody>
      </p:sp>
      <p:sp>
        <p:nvSpPr>
          <p:cNvPr id="7" name="Shape 226"/>
          <p:cNvSpPr/>
          <p:nvPr/>
        </p:nvSpPr>
        <p:spPr>
          <a:xfrm>
            <a:off x="457200" y="1903673"/>
            <a:ext cx="8229600" cy="471924"/>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p>
            <a:pPr marL="358775" algn="just" defTabSz="584200" hangingPunct="0"/>
            <a:endParaRPr lang="ru-RU" sz="2400" kern="0" dirty="0">
              <a:solidFill>
                <a:srgbClr val="000000"/>
              </a:solidFill>
              <a:latin typeface="Calibri" panose="020F0502020204030204" pitchFamily="34" charset="0"/>
              <a:cs typeface="Calibri" panose="020F0502020204030204" pitchFamily="34" charset="0"/>
              <a:sym typeface="Helvetica Light"/>
            </a:endParaRPr>
          </a:p>
        </p:txBody>
      </p:sp>
      <p:sp>
        <p:nvSpPr>
          <p:cNvPr id="3" name="TextBox 2"/>
          <p:cNvSpPr txBox="1"/>
          <p:nvPr/>
        </p:nvSpPr>
        <p:spPr>
          <a:xfrm flipH="1">
            <a:off x="243945" y="1525486"/>
            <a:ext cx="4785254" cy="6186309"/>
          </a:xfrm>
          <a:prstGeom prst="rect">
            <a:avLst/>
          </a:prstGeom>
          <a:noFill/>
        </p:spPr>
        <p:txBody>
          <a:bodyPr wrap="square" rtlCol="0">
            <a:spAutoFit/>
          </a:bodyPr>
          <a:lstStyle/>
          <a:p>
            <a:pPr marL="285750" indent="-285750">
              <a:buFont typeface="Palatino Linotype" panose="02040502050505030304" pitchFamily="18" charset="0"/>
              <a:buChar char="!"/>
            </a:pPr>
            <a:r>
              <a:rPr lang="ru-RU" sz="2400" b="1" dirty="0" smtClean="0">
                <a:solidFill>
                  <a:srgbClr val="002060"/>
                </a:solidFill>
                <a:latin typeface="Calibri" panose="020F0502020204030204" pitchFamily="34" charset="0"/>
                <a:cs typeface="Calibri" panose="020F0502020204030204" pitchFamily="34" charset="0"/>
              </a:rPr>
              <a:t>Кадры высокой квалификации</a:t>
            </a:r>
          </a:p>
          <a:p>
            <a:r>
              <a:rPr lang="ru-RU" sz="2000" b="1" dirty="0" smtClean="0">
                <a:solidFill>
                  <a:srgbClr val="002060"/>
                </a:solidFill>
                <a:latin typeface="Calibri" panose="020F0502020204030204" pitchFamily="34" charset="0"/>
                <a:cs typeface="Calibri" panose="020F0502020204030204" pitchFamily="34" charset="0"/>
              </a:rPr>
              <a:t>     </a:t>
            </a:r>
            <a:r>
              <a:rPr lang="ru-RU" sz="2000" i="1" dirty="0" smtClean="0">
                <a:solidFill>
                  <a:srgbClr val="002060"/>
                </a:solidFill>
                <a:latin typeface="Calibri" panose="020F0502020204030204" pitchFamily="34" charset="0"/>
                <a:cs typeface="Calibri" panose="020F0502020204030204" pitchFamily="34" charset="0"/>
              </a:rPr>
              <a:t>(</a:t>
            </a:r>
            <a:r>
              <a:rPr lang="ru-RU" sz="2000" i="1" dirty="0" err="1" smtClean="0">
                <a:solidFill>
                  <a:srgbClr val="002060"/>
                </a:solidFill>
                <a:latin typeface="Calibri" panose="020F0502020204030204" pitchFamily="34" charset="0"/>
                <a:cs typeface="Calibri" panose="020F0502020204030204" pitchFamily="34" charset="0"/>
              </a:rPr>
              <a:t>профстандарты</a:t>
            </a:r>
            <a:r>
              <a:rPr lang="ru-RU" sz="2000" i="1" dirty="0" smtClean="0">
                <a:solidFill>
                  <a:srgbClr val="002060"/>
                </a:solidFill>
                <a:latin typeface="Calibri" panose="020F0502020204030204" pitchFamily="34" charset="0"/>
                <a:cs typeface="Calibri" panose="020F0502020204030204" pitchFamily="34" charset="0"/>
              </a:rPr>
              <a:t>)</a:t>
            </a:r>
          </a:p>
          <a:p>
            <a:r>
              <a:rPr lang="ru-RU" sz="2000" i="1" dirty="0" smtClean="0">
                <a:solidFill>
                  <a:srgbClr val="002060"/>
                </a:solidFill>
                <a:latin typeface="Calibri" panose="020F0502020204030204" pitchFamily="34" charset="0"/>
                <a:cs typeface="Calibri" panose="020F0502020204030204" pitchFamily="34" charset="0"/>
              </a:rPr>
              <a:t>     Специалист </a:t>
            </a:r>
            <a:r>
              <a:rPr lang="en-US" sz="2000" i="1" dirty="0" smtClean="0">
                <a:solidFill>
                  <a:srgbClr val="002060"/>
                </a:solidFill>
                <a:latin typeface="Calibri" panose="020F0502020204030204" pitchFamily="34" charset="0"/>
                <a:cs typeface="Calibri" panose="020F0502020204030204" pitchFamily="34" charset="0"/>
              </a:rPr>
              <a:t>VS </a:t>
            </a:r>
            <a:r>
              <a:rPr lang="ru-RU" sz="2000" i="1" dirty="0" smtClean="0">
                <a:solidFill>
                  <a:srgbClr val="002060"/>
                </a:solidFill>
                <a:latin typeface="Calibri" panose="020F0502020204030204" pitchFamily="34" charset="0"/>
                <a:cs typeface="Calibri" panose="020F0502020204030204" pitchFamily="34" charset="0"/>
              </a:rPr>
              <a:t>Прикладной бакалавр </a:t>
            </a:r>
          </a:p>
          <a:p>
            <a:pPr marL="285750" indent="-285750">
              <a:buFont typeface="Palatino Linotype" panose="02040502050505030304" pitchFamily="18" charset="0"/>
              <a:buChar char="!"/>
            </a:pPr>
            <a:endParaRPr lang="ru-RU" sz="2000" b="1" dirty="0" smtClean="0">
              <a:solidFill>
                <a:srgbClr val="002060"/>
              </a:solidFill>
              <a:latin typeface="Calibri" panose="020F0502020204030204" pitchFamily="34" charset="0"/>
              <a:cs typeface="Calibri" panose="020F0502020204030204" pitchFamily="34" charset="0"/>
            </a:endParaRPr>
          </a:p>
          <a:p>
            <a:pPr marL="285750" indent="-285750">
              <a:buFont typeface="Palatino Linotype" panose="02040502050505030304" pitchFamily="18" charset="0"/>
              <a:buChar char="!"/>
            </a:pPr>
            <a:r>
              <a:rPr lang="ru-RU" sz="2400" b="1" dirty="0" smtClean="0">
                <a:solidFill>
                  <a:srgbClr val="002060"/>
                </a:solidFill>
                <a:latin typeface="Calibri" panose="020F0502020204030204" pitchFamily="34" charset="0"/>
                <a:cs typeface="Calibri" panose="020F0502020204030204" pitchFamily="34" charset="0"/>
              </a:rPr>
              <a:t>Оптимизации сети </a:t>
            </a:r>
          </a:p>
          <a:p>
            <a:r>
              <a:rPr lang="ru-RU" sz="2000" i="1" dirty="0" smtClean="0">
                <a:solidFill>
                  <a:srgbClr val="002060"/>
                </a:solidFill>
                <a:latin typeface="Calibri" panose="020F0502020204030204" pitchFamily="34" charset="0"/>
                <a:cs typeface="Calibri" panose="020F0502020204030204" pitchFamily="34" charset="0"/>
              </a:rPr>
              <a:t>     (вторая волна)</a:t>
            </a:r>
          </a:p>
          <a:p>
            <a:pPr marL="285750" indent="-285750">
              <a:buFont typeface="Palatino Linotype" panose="02040502050505030304" pitchFamily="18" charset="0"/>
              <a:buChar char="!"/>
            </a:pPr>
            <a:endParaRPr lang="ru-RU" sz="2000" b="1" dirty="0" smtClean="0">
              <a:solidFill>
                <a:srgbClr val="002060"/>
              </a:solidFill>
              <a:latin typeface="Calibri" panose="020F0502020204030204" pitchFamily="34" charset="0"/>
              <a:cs typeface="Calibri" panose="020F0502020204030204" pitchFamily="34" charset="0"/>
            </a:endParaRPr>
          </a:p>
          <a:p>
            <a:pPr marL="285750" indent="-285750">
              <a:buFont typeface="Palatino Linotype" panose="02040502050505030304" pitchFamily="18" charset="0"/>
              <a:buChar char="!"/>
            </a:pPr>
            <a:endParaRPr lang="ru-RU" sz="2000" b="1" dirty="0">
              <a:solidFill>
                <a:srgbClr val="002060"/>
              </a:solidFill>
              <a:latin typeface="Calibri" panose="020F0502020204030204" pitchFamily="34" charset="0"/>
              <a:cs typeface="Calibri" panose="020F0502020204030204" pitchFamily="34" charset="0"/>
            </a:endParaRPr>
          </a:p>
          <a:p>
            <a:r>
              <a:rPr lang="ru-RU" sz="2000" dirty="0" smtClean="0">
                <a:solidFill>
                  <a:srgbClr val="002060"/>
                </a:solidFill>
                <a:latin typeface="Calibri" panose="020F0502020204030204" pitchFamily="34" charset="0"/>
                <a:cs typeface="Calibri" panose="020F0502020204030204" pitchFamily="34" charset="0"/>
              </a:rPr>
              <a:t>!</a:t>
            </a:r>
            <a:r>
              <a:rPr lang="ru-RU" sz="2000" b="1" i="1" dirty="0" smtClean="0">
                <a:solidFill>
                  <a:srgbClr val="002060"/>
                </a:solidFill>
                <a:latin typeface="Calibri" panose="020F0502020204030204" pitchFamily="34" charset="0"/>
                <a:cs typeface="Calibri" panose="020F0502020204030204" pitchFamily="34" charset="0"/>
              </a:rPr>
              <a:t>    </a:t>
            </a:r>
            <a:r>
              <a:rPr lang="ru-RU" sz="2400" b="1" dirty="0" smtClean="0">
                <a:solidFill>
                  <a:srgbClr val="002060"/>
                </a:solidFill>
                <a:latin typeface="Calibri" panose="020F0502020204030204" pitchFamily="34" charset="0"/>
                <a:cs typeface="Calibri" panose="020F0502020204030204" pitchFamily="34" charset="0"/>
              </a:rPr>
              <a:t>Оценка квалификации</a:t>
            </a:r>
            <a:endParaRPr lang="ru-RU" sz="2000" b="1" dirty="0" smtClean="0">
              <a:solidFill>
                <a:srgbClr val="002060"/>
              </a:solidFill>
              <a:latin typeface="Calibri" panose="020F0502020204030204" pitchFamily="34" charset="0"/>
              <a:cs typeface="Calibri" panose="020F0502020204030204" pitchFamily="34" charset="0"/>
            </a:endParaRPr>
          </a:p>
          <a:p>
            <a:pPr marL="285750" indent="-285750">
              <a:buFont typeface="Palatino Linotype" panose="02040502050505030304" pitchFamily="18" charset="0"/>
              <a:buChar char="!"/>
            </a:pPr>
            <a:endParaRPr lang="ru-RU" sz="2000" b="1" dirty="0" smtClean="0">
              <a:solidFill>
                <a:srgbClr val="002060"/>
              </a:solidFill>
              <a:latin typeface="Calibri" panose="020F0502020204030204" pitchFamily="34" charset="0"/>
              <a:cs typeface="Calibri" panose="020F0502020204030204" pitchFamily="34" charset="0"/>
            </a:endParaRPr>
          </a:p>
          <a:p>
            <a:pPr marL="285750" indent="-285750">
              <a:buFont typeface="Palatino Linotype" panose="02040502050505030304" pitchFamily="18" charset="0"/>
              <a:buChar char="!"/>
            </a:pPr>
            <a:endParaRPr lang="ru-RU" sz="2000" b="1" dirty="0" smtClean="0">
              <a:solidFill>
                <a:srgbClr val="002060"/>
              </a:solidFill>
              <a:latin typeface="Calibri" panose="020F0502020204030204" pitchFamily="34" charset="0"/>
              <a:cs typeface="Calibri" panose="020F0502020204030204" pitchFamily="34" charset="0"/>
            </a:endParaRPr>
          </a:p>
          <a:p>
            <a:pPr marL="285750" indent="-285750">
              <a:buFont typeface="Palatino Linotype" panose="02040502050505030304" pitchFamily="18" charset="0"/>
              <a:buChar char="!"/>
            </a:pPr>
            <a:endParaRPr lang="ru-RU" sz="2000" b="1" dirty="0" smtClean="0">
              <a:solidFill>
                <a:srgbClr val="002060"/>
              </a:solidFill>
              <a:latin typeface="Calibri" panose="020F0502020204030204" pitchFamily="34" charset="0"/>
              <a:cs typeface="Calibri" panose="020F0502020204030204" pitchFamily="34" charset="0"/>
            </a:endParaRPr>
          </a:p>
          <a:p>
            <a:pPr marL="285750" indent="-285750"/>
            <a:endParaRPr lang="ru-RU" sz="2000" b="1" dirty="0" smtClean="0">
              <a:solidFill>
                <a:srgbClr val="002060"/>
              </a:solidFill>
              <a:latin typeface="Calibri" panose="020F0502020204030204" pitchFamily="34" charset="0"/>
              <a:cs typeface="Calibri" panose="020F0502020204030204" pitchFamily="34" charset="0"/>
            </a:endParaRPr>
          </a:p>
          <a:p>
            <a:pPr marL="285750" indent="-285750">
              <a:buFont typeface="Palatino Linotype" panose="02040502050505030304" pitchFamily="18" charset="0"/>
              <a:buChar char="!"/>
            </a:pPr>
            <a:r>
              <a:rPr lang="ru-RU" sz="2400" b="1" dirty="0" smtClean="0">
                <a:solidFill>
                  <a:srgbClr val="002060"/>
                </a:solidFill>
                <a:latin typeface="Calibri" panose="020F0502020204030204" pitchFamily="34" charset="0"/>
                <a:cs typeface="Calibri" panose="020F0502020204030204" pitchFamily="34" charset="0"/>
              </a:rPr>
              <a:t>Общие компетенции</a:t>
            </a:r>
            <a:endParaRPr lang="ru-RU" sz="2000" b="1" dirty="0" smtClean="0">
              <a:solidFill>
                <a:srgbClr val="002060"/>
              </a:solidFill>
              <a:latin typeface="Calibri" panose="020F0502020204030204" pitchFamily="34" charset="0"/>
              <a:cs typeface="Calibri" panose="020F0502020204030204" pitchFamily="34" charset="0"/>
            </a:endParaRPr>
          </a:p>
          <a:p>
            <a:r>
              <a:rPr lang="ru-RU" sz="2000" i="1" dirty="0" smtClean="0">
                <a:solidFill>
                  <a:srgbClr val="002060"/>
                </a:solidFill>
                <a:latin typeface="Calibri" panose="020F0502020204030204" pitchFamily="34" charset="0"/>
                <a:cs typeface="Calibri" panose="020F0502020204030204" pitchFamily="34" charset="0"/>
              </a:rPr>
              <a:t>     (инструменты оценки и </a:t>
            </a:r>
          </a:p>
          <a:p>
            <a:r>
              <a:rPr lang="ru-RU" sz="2000" i="1" dirty="0" smtClean="0">
                <a:solidFill>
                  <a:srgbClr val="002060"/>
                </a:solidFill>
                <a:latin typeface="Calibri" panose="020F0502020204030204" pitchFamily="34" charset="0"/>
                <a:cs typeface="Calibri" panose="020F0502020204030204" pitchFamily="34" charset="0"/>
              </a:rPr>
              <a:t>     технологии развития)</a:t>
            </a:r>
          </a:p>
          <a:p>
            <a:pPr marL="285750" indent="-285750">
              <a:buFont typeface="Palatino Linotype" panose="02040502050505030304" pitchFamily="18" charset="0"/>
              <a:buChar char="!"/>
            </a:pPr>
            <a:endParaRPr lang="ru-RU" sz="2000" b="1" dirty="0" smtClean="0">
              <a:solidFill>
                <a:srgbClr val="002060"/>
              </a:solidFill>
              <a:latin typeface="Calibri" panose="020F0502020204030204" pitchFamily="34" charset="0"/>
              <a:cs typeface="Calibri" panose="020F0502020204030204" pitchFamily="34" charset="0"/>
            </a:endParaRPr>
          </a:p>
          <a:p>
            <a:pPr marL="285750" indent="-285750">
              <a:buFont typeface="Palatino Linotype" panose="02040502050505030304" pitchFamily="18" charset="0"/>
              <a:buChar char="!"/>
            </a:pPr>
            <a:endParaRPr lang="en-US" sz="2000" b="1" dirty="0">
              <a:solidFill>
                <a:srgbClr val="002060"/>
              </a:solidFill>
              <a:latin typeface="Calibri" panose="020F0502020204030204" pitchFamily="34" charset="0"/>
              <a:cs typeface="Calibri" panose="020F0502020204030204" pitchFamily="34" charset="0"/>
            </a:endParaRPr>
          </a:p>
          <a:p>
            <a:pPr marL="285750" indent="-285750">
              <a:buFont typeface="Palatino Linotype" panose="02040502050505030304" pitchFamily="18" charset="0"/>
              <a:buChar char="!"/>
            </a:pPr>
            <a:endParaRPr lang="ru-RU" sz="2000" i="1" dirty="0">
              <a:solidFill>
                <a:srgbClr val="002060"/>
              </a:solidFill>
              <a:latin typeface="Calibri" panose="020F0502020204030204" pitchFamily="34" charset="0"/>
              <a:cs typeface="Calibri" panose="020F0502020204030204" pitchFamily="34" charset="0"/>
            </a:endParaRPr>
          </a:p>
        </p:txBody>
      </p:sp>
      <p:sp>
        <p:nvSpPr>
          <p:cNvPr id="9" name="TextBox 8"/>
          <p:cNvSpPr txBox="1"/>
          <p:nvPr/>
        </p:nvSpPr>
        <p:spPr>
          <a:xfrm flipH="1">
            <a:off x="4804588" y="1527757"/>
            <a:ext cx="4284820" cy="5416868"/>
          </a:xfrm>
          <a:prstGeom prst="rect">
            <a:avLst/>
          </a:prstGeom>
          <a:noFill/>
        </p:spPr>
        <p:txBody>
          <a:bodyPr wrap="square" rtlCol="0">
            <a:spAutoFit/>
          </a:bodyPr>
          <a:lstStyle/>
          <a:p>
            <a:pPr marL="285750" indent="-285750">
              <a:buFont typeface="Palatino Linotype" panose="02040502050505030304" pitchFamily="18" charset="0"/>
              <a:buChar char="!"/>
            </a:pPr>
            <a:r>
              <a:rPr lang="ru-RU" sz="2400" b="1" dirty="0" smtClean="0">
                <a:solidFill>
                  <a:srgbClr val="C00000"/>
                </a:solidFill>
                <a:latin typeface="Calibri" panose="020F0502020204030204" pitchFamily="34" charset="0"/>
                <a:cs typeface="Calibri" panose="020F0502020204030204" pitchFamily="34" charset="0"/>
              </a:rPr>
              <a:t>Социальная функция, </a:t>
            </a:r>
            <a:r>
              <a:rPr lang="ru-RU" sz="2000" dirty="0" smtClean="0">
                <a:solidFill>
                  <a:srgbClr val="C00000"/>
                </a:solidFill>
                <a:latin typeface="Calibri" panose="020F0502020204030204" pitchFamily="34" charset="0"/>
                <a:cs typeface="Calibri" panose="020F0502020204030204" pitchFamily="34" charset="0"/>
              </a:rPr>
              <a:t>недофинансирование, </a:t>
            </a:r>
            <a:r>
              <a:rPr lang="ru-RU" sz="2000" u="sng" dirty="0" smtClean="0">
                <a:solidFill>
                  <a:srgbClr val="C00000"/>
                </a:solidFill>
                <a:latin typeface="Calibri" panose="020F0502020204030204" pitchFamily="34" charset="0"/>
                <a:cs typeface="Calibri" panose="020F0502020204030204" pitchFamily="34" charset="0"/>
              </a:rPr>
              <a:t>«Работодатель»?</a:t>
            </a:r>
          </a:p>
          <a:p>
            <a:pPr marL="285750" indent="-285750">
              <a:buFont typeface="Palatino Linotype" panose="02040502050505030304" pitchFamily="18" charset="0"/>
              <a:buChar char="!"/>
            </a:pPr>
            <a:endParaRPr lang="ru-RU" sz="2000" b="1" dirty="0">
              <a:solidFill>
                <a:srgbClr val="C00000"/>
              </a:solidFill>
              <a:latin typeface="Calibri" panose="020F0502020204030204" pitchFamily="34" charset="0"/>
              <a:cs typeface="Calibri" panose="020F0502020204030204" pitchFamily="34" charset="0"/>
            </a:endParaRPr>
          </a:p>
          <a:p>
            <a:pPr marL="285750" indent="-285750">
              <a:buFont typeface="Palatino Linotype" panose="02040502050505030304" pitchFamily="18" charset="0"/>
              <a:buChar char="!"/>
            </a:pPr>
            <a:r>
              <a:rPr lang="ru-RU" sz="2400" b="1" dirty="0" err="1" smtClean="0">
                <a:solidFill>
                  <a:srgbClr val="C00000"/>
                </a:solidFill>
                <a:latin typeface="Calibri" panose="020F0502020204030204" pitchFamily="34" charset="0"/>
                <a:cs typeface="Calibri" panose="020F0502020204030204" pitchFamily="34" charset="0"/>
              </a:rPr>
              <a:t>Полиморфность</a:t>
            </a:r>
            <a:r>
              <a:rPr lang="ru-RU" sz="2400" b="1" dirty="0" smtClean="0">
                <a:solidFill>
                  <a:srgbClr val="C00000"/>
                </a:solidFill>
                <a:latin typeface="Calibri" panose="020F0502020204030204" pitchFamily="34" charset="0"/>
                <a:cs typeface="Calibri" panose="020F0502020204030204" pitchFamily="34" charset="0"/>
              </a:rPr>
              <a:t> </a:t>
            </a:r>
            <a:endParaRPr lang="ru-RU" sz="2000" b="1" dirty="0" smtClean="0">
              <a:solidFill>
                <a:srgbClr val="C00000"/>
              </a:solidFill>
              <a:latin typeface="Calibri" panose="020F0502020204030204" pitchFamily="34" charset="0"/>
              <a:cs typeface="Calibri" panose="020F0502020204030204" pitchFamily="34" charset="0"/>
            </a:endParaRPr>
          </a:p>
          <a:p>
            <a:pPr marL="285750" indent="-285750"/>
            <a:r>
              <a:rPr lang="ru-RU" sz="2000" b="1" dirty="0" smtClean="0">
                <a:solidFill>
                  <a:srgbClr val="C00000"/>
                </a:solidFill>
                <a:latin typeface="Calibri" panose="020F0502020204030204" pitchFamily="34" charset="0"/>
                <a:cs typeface="Calibri" panose="020F0502020204030204" pitchFamily="34" charset="0"/>
              </a:rPr>
              <a:t>     </a:t>
            </a:r>
            <a:r>
              <a:rPr lang="ru-RU" sz="2000" u="sng" dirty="0" smtClean="0">
                <a:solidFill>
                  <a:srgbClr val="C00000"/>
                </a:solidFill>
                <a:latin typeface="Calibri" panose="020F0502020204030204" pitchFamily="34" charset="0"/>
                <a:cs typeface="Calibri" panose="020F0502020204030204" pitchFamily="34" charset="0"/>
              </a:rPr>
              <a:t>«Колледж»? </a:t>
            </a:r>
            <a:r>
              <a:rPr lang="ru-RU" sz="2000" dirty="0" smtClean="0">
                <a:solidFill>
                  <a:srgbClr val="C00000"/>
                </a:solidFill>
                <a:latin typeface="Calibri" panose="020F0502020204030204" pitchFamily="34" charset="0"/>
                <a:cs typeface="Calibri" panose="020F0502020204030204" pitchFamily="34" charset="0"/>
              </a:rPr>
              <a:t>(4 типа)</a:t>
            </a:r>
          </a:p>
          <a:p>
            <a:pPr marL="285750" indent="-285750">
              <a:buFont typeface="Palatino Linotype" panose="02040502050505030304" pitchFamily="18" charset="0"/>
              <a:buChar char="!"/>
            </a:pPr>
            <a:endParaRPr lang="ru-RU" sz="2000" b="1" dirty="0" smtClean="0">
              <a:solidFill>
                <a:srgbClr val="C00000"/>
              </a:solidFill>
              <a:latin typeface="Calibri" panose="020F0502020204030204" pitchFamily="34" charset="0"/>
              <a:cs typeface="Calibri" panose="020F0502020204030204" pitchFamily="34" charset="0"/>
            </a:endParaRPr>
          </a:p>
          <a:p>
            <a:pPr marL="285750" indent="-285750"/>
            <a:endParaRPr lang="ru-RU" sz="2000" b="1" dirty="0" smtClean="0">
              <a:solidFill>
                <a:srgbClr val="C00000"/>
              </a:solidFill>
              <a:latin typeface="Calibri" panose="020F0502020204030204" pitchFamily="34" charset="0"/>
              <a:cs typeface="Calibri" panose="020F0502020204030204" pitchFamily="34" charset="0"/>
            </a:endParaRPr>
          </a:p>
          <a:p>
            <a:pPr marL="285750" indent="-285750">
              <a:buFont typeface="Palatino Linotype" panose="02040502050505030304" pitchFamily="18" charset="0"/>
              <a:buChar char="!"/>
            </a:pPr>
            <a:r>
              <a:rPr lang="ru-RU" sz="2400" b="1" dirty="0" smtClean="0">
                <a:solidFill>
                  <a:srgbClr val="C00000"/>
                </a:solidFill>
                <a:latin typeface="Calibri" panose="020F0502020204030204" pitchFamily="34" charset="0"/>
                <a:cs typeface="Calibri" panose="020F0502020204030204" pitchFamily="34" charset="0"/>
              </a:rPr>
              <a:t>Конкуренция квартета </a:t>
            </a:r>
          </a:p>
          <a:p>
            <a:pPr marL="285750" indent="-285750"/>
            <a:r>
              <a:rPr lang="ru-RU" sz="2000" dirty="0" smtClean="0">
                <a:solidFill>
                  <a:srgbClr val="C00000"/>
                </a:solidFill>
                <a:latin typeface="Calibri" panose="020F0502020204030204" pitchFamily="34" charset="0"/>
                <a:cs typeface="Calibri" panose="020F0502020204030204" pitchFamily="34" charset="0"/>
              </a:rPr>
              <a:t>	систем оценки квалификации </a:t>
            </a:r>
            <a:r>
              <a:rPr lang="ru-RU" dirty="0" smtClean="0">
                <a:solidFill>
                  <a:srgbClr val="C00000"/>
                </a:solidFill>
                <a:latin typeface="Calibri" panose="020F0502020204030204" pitchFamily="34" charset="0"/>
                <a:cs typeface="Calibri" panose="020F0502020204030204" pitchFamily="34" charset="0"/>
              </a:rPr>
              <a:t>(ГИА, </a:t>
            </a:r>
            <a:r>
              <a:rPr lang="ru-RU" dirty="0" err="1" smtClean="0">
                <a:solidFill>
                  <a:srgbClr val="C00000"/>
                </a:solidFill>
                <a:latin typeface="Calibri" panose="020F0502020204030204" pitchFamily="34" charset="0"/>
                <a:cs typeface="Calibri" panose="020F0502020204030204" pitchFamily="34" charset="0"/>
              </a:rPr>
              <a:t>Ворлдскилс</a:t>
            </a:r>
            <a:r>
              <a:rPr lang="ru-RU" dirty="0" smtClean="0">
                <a:solidFill>
                  <a:srgbClr val="C00000"/>
                </a:solidFill>
                <a:latin typeface="Calibri" panose="020F0502020204030204" pitchFamily="34" charset="0"/>
                <a:cs typeface="Calibri" panose="020F0502020204030204" pitchFamily="34" charset="0"/>
              </a:rPr>
              <a:t>, НАРК, Корпорации)</a:t>
            </a:r>
          </a:p>
          <a:p>
            <a:pPr marL="285750" indent="-285750"/>
            <a:r>
              <a:rPr lang="ru-RU" dirty="0" smtClean="0">
                <a:solidFill>
                  <a:srgbClr val="C00000"/>
                </a:solidFill>
                <a:latin typeface="Calibri" panose="020F0502020204030204" pitchFamily="34" charset="0"/>
                <a:cs typeface="Calibri" panose="020F0502020204030204" pitchFamily="34" charset="0"/>
              </a:rPr>
              <a:t>	</a:t>
            </a:r>
            <a:r>
              <a:rPr lang="ru-RU" u="sng" dirty="0" smtClean="0">
                <a:solidFill>
                  <a:srgbClr val="C00000"/>
                </a:solidFill>
                <a:latin typeface="Calibri" panose="020F0502020204030204" pitchFamily="34" charset="0"/>
                <a:cs typeface="Calibri" panose="020F0502020204030204" pitchFamily="34" charset="0"/>
              </a:rPr>
              <a:t>«Профессионал»?</a:t>
            </a:r>
          </a:p>
          <a:p>
            <a:pPr marL="285750" indent="-285750">
              <a:buFont typeface="Palatino Linotype" panose="02040502050505030304" pitchFamily="18" charset="0"/>
              <a:buChar char="!"/>
            </a:pPr>
            <a:endParaRPr lang="ru-RU" dirty="0" smtClean="0">
              <a:solidFill>
                <a:srgbClr val="C00000"/>
              </a:solidFill>
              <a:latin typeface="Calibri" panose="020F0502020204030204" pitchFamily="34" charset="0"/>
              <a:cs typeface="Calibri" panose="020F0502020204030204" pitchFamily="34" charset="0"/>
            </a:endParaRPr>
          </a:p>
          <a:p>
            <a:pPr marL="285750" indent="-285750">
              <a:buFont typeface="Palatino Linotype" panose="02040502050505030304" pitchFamily="18" charset="0"/>
              <a:buChar char="!"/>
            </a:pPr>
            <a:r>
              <a:rPr lang="ru-RU" sz="2400" b="1" dirty="0" smtClean="0">
                <a:solidFill>
                  <a:srgbClr val="C00000"/>
                </a:solidFill>
                <a:latin typeface="Calibri" panose="020F0502020204030204" pitchFamily="34" charset="0"/>
                <a:cs typeface="Calibri" panose="020F0502020204030204" pitchFamily="34" charset="0"/>
              </a:rPr>
              <a:t>Отсутствие подходов </a:t>
            </a:r>
          </a:p>
          <a:p>
            <a:pPr marL="285750" indent="-285750"/>
            <a:r>
              <a:rPr lang="ru-RU" dirty="0" smtClean="0">
                <a:solidFill>
                  <a:srgbClr val="C00000"/>
                </a:solidFill>
                <a:latin typeface="Calibri" panose="020F0502020204030204" pitchFamily="34" charset="0"/>
                <a:cs typeface="Calibri" panose="020F0502020204030204" pitchFamily="34" charset="0"/>
              </a:rPr>
              <a:t>к работе с общими компетенциями</a:t>
            </a:r>
          </a:p>
          <a:p>
            <a:pPr marL="285750" indent="-285750">
              <a:buFont typeface="Palatino Linotype" panose="02040502050505030304" pitchFamily="18" charset="0"/>
              <a:buChar char="!"/>
            </a:pPr>
            <a:endParaRPr lang="ru-RU" dirty="0" smtClean="0">
              <a:solidFill>
                <a:srgbClr val="C00000"/>
              </a:solidFill>
              <a:latin typeface="Calibri" panose="020F0502020204030204" pitchFamily="34" charset="0"/>
              <a:cs typeface="Calibri" panose="020F0502020204030204" pitchFamily="34" charset="0"/>
            </a:endParaRPr>
          </a:p>
          <a:p>
            <a:pPr marL="285750" indent="-285750">
              <a:buFont typeface="Palatino Linotype" panose="02040502050505030304" pitchFamily="18" charset="0"/>
              <a:buChar char="!"/>
            </a:pPr>
            <a:endParaRPr lang="ru-RU" sz="2000" b="1" dirty="0">
              <a:solidFill>
                <a:srgbClr val="C00000"/>
              </a:solidFill>
              <a:latin typeface="Calibri" panose="020F0502020204030204" pitchFamily="34" charset="0"/>
              <a:cs typeface="Calibri" panose="020F0502020204030204" pitchFamily="34" charset="0"/>
            </a:endParaRPr>
          </a:p>
        </p:txBody>
      </p:sp>
      <p:sp>
        <p:nvSpPr>
          <p:cNvPr id="12" name="Стрелка вправо 11"/>
          <p:cNvSpPr/>
          <p:nvPr/>
        </p:nvSpPr>
        <p:spPr>
          <a:xfrm>
            <a:off x="4280528" y="2857052"/>
            <a:ext cx="464024" cy="659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лево 12"/>
          <p:cNvSpPr/>
          <p:nvPr/>
        </p:nvSpPr>
        <p:spPr>
          <a:xfrm>
            <a:off x="4018318" y="3545129"/>
            <a:ext cx="464024" cy="724175"/>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Рисунок 9" descr="Московский политех_лого.jpg"/>
          <p:cNvPicPr>
            <a:picLocks noChangeAspect="1"/>
          </p:cNvPicPr>
          <p:nvPr/>
        </p:nvPicPr>
        <p:blipFill>
          <a:blip r:embed="rId2"/>
          <a:stretch>
            <a:fillRect/>
          </a:stretch>
        </p:blipFill>
        <p:spPr>
          <a:xfrm rot="16200000">
            <a:off x="-302609" y="297864"/>
            <a:ext cx="899590" cy="303862"/>
          </a:xfrm>
          <a:prstGeom prst="rect">
            <a:avLst/>
          </a:prstGeom>
        </p:spPr>
      </p:pic>
    </p:spTree>
    <p:extLst>
      <p:ext uri="{BB962C8B-B14F-4D97-AF65-F5344CB8AC3E}">
        <p14:creationId xmlns:p14="http://schemas.microsoft.com/office/powerpoint/2010/main" val="3924519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899591" y="140813"/>
            <a:ext cx="8244408" cy="737215"/>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rtlCol="0" anchor="ctr"/>
          <a:lstStyle/>
          <a:p>
            <a:pPr algn="ctr"/>
            <a:endParaRPr lang="ru-RU">
              <a:solidFill>
                <a:schemeClr val="bg1"/>
              </a:solidFill>
              <a:latin typeface="Calibri" pitchFamily="34" charset="0"/>
            </a:endParaRPr>
          </a:p>
        </p:txBody>
      </p:sp>
      <p:sp>
        <p:nvSpPr>
          <p:cNvPr id="6" name="Прямоугольник 5"/>
          <p:cNvSpPr/>
          <p:nvPr/>
        </p:nvSpPr>
        <p:spPr>
          <a:xfrm>
            <a:off x="917724" y="153964"/>
            <a:ext cx="8236397" cy="707886"/>
          </a:xfrm>
          <a:prstGeom prst="rect">
            <a:avLst/>
          </a:prstGeom>
        </p:spPr>
        <p:txBody>
          <a:bodyPr wrap="square">
            <a:spAutoFit/>
          </a:bodyPr>
          <a:lstStyle/>
          <a:p>
            <a:r>
              <a:rPr lang="ru-RU" sz="2000" b="1" dirty="0" smtClean="0">
                <a:solidFill>
                  <a:schemeClr val="bg1"/>
                </a:solidFill>
                <a:latin typeface="Calibri" pitchFamily="34" charset="0"/>
                <a:cs typeface="Arial" pitchFamily="34" charset="0"/>
              </a:rPr>
              <a:t>ЦЕНТР РАЗВИТИЯ ПРОФЕССИОНАЛЬНОГО ОБРАЗОВАНИЯ</a:t>
            </a:r>
          </a:p>
          <a:p>
            <a:r>
              <a:rPr lang="ru-RU" sz="2000" b="1" dirty="0" smtClean="0">
                <a:solidFill>
                  <a:schemeClr val="bg1"/>
                </a:solidFill>
                <a:latin typeface="Calibri" pitchFamily="34" charset="0"/>
                <a:cs typeface="Arial" pitchFamily="34" charset="0"/>
              </a:rPr>
              <a:t>МОСКОВСКОГО ПОЛИТЕХНИЧЕСКОГО УНИВЕРСИТЕТА</a:t>
            </a:r>
            <a:endParaRPr lang="ru-RU" sz="2000" b="1" dirty="0">
              <a:solidFill>
                <a:schemeClr val="bg1"/>
              </a:solidFill>
              <a:latin typeface="Calibri" pitchFamily="34" charset="0"/>
              <a:cs typeface="Arial" pitchFamily="34" charset="0"/>
            </a:endParaRPr>
          </a:p>
        </p:txBody>
      </p:sp>
      <p:sp>
        <p:nvSpPr>
          <p:cNvPr id="11" name="Прямоугольник 10"/>
          <p:cNvSpPr/>
          <p:nvPr/>
        </p:nvSpPr>
        <p:spPr>
          <a:xfrm>
            <a:off x="1600200" y="1078981"/>
            <a:ext cx="5959809" cy="369332"/>
          </a:xfrm>
          <a:prstGeom prst="rect">
            <a:avLst/>
          </a:prstGeom>
          <a:ln>
            <a:solidFill>
              <a:schemeClr val="accent1"/>
            </a:solidFill>
            <a:miter lim="800000"/>
          </a:ln>
        </p:spPr>
        <p:txBody>
          <a:bodyPr wrap="square">
            <a:spAutoFit/>
          </a:bodyPr>
          <a:lstStyle/>
          <a:p>
            <a:pPr algn="ctr"/>
            <a:r>
              <a:rPr lang="ru-RU" b="1" dirty="0" smtClean="0">
                <a:solidFill>
                  <a:srgbClr val="002060"/>
                </a:solidFill>
                <a:latin typeface="Calibri" pitchFamily="34" charset="0"/>
              </a:rPr>
              <a:t>ФЕДЕРАЛЬНЫЕ ПРОЕКТЫ МИНОБРНАУКИ РОССИИ</a:t>
            </a:r>
            <a:endParaRPr lang="ru-RU" b="1" dirty="0" smtClean="0">
              <a:solidFill>
                <a:srgbClr val="002060"/>
              </a:solidFill>
              <a:latin typeface="Calibri" pitchFamily="34" charset="0"/>
            </a:endParaRPr>
          </a:p>
        </p:txBody>
      </p:sp>
      <p:cxnSp>
        <p:nvCxnSpPr>
          <p:cNvPr id="10" name="Прямая соединительная линия 9"/>
          <p:cNvCxnSpPr/>
          <p:nvPr/>
        </p:nvCxnSpPr>
        <p:spPr>
          <a:xfrm>
            <a:off x="402506" y="3854604"/>
            <a:ext cx="853366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Скругленный прямоугольник 1"/>
          <p:cNvSpPr/>
          <p:nvPr/>
        </p:nvSpPr>
        <p:spPr>
          <a:xfrm>
            <a:off x="9853684" y="2169994"/>
            <a:ext cx="45719" cy="519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3" name="Рисунок 12" descr="Московский политех_лого.jpg"/>
          <p:cNvPicPr>
            <a:picLocks noChangeAspect="1"/>
          </p:cNvPicPr>
          <p:nvPr/>
        </p:nvPicPr>
        <p:blipFill>
          <a:blip r:embed="rId3"/>
          <a:stretch>
            <a:fillRect/>
          </a:stretch>
        </p:blipFill>
        <p:spPr>
          <a:xfrm rot="16200000">
            <a:off x="-302609" y="297864"/>
            <a:ext cx="899590" cy="303862"/>
          </a:xfrm>
          <a:prstGeom prst="rect">
            <a:avLst/>
          </a:prstGeom>
        </p:spPr>
      </p:pic>
      <p:pic>
        <p:nvPicPr>
          <p:cNvPr id="14" name="Рисунок 13" descr="TOP50_лого.jpg"/>
          <p:cNvPicPr>
            <a:picLocks noChangeAspect="1"/>
          </p:cNvPicPr>
          <p:nvPr/>
        </p:nvPicPr>
        <p:blipFill>
          <a:blip r:embed="rId4"/>
          <a:stretch>
            <a:fillRect/>
          </a:stretch>
        </p:blipFill>
        <p:spPr>
          <a:xfrm>
            <a:off x="327405" y="1771650"/>
            <a:ext cx="3088651" cy="1815882"/>
          </a:xfrm>
          <a:prstGeom prst="rect">
            <a:avLst/>
          </a:prstGeom>
          <a:ln>
            <a:solidFill>
              <a:schemeClr val="accent1"/>
            </a:solidFill>
          </a:ln>
        </p:spPr>
      </p:pic>
      <p:pic>
        <p:nvPicPr>
          <p:cNvPr id="15" name="Picture 2" descr="C:\Users\User\Desktop\Рабочие кадры МАМИ\EC_Infographics_160601b-01.jpg"/>
          <p:cNvPicPr>
            <a:picLocks noChangeAspect="1" noChangeArrowheads="1"/>
          </p:cNvPicPr>
          <p:nvPr/>
        </p:nvPicPr>
        <p:blipFill>
          <a:blip r:embed="rId5"/>
          <a:srcRect/>
          <a:stretch>
            <a:fillRect/>
          </a:stretch>
        </p:blipFill>
        <p:spPr bwMode="auto">
          <a:xfrm>
            <a:off x="3703320" y="2221905"/>
            <a:ext cx="1782384" cy="1244695"/>
          </a:xfrm>
          <a:prstGeom prst="rect">
            <a:avLst/>
          </a:prstGeom>
          <a:noFill/>
        </p:spPr>
      </p:pic>
      <p:sp>
        <p:nvSpPr>
          <p:cNvPr id="3" name="TextBox 2"/>
          <p:cNvSpPr txBox="1"/>
          <p:nvPr/>
        </p:nvSpPr>
        <p:spPr>
          <a:xfrm>
            <a:off x="3703320" y="1771650"/>
            <a:ext cx="1782384" cy="1815882"/>
          </a:xfrm>
          <a:prstGeom prst="rect">
            <a:avLst/>
          </a:prstGeom>
          <a:noFill/>
          <a:ln>
            <a:solidFill>
              <a:schemeClr val="accent1"/>
            </a:solidFill>
          </a:ln>
        </p:spPr>
        <p:txBody>
          <a:bodyPr wrap="square" rtlCol="0">
            <a:spAutoFit/>
          </a:bodyPr>
          <a:lstStyle/>
          <a:p>
            <a:r>
              <a:rPr lang="ru-RU" sz="2800" dirty="0" smtClean="0">
                <a:solidFill>
                  <a:srgbClr val="002060"/>
                </a:solidFill>
                <a:latin typeface="Arial Black" panose="020B0A04020102020204" pitchFamily="34" charset="0"/>
              </a:rPr>
              <a:t>МЦК</a:t>
            </a:r>
          </a:p>
          <a:p>
            <a:endParaRPr lang="ru-RU" sz="2800" dirty="0">
              <a:solidFill>
                <a:srgbClr val="002060"/>
              </a:solidFill>
              <a:latin typeface="Arial Black" panose="020B0A04020102020204" pitchFamily="34" charset="0"/>
            </a:endParaRPr>
          </a:p>
          <a:p>
            <a:endParaRPr lang="ru-RU" sz="2800" dirty="0" smtClean="0">
              <a:solidFill>
                <a:srgbClr val="002060"/>
              </a:solidFill>
              <a:latin typeface="Arial Black" panose="020B0A04020102020204" pitchFamily="34" charset="0"/>
            </a:endParaRPr>
          </a:p>
          <a:p>
            <a:endParaRPr lang="ru-RU" sz="2800" dirty="0">
              <a:solidFill>
                <a:srgbClr val="002060"/>
              </a:solidFill>
              <a:latin typeface="Arial Black" panose="020B0A04020102020204" pitchFamily="34" charset="0"/>
            </a:endParaRPr>
          </a:p>
        </p:txBody>
      </p:sp>
      <p:sp>
        <p:nvSpPr>
          <p:cNvPr id="9" name="TextBox 8"/>
          <p:cNvSpPr txBox="1"/>
          <p:nvPr/>
        </p:nvSpPr>
        <p:spPr>
          <a:xfrm>
            <a:off x="5772151" y="1851660"/>
            <a:ext cx="3147194" cy="1754326"/>
          </a:xfrm>
          <a:prstGeom prst="rect">
            <a:avLst/>
          </a:prstGeom>
          <a:noFill/>
          <a:ln>
            <a:solidFill>
              <a:schemeClr val="accent1"/>
            </a:solidFill>
          </a:ln>
        </p:spPr>
        <p:txBody>
          <a:bodyPr wrap="square" rtlCol="0">
            <a:spAutoFit/>
          </a:bodyPr>
          <a:lstStyle/>
          <a:p>
            <a:pPr algn="ctr"/>
            <a:r>
              <a:rPr lang="ru-RU" b="1" dirty="0" smtClean="0">
                <a:solidFill>
                  <a:srgbClr val="002060"/>
                </a:solidFill>
                <a:latin typeface="Arial Black" panose="020B0A04020102020204" pitchFamily="34" charset="0"/>
              </a:rPr>
              <a:t>Приоритетный проект</a:t>
            </a:r>
            <a:endParaRPr lang="ru-RU" b="1" dirty="0">
              <a:solidFill>
                <a:srgbClr val="002060"/>
              </a:solidFill>
              <a:latin typeface="Arial Black" panose="020B0A04020102020204" pitchFamily="34" charset="0"/>
            </a:endParaRPr>
          </a:p>
          <a:p>
            <a:pPr algn="ctr"/>
            <a:endParaRPr lang="ru-RU" b="1" dirty="0" smtClean="0">
              <a:solidFill>
                <a:srgbClr val="002060"/>
              </a:solidFill>
              <a:latin typeface="Arial Black" panose="020B0A04020102020204" pitchFamily="34" charset="0"/>
            </a:endParaRPr>
          </a:p>
          <a:p>
            <a:pPr algn="ctr"/>
            <a:r>
              <a:rPr lang="ru-RU" sz="2400" b="1" dirty="0" smtClean="0">
                <a:solidFill>
                  <a:srgbClr val="00B050"/>
                </a:solidFill>
                <a:latin typeface="Arial Black" panose="020B0A04020102020204" pitchFamily="34" charset="0"/>
              </a:rPr>
              <a:t>Рабочие кадры </a:t>
            </a:r>
          </a:p>
          <a:p>
            <a:pPr algn="ctr"/>
            <a:r>
              <a:rPr lang="ru-RU" sz="2400" b="1" dirty="0" smtClean="0">
                <a:solidFill>
                  <a:srgbClr val="00B050"/>
                </a:solidFill>
                <a:latin typeface="Arial Black" panose="020B0A04020102020204" pitchFamily="34" charset="0"/>
              </a:rPr>
              <a:t>для передовых</a:t>
            </a:r>
          </a:p>
          <a:p>
            <a:pPr algn="ctr"/>
            <a:r>
              <a:rPr lang="ru-RU" sz="2400" b="1" dirty="0" smtClean="0">
                <a:solidFill>
                  <a:srgbClr val="00B050"/>
                </a:solidFill>
                <a:latin typeface="Arial Black" panose="020B0A04020102020204" pitchFamily="34" charset="0"/>
              </a:rPr>
              <a:t> технологий</a:t>
            </a:r>
            <a:endParaRPr lang="ru-RU" sz="2400" b="1" dirty="0">
              <a:solidFill>
                <a:srgbClr val="00B050"/>
              </a:solidFill>
              <a:latin typeface="Arial Black" panose="020B0A04020102020204" pitchFamily="34" charset="0"/>
            </a:endParaRPr>
          </a:p>
        </p:txBody>
      </p:sp>
      <p:sp>
        <p:nvSpPr>
          <p:cNvPr id="16" name="TextBox 15"/>
          <p:cNvSpPr txBox="1"/>
          <p:nvPr/>
        </p:nvSpPr>
        <p:spPr>
          <a:xfrm>
            <a:off x="1451610" y="3974068"/>
            <a:ext cx="6361806" cy="369332"/>
          </a:xfrm>
          <a:prstGeom prst="rect">
            <a:avLst/>
          </a:prstGeom>
          <a:noFill/>
        </p:spPr>
        <p:txBody>
          <a:bodyPr wrap="none" rtlCol="0">
            <a:spAutoFit/>
          </a:bodyPr>
          <a:lstStyle/>
          <a:p>
            <a:r>
              <a:rPr lang="ru-RU" b="1" dirty="0" smtClean="0">
                <a:solidFill>
                  <a:srgbClr val="002060"/>
                </a:solidFill>
                <a:latin typeface="Calibri" panose="020F0502020204030204" pitchFamily="34" charset="0"/>
                <a:cs typeface="Calibri" panose="020F0502020204030204" pitchFamily="34" charset="0"/>
              </a:rPr>
              <a:t>ФЕДЕРАЛЬНЫЕ УЧЕБНО-МЕТОДИЧЕСКИЕ ОБЪЕДИНЕНИЯ СПО </a:t>
            </a:r>
            <a:endParaRPr lang="ru-RU" b="1" dirty="0">
              <a:solidFill>
                <a:srgbClr val="002060"/>
              </a:solidFill>
              <a:latin typeface="Calibri" panose="020F0502020204030204" pitchFamily="34" charset="0"/>
              <a:cs typeface="Calibri" panose="020F0502020204030204" pitchFamily="34" charset="0"/>
            </a:endParaRPr>
          </a:p>
        </p:txBody>
      </p:sp>
      <p:graphicFrame>
        <p:nvGraphicFramePr>
          <p:cNvPr id="18" name="Схема 17"/>
          <p:cNvGraphicFramePr/>
          <p:nvPr>
            <p:extLst>
              <p:ext uri="{D42A27DB-BD31-4B8C-83A1-F6EECF244321}">
                <p14:modId xmlns:p14="http://schemas.microsoft.com/office/powerpoint/2010/main" val="1342871340"/>
              </p:ext>
            </p:extLst>
          </p:nvPr>
        </p:nvGraphicFramePr>
        <p:xfrm>
          <a:off x="2244090" y="4514850"/>
          <a:ext cx="4888230" cy="21717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1866101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899591" y="140813"/>
            <a:ext cx="8244408" cy="737215"/>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rtlCol="0" anchor="ctr"/>
          <a:lstStyle/>
          <a:p>
            <a:pPr algn="ctr"/>
            <a:endParaRPr lang="ru-RU">
              <a:solidFill>
                <a:schemeClr val="bg1"/>
              </a:solidFill>
              <a:latin typeface="Calibri" pitchFamily="34" charset="0"/>
            </a:endParaRPr>
          </a:p>
        </p:txBody>
      </p:sp>
      <p:sp>
        <p:nvSpPr>
          <p:cNvPr id="6" name="Прямоугольник 5"/>
          <p:cNvSpPr/>
          <p:nvPr/>
        </p:nvSpPr>
        <p:spPr>
          <a:xfrm>
            <a:off x="917724" y="153964"/>
            <a:ext cx="8236397" cy="707886"/>
          </a:xfrm>
          <a:prstGeom prst="rect">
            <a:avLst/>
          </a:prstGeom>
        </p:spPr>
        <p:txBody>
          <a:bodyPr wrap="square">
            <a:spAutoFit/>
          </a:bodyPr>
          <a:lstStyle/>
          <a:p>
            <a:r>
              <a:rPr lang="ru-RU" sz="2000" b="1" dirty="0">
                <a:solidFill>
                  <a:schemeClr val="bg1"/>
                </a:solidFill>
                <a:latin typeface="Calibri" pitchFamily="34" charset="0"/>
                <a:cs typeface="Arial" pitchFamily="34" charset="0"/>
              </a:rPr>
              <a:t>ОСНОВЫ ПОЛИТИКИ В ОБЛАСТИ ПОДГОТОВКИ РАБОЧИХ </a:t>
            </a:r>
            <a:endParaRPr lang="ru-RU" sz="2000" b="1" dirty="0" smtClean="0">
              <a:solidFill>
                <a:schemeClr val="bg1"/>
              </a:solidFill>
              <a:latin typeface="Calibri" pitchFamily="34" charset="0"/>
              <a:cs typeface="Arial" pitchFamily="34" charset="0"/>
            </a:endParaRPr>
          </a:p>
          <a:p>
            <a:r>
              <a:rPr lang="ru-RU" sz="2000" b="1" dirty="0" smtClean="0">
                <a:solidFill>
                  <a:schemeClr val="bg1"/>
                </a:solidFill>
                <a:latin typeface="Calibri" pitchFamily="34" charset="0"/>
                <a:cs typeface="Arial" pitchFamily="34" charset="0"/>
              </a:rPr>
              <a:t>КАДРОВ И </a:t>
            </a:r>
            <a:r>
              <a:rPr lang="ru-RU" sz="2000" b="1" dirty="0">
                <a:solidFill>
                  <a:schemeClr val="bg1"/>
                </a:solidFill>
                <a:latin typeface="Calibri" pitchFamily="34" charset="0"/>
                <a:cs typeface="Arial" pitchFamily="34" charset="0"/>
              </a:rPr>
              <a:t>ФОРМИРОВАНИЯ ПРИКЛАДНЫХ КВАЛИФИКАЦИЙ</a:t>
            </a:r>
          </a:p>
        </p:txBody>
      </p:sp>
      <p:sp>
        <p:nvSpPr>
          <p:cNvPr id="11" name="Прямоугольник 10"/>
          <p:cNvSpPr/>
          <p:nvPr/>
        </p:nvSpPr>
        <p:spPr>
          <a:xfrm>
            <a:off x="318964" y="1078981"/>
            <a:ext cx="7412495" cy="369332"/>
          </a:xfrm>
          <a:prstGeom prst="rect">
            <a:avLst/>
          </a:prstGeom>
          <a:ln>
            <a:solidFill>
              <a:schemeClr val="accent1"/>
            </a:solidFill>
            <a:miter lim="800000"/>
          </a:ln>
        </p:spPr>
        <p:txBody>
          <a:bodyPr wrap="square">
            <a:spAutoFit/>
          </a:bodyPr>
          <a:lstStyle/>
          <a:p>
            <a:pPr algn="ctr"/>
            <a:r>
              <a:rPr lang="ru-RU" b="1" dirty="0">
                <a:solidFill>
                  <a:srgbClr val="002060"/>
                </a:solidFill>
                <a:latin typeface="Calibri" pitchFamily="34" charset="0"/>
              </a:rPr>
              <a:t>Федеральный закон </a:t>
            </a:r>
            <a:r>
              <a:rPr lang="ru-RU" b="1" dirty="0" smtClean="0">
                <a:solidFill>
                  <a:srgbClr val="002060"/>
                </a:solidFill>
                <a:latin typeface="Calibri" pitchFamily="34" charset="0"/>
              </a:rPr>
              <a:t>№ 273</a:t>
            </a:r>
            <a:r>
              <a:rPr lang="ru-RU" b="1" dirty="0">
                <a:solidFill>
                  <a:srgbClr val="002060"/>
                </a:solidFill>
                <a:latin typeface="Calibri" pitchFamily="34" charset="0"/>
              </a:rPr>
              <a:t> </a:t>
            </a:r>
            <a:r>
              <a:rPr lang="ru-RU" b="1" dirty="0" smtClean="0">
                <a:solidFill>
                  <a:srgbClr val="002060"/>
                </a:solidFill>
                <a:latin typeface="Calibri" pitchFamily="34" charset="0"/>
              </a:rPr>
              <a:t>«Об </a:t>
            </a:r>
            <a:r>
              <a:rPr lang="ru-RU" b="1" dirty="0">
                <a:solidFill>
                  <a:srgbClr val="002060"/>
                </a:solidFill>
                <a:latin typeface="Calibri" pitchFamily="34" charset="0"/>
              </a:rPr>
              <a:t>образовании в Российской </a:t>
            </a:r>
            <a:r>
              <a:rPr lang="ru-RU" b="1" dirty="0" smtClean="0">
                <a:solidFill>
                  <a:srgbClr val="002060"/>
                </a:solidFill>
                <a:latin typeface="Calibri" pitchFamily="34" charset="0"/>
              </a:rPr>
              <a:t>Федерации»</a:t>
            </a:r>
          </a:p>
        </p:txBody>
      </p:sp>
      <p:cxnSp>
        <p:nvCxnSpPr>
          <p:cNvPr id="10" name="Прямая соединительная линия 9"/>
          <p:cNvCxnSpPr/>
          <p:nvPr/>
        </p:nvCxnSpPr>
        <p:spPr>
          <a:xfrm>
            <a:off x="402506" y="4140354"/>
            <a:ext cx="853366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Прямоугольник 4"/>
          <p:cNvSpPr/>
          <p:nvPr/>
        </p:nvSpPr>
        <p:spPr>
          <a:xfrm>
            <a:off x="317542" y="1598714"/>
            <a:ext cx="8456178" cy="2539157"/>
          </a:xfrm>
          <a:prstGeom prst="rect">
            <a:avLst/>
          </a:prstGeom>
        </p:spPr>
        <p:txBody>
          <a:bodyPr wrap="square">
            <a:spAutoFit/>
          </a:bodyPr>
          <a:lstStyle/>
          <a:p>
            <a:pPr marL="285750" indent="-285750">
              <a:spcBef>
                <a:spcPts val="1200"/>
              </a:spcBef>
              <a:buFont typeface="Wingdings" pitchFamily="2" charset="2"/>
              <a:buChar char="Ø"/>
            </a:pPr>
            <a:r>
              <a:rPr lang="ru-RU" sz="1700" dirty="0">
                <a:solidFill>
                  <a:srgbClr val="002060"/>
                </a:solidFill>
                <a:latin typeface="Calibri" pitchFamily="34" charset="0"/>
              </a:rPr>
              <a:t>Общедоступность СПО (ст. 5)</a:t>
            </a:r>
          </a:p>
          <a:p>
            <a:pPr marL="285750" indent="-285750">
              <a:spcBef>
                <a:spcPts val="1200"/>
              </a:spcBef>
              <a:buFont typeface="Wingdings" pitchFamily="2" charset="2"/>
              <a:buChar char="Ø"/>
            </a:pPr>
            <a:r>
              <a:rPr lang="ru-RU" sz="1700" dirty="0">
                <a:solidFill>
                  <a:srgbClr val="002060"/>
                </a:solidFill>
                <a:latin typeface="Calibri" pitchFamily="34" charset="0"/>
              </a:rPr>
              <a:t>Полномочия органов государственной власти субъектов </a:t>
            </a:r>
            <a:r>
              <a:rPr lang="ru-RU" sz="1700" dirty="0" smtClean="0">
                <a:solidFill>
                  <a:srgbClr val="002060"/>
                </a:solidFill>
                <a:latin typeface="Calibri" pitchFamily="34" charset="0"/>
              </a:rPr>
              <a:t>РФ </a:t>
            </a:r>
            <a:r>
              <a:rPr lang="ru-RU" sz="1700" dirty="0">
                <a:solidFill>
                  <a:srgbClr val="002060"/>
                </a:solidFill>
                <a:latin typeface="Calibri" pitchFamily="34" charset="0"/>
              </a:rPr>
              <a:t>(ст. 8)</a:t>
            </a:r>
          </a:p>
          <a:p>
            <a:pPr marL="285750" indent="-285750">
              <a:spcBef>
                <a:spcPts val="600"/>
              </a:spcBef>
              <a:buFont typeface="Wingdings" pitchFamily="2" charset="2"/>
              <a:buChar char="Ø"/>
            </a:pPr>
            <a:r>
              <a:rPr lang="ru-RU" sz="1700" dirty="0">
                <a:solidFill>
                  <a:srgbClr val="002060"/>
                </a:solidFill>
                <a:latin typeface="Calibri" pitchFamily="34" charset="0"/>
              </a:rPr>
              <a:t>П</a:t>
            </a:r>
            <a:r>
              <a:rPr lang="ru-RU" sz="1700" dirty="0" smtClean="0">
                <a:solidFill>
                  <a:srgbClr val="002060"/>
                </a:solidFill>
                <a:latin typeface="Calibri" pitchFamily="34" charset="0"/>
              </a:rPr>
              <a:t>рофессиональная </a:t>
            </a:r>
            <a:r>
              <a:rPr lang="ru-RU" sz="1700" dirty="0">
                <a:solidFill>
                  <a:srgbClr val="002060"/>
                </a:solidFill>
                <a:latin typeface="Calibri" pitchFamily="34" charset="0"/>
              </a:rPr>
              <a:t>образовательная организация (ст.23)</a:t>
            </a:r>
          </a:p>
          <a:p>
            <a:pPr marL="285750" indent="-285750">
              <a:spcBef>
                <a:spcPts val="600"/>
              </a:spcBef>
              <a:buFont typeface="Wingdings" pitchFamily="2" charset="2"/>
              <a:buChar char="Ø"/>
            </a:pPr>
            <a:r>
              <a:rPr lang="ru-RU" sz="1700" dirty="0">
                <a:solidFill>
                  <a:srgbClr val="002060"/>
                </a:solidFill>
                <a:latin typeface="Calibri" pitchFamily="34" charset="0"/>
              </a:rPr>
              <a:t>Образовательные программы СПО: квалифицированные рабочие, служащие; специалисты среднего звена (ст. 12)</a:t>
            </a:r>
          </a:p>
          <a:p>
            <a:pPr marL="285750" indent="-285750">
              <a:spcBef>
                <a:spcPts val="1200"/>
              </a:spcBef>
              <a:buFont typeface="Wingdings" pitchFamily="2" charset="2"/>
              <a:buChar char="Ø"/>
            </a:pPr>
            <a:r>
              <a:rPr lang="ru-RU" sz="1700" dirty="0">
                <a:solidFill>
                  <a:srgbClr val="002060"/>
                </a:solidFill>
                <a:latin typeface="Calibri" pitchFamily="34" charset="0"/>
              </a:rPr>
              <a:t>Профессиональное обучение (ст. 10, 73)</a:t>
            </a:r>
          </a:p>
          <a:p>
            <a:pPr marL="285750" indent="-285750">
              <a:spcBef>
                <a:spcPts val="1200"/>
              </a:spcBef>
              <a:buFont typeface="Wingdings" pitchFamily="2" charset="2"/>
              <a:buChar char="Ø"/>
            </a:pPr>
            <a:r>
              <a:rPr lang="ru-RU" sz="1700" dirty="0">
                <a:solidFill>
                  <a:srgbClr val="002060"/>
                </a:solidFill>
                <a:latin typeface="Calibri" pitchFamily="34" charset="0"/>
              </a:rPr>
              <a:t>Приобретение </a:t>
            </a:r>
            <a:r>
              <a:rPr lang="ru-RU" sz="1700" dirty="0" smtClean="0">
                <a:solidFill>
                  <a:srgbClr val="002060"/>
                </a:solidFill>
                <a:latin typeface="Calibri" pitchFamily="34" charset="0"/>
              </a:rPr>
              <a:t>проф. </a:t>
            </a:r>
            <a:r>
              <a:rPr lang="ru-RU" sz="1700" dirty="0">
                <a:solidFill>
                  <a:srgbClr val="002060"/>
                </a:solidFill>
                <a:latin typeface="Calibri" pitchFamily="34" charset="0"/>
              </a:rPr>
              <a:t>компетенции в </a:t>
            </a:r>
            <a:r>
              <a:rPr lang="ru-RU" sz="1700" dirty="0" smtClean="0">
                <a:solidFill>
                  <a:srgbClr val="002060"/>
                </a:solidFill>
                <a:latin typeface="Calibri" pitchFamily="34" charset="0"/>
              </a:rPr>
              <a:t>центрах проф. </a:t>
            </a:r>
            <a:r>
              <a:rPr lang="ru-RU" sz="1700" dirty="0">
                <a:solidFill>
                  <a:srgbClr val="002060"/>
                </a:solidFill>
                <a:latin typeface="Calibri" pitchFamily="34" charset="0"/>
              </a:rPr>
              <a:t>квалификации  (ст. 73)</a:t>
            </a:r>
          </a:p>
        </p:txBody>
      </p:sp>
      <p:sp>
        <p:nvSpPr>
          <p:cNvPr id="17" name="Прямоугольник 16"/>
          <p:cNvSpPr/>
          <p:nvPr/>
        </p:nvSpPr>
        <p:spPr>
          <a:xfrm>
            <a:off x="318964" y="4317461"/>
            <a:ext cx="8617209" cy="563231"/>
          </a:xfrm>
          <a:prstGeom prst="rect">
            <a:avLst/>
          </a:prstGeom>
          <a:ln>
            <a:solidFill>
              <a:schemeClr val="accent1"/>
            </a:solidFill>
          </a:ln>
        </p:spPr>
        <p:txBody>
          <a:bodyPr wrap="square">
            <a:spAutoFit/>
          </a:bodyPr>
          <a:lstStyle/>
          <a:p>
            <a:pPr>
              <a:lnSpc>
                <a:spcPct val="90000"/>
              </a:lnSpc>
              <a:spcBef>
                <a:spcPts val="600"/>
              </a:spcBef>
              <a:defRPr/>
            </a:pPr>
            <a:r>
              <a:rPr lang="ru-RU" b="1" dirty="0" smtClean="0">
                <a:solidFill>
                  <a:srgbClr val="002060"/>
                </a:solidFill>
                <a:latin typeface="Calibri" pitchFamily="34" charset="0"/>
              </a:rPr>
              <a:t>Поручения </a:t>
            </a:r>
            <a:r>
              <a:rPr lang="ru-RU" b="1" dirty="0">
                <a:solidFill>
                  <a:srgbClr val="002060"/>
                </a:solidFill>
                <a:latin typeface="Calibri" pitchFamily="34" charset="0"/>
              </a:rPr>
              <a:t>Президента Российской </a:t>
            </a:r>
            <a:r>
              <a:rPr lang="ru-RU" b="1" dirty="0" smtClean="0">
                <a:solidFill>
                  <a:srgbClr val="002060"/>
                </a:solidFill>
                <a:latin typeface="Calibri" pitchFamily="34" charset="0"/>
              </a:rPr>
              <a:t>Федерации </a:t>
            </a:r>
            <a:r>
              <a:rPr lang="ru-RU" sz="1600" dirty="0" smtClean="0">
                <a:latin typeface="Calibri" pitchFamily="34" charset="0"/>
              </a:rPr>
              <a:t>(</a:t>
            </a:r>
            <a:r>
              <a:rPr lang="ru-RU" sz="1600" dirty="0">
                <a:latin typeface="Calibri" pitchFamily="34" charset="0"/>
              </a:rPr>
              <a:t>от 05.12.2014, Пр-2821, п.1, </a:t>
            </a:r>
            <a:r>
              <a:rPr lang="ru-RU" sz="1600" dirty="0" smtClean="0">
                <a:latin typeface="Calibri" pitchFamily="34" charset="0"/>
              </a:rPr>
              <a:t>9; от </a:t>
            </a:r>
            <a:r>
              <a:rPr lang="ru-RU" sz="1600" dirty="0">
                <a:latin typeface="Calibri" pitchFamily="34" charset="0"/>
              </a:rPr>
              <a:t>22.09.2015, </a:t>
            </a:r>
            <a:r>
              <a:rPr lang="ru-RU" sz="1600" dirty="0" smtClean="0">
                <a:latin typeface="Calibri" pitchFamily="34" charset="0"/>
              </a:rPr>
              <a:t>Пр-1921</a:t>
            </a:r>
            <a:r>
              <a:rPr lang="ru-RU" sz="1600" dirty="0">
                <a:latin typeface="Calibri" pitchFamily="34" charset="0"/>
              </a:rPr>
              <a:t>, </a:t>
            </a:r>
            <a:r>
              <a:rPr lang="ru-RU" sz="1600" dirty="0" smtClean="0">
                <a:latin typeface="Calibri" pitchFamily="34" charset="0"/>
              </a:rPr>
              <a:t>п.1д, от 26.12.2017)</a:t>
            </a:r>
            <a:endParaRPr lang="ru-RU" sz="1600" dirty="0">
              <a:latin typeface="Calibri" pitchFamily="34" charset="0"/>
            </a:endParaRPr>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9285" y="235934"/>
            <a:ext cx="996889" cy="14292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Скругленный прямоугольник 1"/>
          <p:cNvSpPr/>
          <p:nvPr/>
        </p:nvSpPr>
        <p:spPr>
          <a:xfrm>
            <a:off x="9853684" y="2169994"/>
            <a:ext cx="45719" cy="519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317541" y="5023302"/>
            <a:ext cx="8618633" cy="840230"/>
          </a:xfrm>
          <a:prstGeom prst="rect">
            <a:avLst/>
          </a:prstGeom>
          <a:ln>
            <a:solidFill>
              <a:schemeClr val="accent1"/>
            </a:solidFill>
          </a:ln>
        </p:spPr>
        <p:txBody>
          <a:bodyPr wrap="square">
            <a:spAutoFit/>
          </a:bodyPr>
          <a:lstStyle/>
          <a:p>
            <a:pPr>
              <a:lnSpc>
                <a:spcPct val="90000"/>
              </a:lnSpc>
              <a:spcAft>
                <a:spcPts val="600"/>
              </a:spcAft>
              <a:defRPr/>
            </a:pPr>
            <a:r>
              <a:rPr lang="ru-RU" b="1" dirty="0">
                <a:solidFill>
                  <a:srgbClr val="002060"/>
                </a:solidFill>
                <a:latin typeface="Calibri" pitchFamily="34" charset="0"/>
              </a:rPr>
              <a:t>Стратегия развития системы подготовки рабочих кадров и формирования прикладных квалификаций </a:t>
            </a:r>
            <a:r>
              <a:rPr lang="ru-RU" dirty="0">
                <a:latin typeface="Calibri" pitchFamily="34" charset="0"/>
              </a:rPr>
              <a:t>в </a:t>
            </a:r>
            <a:r>
              <a:rPr lang="ru-RU" dirty="0" smtClean="0">
                <a:latin typeface="Calibri" pitchFamily="34" charset="0"/>
              </a:rPr>
              <a:t>РФ </a:t>
            </a:r>
            <a:r>
              <a:rPr lang="ru-RU" dirty="0">
                <a:latin typeface="Calibri" pitchFamily="34" charset="0"/>
              </a:rPr>
              <a:t>на период до 2020 года </a:t>
            </a:r>
            <a:r>
              <a:rPr lang="ru-RU" sz="1600" dirty="0">
                <a:latin typeface="Calibri" pitchFamily="34" charset="0"/>
              </a:rPr>
              <a:t>(одобрена Коллегией </a:t>
            </a:r>
            <a:r>
              <a:rPr lang="ru-RU" sz="1600" dirty="0" err="1">
                <a:latin typeface="Calibri" pitchFamily="34" charset="0"/>
              </a:rPr>
              <a:t>Минобрнауки</a:t>
            </a:r>
            <a:r>
              <a:rPr lang="ru-RU" sz="1600" dirty="0">
                <a:latin typeface="Calibri" pitchFamily="34" charset="0"/>
              </a:rPr>
              <a:t> России, протокол от 18.07.2013 № ПК-5вн)</a:t>
            </a:r>
            <a:endParaRPr lang="ru-RU" dirty="0">
              <a:latin typeface="Calibri" pitchFamily="34" charset="0"/>
            </a:endParaRPr>
          </a:p>
        </p:txBody>
      </p:sp>
      <p:sp>
        <p:nvSpPr>
          <p:cNvPr id="8" name="Прямоугольник 7"/>
          <p:cNvSpPr/>
          <p:nvPr/>
        </p:nvSpPr>
        <p:spPr>
          <a:xfrm>
            <a:off x="317541" y="5980469"/>
            <a:ext cx="8618633" cy="590931"/>
          </a:xfrm>
          <a:prstGeom prst="rect">
            <a:avLst/>
          </a:prstGeom>
          <a:ln>
            <a:solidFill>
              <a:schemeClr val="accent1"/>
            </a:solidFill>
          </a:ln>
        </p:spPr>
        <p:txBody>
          <a:bodyPr wrap="square">
            <a:spAutoFit/>
          </a:bodyPr>
          <a:lstStyle/>
          <a:p>
            <a:pPr>
              <a:lnSpc>
                <a:spcPct val="90000"/>
              </a:lnSpc>
              <a:spcAft>
                <a:spcPts val="600"/>
              </a:spcAft>
              <a:defRPr/>
            </a:pPr>
            <a:r>
              <a:rPr lang="ru-RU" b="1" dirty="0">
                <a:solidFill>
                  <a:srgbClr val="002060"/>
                </a:solidFill>
                <a:latin typeface="Calibri" pitchFamily="34" charset="0"/>
              </a:rPr>
              <a:t>Комплекс мер, </a:t>
            </a:r>
            <a:r>
              <a:rPr lang="ru-RU" dirty="0">
                <a:latin typeface="Calibri" pitchFamily="34" charset="0"/>
              </a:rPr>
              <a:t>направленных на совершенствование системы СПО, на 2015-2020 годы  </a:t>
            </a:r>
            <a:r>
              <a:rPr lang="ru-RU" sz="1600" dirty="0">
                <a:latin typeface="Calibri" pitchFamily="34" charset="0"/>
              </a:rPr>
              <a:t>(утвержден распоряжением Правительства </a:t>
            </a:r>
            <a:r>
              <a:rPr lang="ru-RU" sz="1600" dirty="0" smtClean="0">
                <a:latin typeface="Calibri" pitchFamily="34" charset="0"/>
              </a:rPr>
              <a:t>РФ </a:t>
            </a:r>
            <a:r>
              <a:rPr lang="ru-RU" sz="1600" dirty="0">
                <a:latin typeface="Calibri" pitchFamily="34" charset="0"/>
              </a:rPr>
              <a:t>от 03.03.2015 № 349-р)</a:t>
            </a:r>
          </a:p>
        </p:txBody>
      </p:sp>
      <p:pic>
        <p:nvPicPr>
          <p:cNvPr id="13" name="Рисунок 12" descr="Московский политех_лого.jpg"/>
          <p:cNvPicPr>
            <a:picLocks noChangeAspect="1"/>
          </p:cNvPicPr>
          <p:nvPr/>
        </p:nvPicPr>
        <p:blipFill>
          <a:blip r:embed="rId4"/>
          <a:stretch>
            <a:fillRect/>
          </a:stretch>
        </p:blipFill>
        <p:spPr>
          <a:xfrm rot="16200000">
            <a:off x="-302609" y="297864"/>
            <a:ext cx="899590" cy="303862"/>
          </a:xfrm>
          <a:prstGeom prst="rect">
            <a:avLst/>
          </a:prstGeom>
        </p:spPr>
      </p:pic>
    </p:spTree>
    <p:extLst>
      <p:ext uri="{BB962C8B-B14F-4D97-AF65-F5344CB8AC3E}">
        <p14:creationId xmlns:p14="http://schemas.microsoft.com/office/powerpoint/2010/main" val="24059033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899591" y="140813"/>
            <a:ext cx="8244408" cy="737215"/>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rtlCol="0" anchor="ctr"/>
          <a:lstStyle/>
          <a:p>
            <a:pPr algn="ctr"/>
            <a:endParaRPr lang="ru-RU">
              <a:solidFill>
                <a:schemeClr val="bg1"/>
              </a:solidFill>
              <a:latin typeface="Calibri" pitchFamily="34" charset="0"/>
            </a:endParaRPr>
          </a:p>
        </p:txBody>
      </p:sp>
      <p:sp>
        <p:nvSpPr>
          <p:cNvPr id="35" name="TextBox 34"/>
          <p:cNvSpPr txBox="1"/>
          <p:nvPr/>
        </p:nvSpPr>
        <p:spPr>
          <a:xfrm>
            <a:off x="885736" y="179625"/>
            <a:ext cx="6484388" cy="697383"/>
          </a:xfrm>
          <a:prstGeom prst="rect">
            <a:avLst/>
          </a:prstGeom>
          <a:noFill/>
        </p:spPr>
        <p:txBody>
          <a:bodyPr wrap="square" lIns="81037" tIns="40519" rIns="81037" bIns="40519" rtlCol="0">
            <a:spAutoFit/>
          </a:bodyPr>
          <a:lstStyle/>
          <a:p>
            <a:r>
              <a:rPr lang="ru-RU" sz="2000" b="1" dirty="0" smtClean="0">
                <a:solidFill>
                  <a:schemeClr val="bg1"/>
                </a:solidFill>
                <a:latin typeface="Calibri" pitchFamily="34" charset="0"/>
                <a:cs typeface="Arial" pitchFamily="34" charset="0"/>
              </a:rPr>
              <a:t>ОСНОВНЫЕ РЕЗУЛЬТАТЫ </a:t>
            </a:r>
          </a:p>
          <a:p>
            <a:r>
              <a:rPr lang="ru-RU" sz="2000" b="1" dirty="0" smtClean="0">
                <a:solidFill>
                  <a:schemeClr val="bg1"/>
                </a:solidFill>
                <a:latin typeface="Calibri" pitchFamily="34" charset="0"/>
                <a:cs typeface="Arial" pitchFamily="34" charset="0"/>
              </a:rPr>
              <a:t>РЕАЛИЗАЦИИ СТРАТЕГИИ 2013-2016 годы</a:t>
            </a:r>
            <a:endParaRPr lang="ru-RU" sz="2400" b="1" dirty="0">
              <a:solidFill>
                <a:schemeClr val="bg1"/>
              </a:solidFill>
              <a:latin typeface="Calibri" pitchFamily="34" charset="0"/>
            </a:endParaRPr>
          </a:p>
        </p:txBody>
      </p:sp>
      <p:sp>
        <p:nvSpPr>
          <p:cNvPr id="38" name="Прямоугольник 37"/>
          <p:cNvSpPr/>
          <p:nvPr/>
        </p:nvSpPr>
        <p:spPr>
          <a:xfrm>
            <a:off x="42819" y="1399613"/>
            <a:ext cx="3235770" cy="4755148"/>
          </a:xfrm>
          <a:prstGeom prst="rect">
            <a:avLst/>
          </a:prstGeom>
        </p:spPr>
        <p:txBody>
          <a:bodyPr wrap="square">
            <a:spAutoFit/>
          </a:bodyPr>
          <a:lstStyle/>
          <a:p>
            <a:pPr marL="285750" indent="-285750">
              <a:spcAft>
                <a:spcPts val="600"/>
              </a:spcAft>
              <a:buFont typeface="Wingdings" pitchFamily="2" charset="2"/>
              <a:buChar char="ü"/>
              <a:defRPr/>
            </a:pPr>
            <a:r>
              <a:rPr lang="ru-RU" b="1" dirty="0" smtClean="0">
                <a:solidFill>
                  <a:srgbClr val="002060"/>
                </a:solidFill>
                <a:latin typeface="Calibri" pitchFamily="34" charset="0"/>
                <a:cs typeface="Arial" pitchFamily="34" charset="0"/>
              </a:rPr>
              <a:t>Обеспечение </a:t>
            </a:r>
            <a:r>
              <a:rPr lang="ru-RU" b="1" dirty="0">
                <a:solidFill>
                  <a:srgbClr val="002060"/>
                </a:solidFill>
                <a:latin typeface="Calibri" pitchFamily="34" charset="0"/>
                <a:cs typeface="Arial" pitchFamily="34" charset="0"/>
              </a:rPr>
              <a:t>соответствия квалификации </a:t>
            </a:r>
            <a:r>
              <a:rPr lang="ru-RU" dirty="0">
                <a:solidFill>
                  <a:srgbClr val="002060"/>
                </a:solidFill>
                <a:latin typeface="Calibri" pitchFamily="34" charset="0"/>
                <a:cs typeface="Arial" pitchFamily="34" charset="0"/>
              </a:rPr>
              <a:t>выпускников требованиям современной </a:t>
            </a:r>
            <a:r>
              <a:rPr lang="ru-RU" dirty="0" smtClean="0">
                <a:solidFill>
                  <a:srgbClr val="002060"/>
                </a:solidFill>
                <a:latin typeface="Calibri" pitchFamily="34" charset="0"/>
                <a:cs typeface="Arial" pitchFamily="34" charset="0"/>
              </a:rPr>
              <a:t>экономики</a:t>
            </a:r>
          </a:p>
          <a:p>
            <a:pPr marL="285750" indent="-285750">
              <a:spcAft>
                <a:spcPts val="600"/>
              </a:spcAft>
              <a:buFont typeface="Wingdings" pitchFamily="2" charset="2"/>
              <a:buChar char="ü"/>
              <a:defRPr/>
            </a:pPr>
            <a:r>
              <a:rPr lang="ru-RU" b="1" dirty="0" smtClean="0">
                <a:solidFill>
                  <a:srgbClr val="002060"/>
                </a:solidFill>
                <a:latin typeface="Calibri" pitchFamily="34" charset="0"/>
                <a:cs typeface="Arial" pitchFamily="34" charset="0"/>
              </a:rPr>
              <a:t>Консолидация </a:t>
            </a:r>
            <a:r>
              <a:rPr lang="ru-RU" b="1" dirty="0">
                <a:solidFill>
                  <a:srgbClr val="002060"/>
                </a:solidFill>
                <a:latin typeface="Calibri" pitchFamily="34" charset="0"/>
                <a:cs typeface="Arial" pitchFamily="34" charset="0"/>
              </a:rPr>
              <a:t>ресурсов </a:t>
            </a:r>
            <a:r>
              <a:rPr lang="ru-RU" dirty="0">
                <a:solidFill>
                  <a:srgbClr val="002060"/>
                </a:solidFill>
                <a:latin typeface="Calibri" pitchFamily="34" charset="0"/>
                <a:cs typeface="Arial" pitchFamily="34" charset="0"/>
              </a:rPr>
              <a:t>бизнеса, государства и сферы образования в развитии </a:t>
            </a:r>
            <a:r>
              <a:rPr lang="ru-RU" dirty="0" smtClean="0">
                <a:solidFill>
                  <a:srgbClr val="002060"/>
                </a:solidFill>
                <a:latin typeface="Calibri" pitchFamily="34" charset="0"/>
                <a:cs typeface="Arial" pitchFamily="34" charset="0"/>
              </a:rPr>
              <a:t>СПО</a:t>
            </a:r>
          </a:p>
          <a:p>
            <a:pPr marL="285750" indent="-285750">
              <a:spcAft>
                <a:spcPts val="600"/>
              </a:spcAft>
              <a:buFont typeface="Wingdings" pitchFamily="2" charset="2"/>
              <a:buChar char="ü"/>
              <a:defRPr/>
            </a:pPr>
            <a:r>
              <a:rPr lang="ru-RU" b="1" dirty="0" smtClean="0">
                <a:solidFill>
                  <a:srgbClr val="002060"/>
                </a:solidFill>
                <a:latin typeface="Calibri" pitchFamily="34" charset="0"/>
              </a:rPr>
              <a:t>Возможности </a:t>
            </a:r>
            <a:r>
              <a:rPr lang="ru-RU" b="1" dirty="0">
                <a:solidFill>
                  <a:srgbClr val="002060"/>
                </a:solidFill>
                <a:latin typeface="Calibri" pitchFamily="34" charset="0"/>
              </a:rPr>
              <a:t>на протяжении трудовой </a:t>
            </a:r>
            <a:r>
              <a:rPr lang="ru-RU" b="1" dirty="0" smtClean="0">
                <a:solidFill>
                  <a:srgbClr val="002060"/>
                </a:solidFill>
                <a:latin typeface="Calibri" pitchFamily="34" charset="0"/>
              </a:rPr>
              <a:t>деятельности </a:t>
            </a:r>
            <a:r>
              <a:rPr lang="ru-RU" dirty="0" smtClean="0">
                <a:solidFill>
                  <a:srgbClr val="002060"/>
                </a:solidFill>
                <a:latin typeface="Calibri" pitchFamily="34" charset="0"/>
              </a:rPr>
              <a:t>для </a:t>
            </a:r>
            <a:r>
              <a:rPr lang="ru-RU" dirty="0">
                <a:solidFill>
                  <a:srgbClr val="002060"/>
                </a:solidFill>
                <a:latin typeface="Calibri" pitchFamily="34" charset="0"/>
              </a:rPr>
              <a:t>различных категорий населения в приобретении </a:t>
            </a:r>
            <a:r>
              <a:rPr lang="ru-RU" dirty="0" smtClean="0">
                <a:solidFill>
                  <a:srgbClr val="002060"/>
                </a:solidFill>
                <a:latin typeface="Calibri" pitchFamily="34" charset="0"/>
              </a:rPr>
              <a:t>прикладных квалификаций </a:t>
            </a:r>
          </a:p>
          <a:p>
            <a:pPr marL="285750" indent="-285750">
              <a:spcAft>
                <a:spcPts val="600"/>
              </a:spcAft>
              <a:buFont typeface="Wingdings" pitchFamily="2" charset="2"/>
              <a:buChar char="ü"/>
              <a:defRPr/>
            </a:pPr>
            <a:r>
              <a:rPr lang="ru-RU" b="1" dirty="0" smtClean="0">
                <a:solidFill>
                  <a:srgbClr val="002060"/>
                </a:solidFill>
                <a:latin typeface="Calibri" pitchFamily="34" charset="0"/>
              </a:rPr>
              <a:t>Успешная социализация и самореализации </a:t>
            </a:r>
            <a:r>
              <a:rPr lang="ru-RU" dirty="0" smtClean="0">
                <a:solidFill>
                  <a:srgbClr val="002060"/>
                </a:solidFill>
                <a:latin typeface="Calibri" pitchFamily="34" charset="0"/>
              </a:rPr>
              <a:t>молодежи</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9285" y="263229"/>
            <a:ext cx="996889" cy="14292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Box 20"/>
          <p:cNvSpPr txBox="1"/>
          <p:nvPr/>
        </p:nvSpPr>
        <p:spPr>
          <a:xfrm>
            <a:off x="179513" y="911971"/>
            <a:ext cx="1350007" cy="400110"/>
          </a:xfrm>
          <a:prstGeom prst="rect">
            <a:avLst/>
          </a:prstGeom>
          <a:noFill/>
        </p:spPr>
        <p:txBody>
          <a:bodyPr wrap="square" rtlCol="0">
            <a:spAutoFit/>
          </a:bodyPr>
          <a:lstStyle/>
          <a:p>
            <a:r>
              <a:rPr lang="ru-RU" sz="2000" b="1" dirty="0">
                <a:solidFill>
                  <a:schemeClr val="accent5">
                    <a:lumMod val="75000"/>
                  </a:schemeClr>
                </a:solidFill>
                <a:latin typeface="Calibri" pitchFamily="34" charset="0"/>
              </a:rPr>
              <a:t>Задачи</a:t>
            </a:r>
          </a:p>
        </p:txBody>
      </p:sp>
      <p:sp>
        <p:nvSpPr>
          <p:cNvPr id="22" name="Прямоугольник 21"/>
          <p:cNvSpPr/>
          <p:nvPr/>
        </p:nvSpPr>
        <p:spPr>
          <a:xfrm>
            <a:off x="3059832" y="1388906"/>
            <a:ext cx="6192688" cy="1898981"/>
          </a:xfrm>
          <a:prstGeom prst="rect">
            <a:avLst/>
          </a:prstGeom>
        </p:spPr>
        <p:txBody>
          <a:bodyPr wrap="square">
            <a:spAutoFit/>
          </a:bodyPr>
          <a:lstStyle/>
          <a:p>
            <a:pPr marL="468312" indent="-285750">
              <a:lnSpc>
                <a:spcPct val="80000"/>
              </a:lnSpc>
              <a:spcAft>
                <a:spcPts val="900"/>
              </a:spcAft>
              <a:buFont typeface="Calibri" panose="020F0502020204030204" pitchFamily="34" charset="0"/>
              <a:buChar char="→"/>
              <a:defRPr/>
            </a:pPr>
            <a:r>
              <a:rPr lang="ru-RU" sz="1600" b="1" dirty="0">
                <a:solidFill>
                  <a:schemeClr val="accent5">
                    <a:lumMod val="50000"/>
                  </a:schemeClr>
                </a:solidFill>
                <a:latin typeface="Calibri" pitchFamily="34" charset="0"/>
                <a:cs typeface="Arial" pitchFamily="34" charset="0"/>
              </a:rPr>
              <a:t>Разработано и реализуется 85 региональных </a:t>
            </a:r>
            <a:r>
              <a:rPr lang="ru-RU" sz="1600" b="1" dirty="0" smtClean="0">
                <a:solidFill>
                  <a:schemeClr val="accent5">
                    <a:lumMod val="50000"/>
                  </a:schemeClr>
                </a:solidFill>
                <a:latin typeface="Calibri" pitchFamily="34" charset="0"/>
                <a:cs typeface="Arial" pitchFamily="34" charset="0"/>
              </a:rPr>
              <a:t>                     программ </a:t>
            </a:r>
            <a:r>
              <a:rPr lang="ru-RU" sz="1600" b="1" dirty="0">
                <a:solidFill>
                  <a:schemeClr val="accent5">
                    <a:lumMod val="50000"/>
                  </a:schemeClr>
                </a:solidFill>
                <a:latin typeface="Calibri" pitchFamily="34" charset="0"/>
                <a:cs typeface="Arial" pitchFamily="34" charset="0"/>
              </a:rPr>
              <a:t>развития </a:t>
            </a:r>
            <a:r>
              <a:rPr lang="ru-RU" sz="1600" b="1" dirty="0" smtClean="0">
                <a:solidFill>
                  <a:schemeClr val="accent5">
                    <a:lumMod val="50000"/>
                  </a:schemeClr>
                </a:solidFill>
                <a:latin typeface="Calibri" pitchFamily="34" charset="0"/>
                <a:cs typeface="Arial" pitchFamily="34" charset="0"/>
              </a:rPr>
              <a:t>профобразования</a:t>
            </a:r>
            <a:endParaRPr lang="ru-RU" sz="1600" b="1" dirty="0">
              <a:solidFill>
                <a:schemeClr val="accent5">
                  <a:lumMod val="50000"/>
                </a:schemeClr>
              </a:solidFill>
              <a:latin typeface="Calibri" pitchFamily="34" charset="0"/>
              <a:cs typeface="Arial" pitchFamily="34" charset="0"/>
            </a:endParaRPr>
          </a:p>
          <a:p>
            <a:pPr marL="468312" indent="-285750">
              <a:lnSpc>
                <a:spcPct val="80000"/>
              </a:lnSpc>
              <a:spcAft>
                <a:spcPts val="900"/>
              </a:spcAft>
              <a:buFont typeface="Calibri" panose="020F0502020204030204" pitchFamily="34" charset="0"/>
              <a:buChar char="→"/>
              <a:defRPr/>
            </a:pPr>
            <a:r>
              <a:rPr lang="ru-RU" sz="1600" b="1" dirty="0" smtClean="0">
                <a:solidFill>
                  <a:schemeClr val="accent5">
                    <a:lumMod val="50000"/>
                  </a:schemeClr>
                </a:solidFill>
                <a:latin typeface="Calibri" pitchFamily="34" charset="0"/>
                <a:cs typeface="Arial" pitchFamily="34" charset="0"/>
              </a:rPr>
              <a:t>Государственная </a:t>
            </a:r>
            <a:r>
              <a:rPr lang="ru-RU" sz="1600" b="1" dirty="0">
                <a:solidFill>
                  <a:schemeClr val="accent5">
                    <a:lumMod val="50000"/>
                  </a:schemeClr>
                </a:solidFill>
                <a:latin typeface="Calibri" pitchFamily="34" charset="0"/>
                <a:cs typeface="Arial" pitchFamily="34" charset="0"/>
              </a:rPr>
              <a:t>поддержка развития </a:t>
            </a:r>
            <a:r>
              <a:rPr lang="ru-RU" sz="1600" b="1" dirty="0" smtClean="0">
                <a:solidFill>
                  <a:schemeClr val="accent5">
                    <a:lumMod val="50000"/>
                  </a:schemeClr>
                </a:solidFill>
                <a:latin typeface="Calibri" pitchFamily="34" charset="0"/>
                <a:cs typeface="Arial" pitchFamily="34" charset="0"/>
              </a:rPr>
              <a:t>региональных                       систем </a:t>
            </a:r>
            <a:r>
              <a:rPr lang="ru-RU" sz="1600" b="1" dirty="0">
                <a:solidFill>
                  <a:schemeClr val="accent5">
                    <a:lumMod val="50000"/>
                  </a:schemeClr>
                </a:solidFill>
                <a:latin typeface="Calibri" pitchFamily="34" charset="0"/>
                <a:cs typeface="Arial" pitchFamily="34" charset="0"/>
              </a:rPr>
              <a:t>СПО на условиях </a:t>
            </a:r>
            <a:r>
              <a:rPr lang="ru-RU" sz="1600" b="1" dirty="0" err="1">
                <a:solidFill>
                  <a:schemeClr val="accent5">
                    <a:lumMod val="50000"/>
                  </a:schemeClr>
                </a:solidFill>
                <a:latin typeface="Calibri" pitchFamily="34" charset="0"/>
                <a:cs typeface="Arial" pitchFamily="34" charset="0"/>
              </a:rPr>
              <a:t>софинансирования</a:t>
            </a:r>
            <a:r>
              <a:rPr lang="ru-RU" sz="1600" b="1" dirty="0">
                <a:solidFill>
                  <a:schemeClr val="accent5">
                    <a:lumMod val="50000"/>
                  </a:schemeClr>
                </a:solidFill>
                <a:latin typeface="Calibri" pitchFamily="34" charset="0"/>
                <a:cs typeface="Arial" pitchFamily="34" charset="0"/>
              </a:rPr>
              <a:t> </a:t>
            </a:r>
            <a:r>
              <a:rPr lang="ru-RU" sz="1600" b="1" dirty="0" smtClean="0">
                <a:solidFill>
                  <a:schemeClr val="accent5">
                    <a:lumMod val="50000"/>
                  </a:schemeClr>
                </a:solidFill>
                <a:latin typeface="Calibri" pitchFamily="34" charset="0"/>
                <a:cs typeface="Arial" pitchFamily="34" charset="0"/>
              </a:rPr>
              <a:t>                                               (81 субъект Российской Федерации)</a:t>
            </a:r>
            <a:endParaRPr lang="ru-RU" sz="1600" b="1" dirty="0">
              <a:solidFill>
                <a:schemeClr val="accent5">
                  <a:lumMod val="50000"/>
                </a:schemeClr>
              </a:solidFill>
              <a:latin typeface="Calibri" pitchFamily="34" charset="0"/>
              <a:cs typeface="Arial" pitchFamily="34" charset="0"/>
            </a:endParaRPr>
          </a:p>
          <a:p>
            <a:pPr marL="468312" indent="-285750">
              <a:lnSpc>
                <a:spcPct val="80000"/>
              </a:lnSpc>
              <a:spcAft>
                <a:spcPts val="900"/>
              </a:spcAft>
              <a:buFont typeface="Calibri" panose="020F0502020204030204" pitchFamily="34" charset="0"/>
              <a:buChar char="→"/>
              <a:defRPr/>
            </a:pPr>
            <a:r>
              <a:rPr lang="ru-RU" sz="1600" b="1" dirty="0" smtClean="0">
                <a:solidFill>
                  <a:schemeClr val="accent5">
                    <a:lumMod val="50000"/>
                  </a:schemeClr>
                </a:solidFill>
                <a:latin typeface="Calibri" pitchFamily="34" charset="0"/>
                <a:cs typeface="Arial" pitchFamily="34" charset="0"/>
              </a:rPr>
              <a:t>Создана </a:t>
            </a:r>
            <a:r>
              <a:rPr lang="ru-RU" sz="1600" b="1" dirty="0">
                <a:solidFill>
                  <a:schemeClr val="accent5">
                    <a:lumMod val="50000"/>
                  </a:schemeClr>
                </a:solidFill>
                <a:latin typeface="Calibri" pitchFamily="34" charset="0"/>
                <a:cs typeface="Arial" pitchFamily="34" charset="0"/>
              </a:rPr>
              <a:t>инфраструктура инклюзивного СПО: </a:t>
            </a:r>
            <a:r>
              <a:rPr lang="ru-RU" sz="1600" b="1" dirty="0" smtClean="0">
                <a:solidFill>
                  <a:schemeClr val="accent5">
                    <a:lumMod val="50000"/>
                  </a:schemeClr>
                </a:solidFill>
                <a:latin typeface="Calibri" pitchFamily="34" charset="0"/>
                <a:cs typeface="Arial" pitchFamily="34" charset="0"/>
              </a:rPr>
              <a:t>                Федеральный </a:t>
            </a:r>
            <a:r>
              <a:rPr lang="ru-RU" sz="1600" b="1" dirty="0">
                <a:solidFill>
                  <a:schemeClr val="accent5">
                    <a:lumMod val="50000"/>
                  </a:schemeClr>
                </a:solidFill>
                <a:latin typeface="Calibri" pitchFamily="34" charset="0"/>
                <a:cs typeface="Arial" pitchFamily="34" charset="0"/>
              </a:rPr>
              <a:t>методический центр, </a:t>
            </a:r>
            <a:r>
              <a:rPr lang="ru-RU" sz="1600" b="1" dirty="0" smtClean="0">
                <a:solidFill>
                  <a:schemeClr val="accent5">
                    <a:lumMod val="50000"/>
                  </a:schemeClr>
                </a:solidFill>
                <a:latin typeface="Calibri" pitchFamily="34" charset="0"/>
                <a:cs typeface="Arial" pitchFamily="34" charset="0"/>
              </a:rPr>
              <a:t> 49 базовых ПОО, чемпионаты «</a:t>
            </a:r>
            <a:r>
              <a:rPr lang="ru-RU" sz="1600" b="1" dirty="0" err="1" smtClean="0">
                <a:solidFill>
                  <a:schemeClr val="accent5">
                    <a:lumMod val="50000"/>
                  </a:schemeClr>
                </a:solidFill>
                <a:latin typeface="Calibri" pitchFamily="34" charset="0"/>
                <a:cs typeface="Arial" pitchFamily="34" charset="0"/>
              </a:rPr>
              <a:t>Абилимпикс</a:t>
            </a:r>
            <a:r>
              <a:rPr lang="ru-RU" sz="1600" b="1" dirty="0" smtClean="0">
                <a:solidFill>
                  <a:schemeClr val="accent5">
                    <a:lumMod val="50000"/>
                  </a:schemeClr>
                </a:solidFill>
                <a:latin typeface="Calibri" pitchFamily="34" charset="0"/>
                <a:cs typeface="Arial" pitchFamily="34" charset="0"/>
              </a:rPr>
              <a:t>» </a:t>
            </a:r>
          </a:p>
        </p:txBody>
      </p:sp>
      <p:sp>
        <p:nvSpPr>
          <p:cNvPr id="50" name="TextBox 49"/>
          <p:cNvSpPr txBox="1"/>
          <p:nvPr/>
        </p:nvSpPr>
        <p:spPr>
          <a:xfrm>
            <a:off x="3399828" y="906037"/>
            <a:ext cx="3331621" cy="400110"/>
          </a:xfrm>
          <a:prstGeom prst="rect">
            <a:avLst/>
          </a:prstGeom>
          <a:noFill/>
        </p:spPr>
        <p:txBody>
          <a:bodyPr wrap="square" rtlCol="0">
            <a:spAutoFit/>
          </a:bodyPr>
          <a:lstStyle/>
          <a:p>
            <a:r>
              <a:rPr lang="ru-RU" sz="2000" b="1" dirty="0" smtClean="0">
                <a:solidFill>
                  <a:schemeClr val="accent5">
                    <a:lumMod val="75000"/>
                  </a:schemeClr>
                </a:solidFill>
                <a:latin typeface="Calibri" pitchFamily="34" charset="0"/>
              </a:rPr>
              <a:t>Результаты на 2016 год </a:t>
            </a:r>
            <a:endParaRPr lang="ru-RU" sz="2000" b="1" dirty="0">
              <a:solidFill>
                <a:schemeClr val="accent5">
                  <a:lumMod val="75000"/>
                </a:schemeClr>
              </a:solidFill>
              <a:latin typeface="Calibri" pitchFamily="34" charset="0"/>
            </a:endParaRPr>
          </a:p>
        </p:txBody>
      </p:sp>
      <p:cxnSp>
        <p:nvCxnSpPr>
          <p:cNvPr id="1024" name="Прямая со стрелкой 1023"/>
          <p:cNvCxnSpPr/>
          <p:nvPr/>
        </p:nvCxnSpPr>
        <p:spPr>
          <a:xfrm>
            <a:off x="1259632" y="1133570"/>
            <a:ext cx="2088232" cy="0"/>
          </a:xfrm>
          <a:prstGeom prst="straightConnector1">
            <a:avLst/>
          </a:prstGeom>
          <a:ln>
            <a:solidFill>
              <a:schemeClr val="accent5">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flipV="1">
            <a:off x="3256535" y="1419276"/>
            <a:ext cx="0" cy="5322004"/>
          </a:xfrm>
          <a:prstGeom prst="straightConnector1">
            <a:avLst/>
          </a:prstGeom>
          <a:ln>
            <a:solidFill>
              <a:schemeClr val="accent5">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4" name="Таблица 3"/>
          <p:cNvGraphicFramePr>
            <a:graphicFrameLocks noGrp="1"/>
          </p:cNvGraphicFramePr>
          <p:nvPr>
            <p:extLst>
              <p:ext uri="{D42A27DB-BD31-4B8C-83A1-F6EECF244321}">
                <p14:modId xmlns:p14="http://schemas.microsoft.com/office/powerpoint/2010/main" val="2089206091"/>
              </p:ext>
            </p:extLst>
          </p:nvPr>
        </p:nvGraphicFramePr>
        <p:xfrm>
          <a:off x="3275857" y="3366089"/>
          <a:ext cx="5769736" cy="3346704"/>
        </p:xfrm>
        <a:graphic>
          <a:graphicData uri="http://schemas.openxmlformats.org/drawingml/2006/table">
            <a:tbl>
              <a:tblPr firstRow="1" bandRow="1">
                <a:tableStyleId>{5C22544A-7EE6-4342-B048-85BDC9FD1C3A}</a:tableStyleId>
              </a:tblPr>
              <a:tblGrid>
                <a:gridCol w="3960439"/>
                <a:gridCol w="864096"/>
                <a:gridCol w="945201"/>
              </a:tblGrid>
              <a:tr h="570586">
                <a:tc>
                  <a:txBody>
                    <a:bodyPr/>
                    <a:lstStyle/>
                    <a:p>
                      <a:pPr algn="l">
                        <a:lnSpc>
                          <a:spcPct val="90000"/>
                        </a:lnSpc>
                      </a:pPr>
                      <a:r>
                        <a:rPr lang="ru-RU" sz="1900" dirty="0" smtClean="0">
                          <a:solidFill>
                            <a:schemeClr val="tx1"/>
                          </a:solidFill>
                        </a:rPr>
                        <a:t>Основные показатели</a:t>
                      </a:r>
                      <a:endParaRPr lang="ru-RU" sz="1900" dirty="0">
                        <a:solidFill>
                          <a:schemeClr val="tx1"/>
                        </a:solidFill>
                      </a:endParaRPr>
                    </a:p>
                  </a:txBody>
                  <a:tcPr marT="54864" marB="54864"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ru-RU" sz="1700" dirty="0" smtClean="0">
                          <a:solidFill>
                            <a:schemeClr val="tx1"/>
                          </a:solidFill>
                        </a:rPr>
                        <a:t>План,</a:t>
                      </a:r>
                      <a:r>
                        <a:rPr lang="ru-RU" sz="1700" baseline="0" dirty="0" smtClean="0">
                          <a:solidFill>
                            <a:schemeClr val="tx1"/>
                          </a:solidFill>
                        </a:rPr>
                        <a:t> 2016 г.</a:t>
                      </a:r>
                      <a:endParaRPr lang="ru-RU" sz="1700" dirty="0">
                        <a:solidFill>
                          <a:schemeClr val="tx1"/>
                        </a:solidFill>
                      </a:endParaRPr>
                    </a:p>
                  </a:txBody>
                  <a:tcPr marT="54864" marB="548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ru-RU" sz="1700" dirty="0" smtClean="0">
                          <a:solidFill>
                            <a:schemeClr val="tx1"/>
                          </a:solidFill>
                        </a:rPr>
                        <a:t>Факт, 2016</a:t>
                      </a:r>
                      <a:r>
                        <a:rPr lang="ru-RU" sz="1700" baseline="0" dirty="0" smtClean="0">
                          <a:solidFill>
                            <a:schemeClr val="tx1"/>
                          </a:solidFill>
                        </a:rPr>
                        <a:t> г.</a:t>
                      </a:r>
                      <a:endParaRPr lang="ru-RU" sz="1700" dirty="0">
                        <a:solidFill>
                          <a:schemeClr val="tx1"/>
                        </a:solidFill>
                      </a:endParaRPr>
                    </a:p>
                  </a:txBody>
                  <a:tcPr marT="54864" marB="54864">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56616">
                <a:tc>
                  <a:txBody>
                    <a:bodyPr/>
                    <a:lstStyle/>
                    <a:p>
                      <a:pPr algn="l">
                        <a:lnSpc>
                          <a:spcPct val="90000"/>
                        </a:lnSpc>
                      </a:pPr>
                      <a:r>
                        <a:rPr lang="ru-RU" sz="1800" kern="1200" dirty="0" smtClean="0">
                          <a:solidFill>
                            <a:schemeClr val="tx1"/>
                          </a:solidFill>
                          <a:latin typeface="+mn-lt"/>
                          <a:ea typeface="+mn-ea"/>
                          <a:cs typeface="Arial" pitchFamily="34" charset="0"/>
                        </a:rPr>
                        <a:t>Трудоустройство выпускников, %</a:t>
                      </a:r>
                      <a:endParaRPr lang="ru-RU" sz="1800" kern="1200" dirty="0">
                        <a:solidFill>
                          <a:schemeClr val="tx1"/>
                        </a:solidFill>
                        <a:latin typeface="+mn-lt"/>
                        <a:ea typeface="+mn-ea"/>
                        <a:cs typeface="Arial" pitchFamily="34" charset="0"/>
                      </a:endParaRPr>
                    </a:p>
                  </a:txBody>
                  <a:tcPr marT="54864" marB="54864">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ru-RU" sz="1800" dirty="0" smtClean="0">
                          <a:solidFill>
                            <a:schemeClr val="tx1"/>
                          </a:solidFill>
                        </a:rPr>
                        <a:t>51,1</a:t>
                      </a:r>
                      <a:endParaRPr lang="ru-RU" sz="1800" dirty="0">
                        <a:solidFill>
                          <a:schemeClr val="tx1"/>
                        </a:solidFill>
                      </a:endParaRPr>
                    </a:p>
                  </a:txBody>
                  <a:tcPr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ru-RU" sz="1800" dirty="0" smtClean="0">
                          <a:solidFill>
                            <a:schemeClr val="tx1"/>
                          </a:solidFill>
                        </a:rPr>
                        <a:t>65,5</a:t>
                      </a:r>
                    </a:p>
                  </a:txBody>
                  <a:tcPr marT="54864" marB="54864"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850392">
                <a:tc>
                  <a:txBody>
                    <a:bodyPr/>
                    <a:lstStyle/>
                    <a:p>
                      <a:pPr algn="l">
                        <a:lnSpc>
                          <a:spcPct val="90000"/>
                        </a:lnSpc>
                      </a:pPr>
                      <a:r>
                        <a:rPr lang="ru-RU" sz="1800" kern="1200" dirty="0" smtClean="0">
                          <a:solidFill>
                            <a:schemeClr val="tx1"/>
                          </a:solidFill>
                          <a:latin typeface="+mn-lt"/>
                          <a:ea typeface="+mn-ea"/>
                          <a:cs typeface="Arial" pitchFamily="34" charset="0"/>
                        </a:rPr>
                        <a:t>Средняя з/п преподавателей и мастеров производственного обучения к средней з/п в регионах, %</a:t>
                      </a:r>
                      <a:endParaRPr lang="ru-RU" sz="1800" kern="1200" dirty="0">
                        <a:solidFill>
                          <a:schemeClr val="tx1"/>
                        </a:solidFill>
                        <a:latin typeface="+mn-lt"/>
                        <a:ea typeface="+mn-ea"/>
                        <a:cs typeface="Arial" pitchFamily="34" charset="0"/>
                      </a:endParaRPr>
                    </a:p>
                  </a:txBody>
                  <a:tcPr marT="54864" marB="54864">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ru-RU" sz="1800" dirty="0" smtClean="0">
                          <a:solidFill>
                            <a:schemeClr val="tx1"/>
                          </a:solidFill>
                        </a:rPr>
                        <a:t>90</a:t>
                      </a:r>
                      <a:endParaRPr lang="ru-RU" sz="1800" dirty="0">
                        <a:solidFill>
                          <a:schemeClr val="tx1"/>
                        </a:solidFill>
                      </a:endParaRPr>
                    </a:p>
                  </a:txBody>
                  <a:tcPr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ru-RU" sz="1800" dirty="0" smtClean="0">
                          <a:solidFill>
                            <a:schemeClr val="tx1"/>
                          </a:solidFill>
                        </a:rPr>
                        <a:t>90</a:t>
                      </a:r>
                      <a:endParaRPr lang="ru-RU" sz="1800" dirty="0">
                        <a:solidFill>
                          <a:schemeClr val="tx1"/>
                        </a:solidFill>
                      </a:endParaRPr>
                    </a:p>
                  </a:txBody>
                  <a:tcPr marT="54864" marB="54864"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56616">
                <a:tc>
                  <a:txBody>
                    <a:bodyPr/>
                    <a:lstStyle/>
                    <a:p>
                      <a:pPr algn="l">
                        <a:lnSpc>
                          <a:spcPct val="90000"/>
                        </a:lnSpc>
                      </a:pPr>
                      <a:r>
                        <a:rPr lang="ru-RU" sz="1800" kern="1200" dirty="0" smtClean="0">
                          <a:solidFill>
                            <a:schemeClr val="tx1"/>
                          </a:solidFill>
                          <a:latin typeface="+mn-lt"/>
                          <a:ea typeface="+mn-ea"/>
                          <a:cs typeface="Arial" pitchFamily="34" charset="0"/>
                        </a:rPr>
                        <a:t>Число МЦПК, шт.</a:t>
                      </a:r>
                      <a:endParaRPr lang="ru-RU" sz="1800" kern="1200" dirty="0">
                        <a:solidFill>
                          <a:schemeClr val="tx1"/>
                        </a:solidFill>
                        <a:latin typeface="+mn-lt"/>
                        <a:ea typeface="+mn-ea"/>
                        <a:cs typeface="Arial" pitchFamily="34" charset="0"/>
                      </a:endParaRPr>
                    </a:p>
                  </a:txBody>
                  <a:tcPr marT="54864" marB="54864">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ru-RU" sz="1800" dirty="0" smtClean="0">
                          <a:solidFill>
                            <a:schemeClr val="tx1"/>
                          </a:solidFill>
                        </a:rPr>
                        <a:t>150</a:t>
                      </a:r>
                      <a:endParaRPr lang="ru-RU" sz="1800" dirty="0">
                        <a:solidFill>
                          <a:schemeClr val="tx1"/>
                        </a:solidFill>
                      </a:endParaRPr>
                    </a:p>
                  </a:txBody>
                  <a:tcPr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ru-RU" sz="1800" dirty="0" smtClean="0">
                          <a:solidFill>
                            <a:schemeClr val="tx1"/>
                          </a:solidFill>
                        </a:rPr>
                        <a:t>449</a:t>
                      </a:r>
                      <a:endParaRPr lang="ru-RU" sz="1800" dirty="0">
                        <a:solidFill>
                          <a:schemeClr val="tx1"/>
                        </a:solidFill>
                      </a:endParaRPr>
                    </a:p>
                  </a:txBody>
                  <a:tcPr marT="54864" marB="54864"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56616">
                <a:tc>
                  <a:txBody>
                    <a:bodyPr/>
                    <a:lstStyle/>
                    <a:p>
                      <a:pPr algn="l">
                        <a:lnSpc>
                          <a:spcPct val="90000"/>
                        </a:lnSpc>
                      </a:pPr>
                      <a:r>
                        <a:rPr lang="ru-RU" sz="1800" kern="1200" dirty="0" smtClean="0">
                          <a:solidFill>
                            <a:schemeClr val="tx1"/>
                          </a:solidFill>
                          <a:latin typeface="+mn-lt"/>
                          <a:ea typeface="+mn-ea"/>
                          <a:cs typeface="Arial" pitchFamily="34" charset="0"/>
                        </a:rPr>
                        <a:t>Обеспеченность общежитием, %</a:t>
                      </a:r>
                      <a:endParaRPr lang="ru-RU" sz="1800" kern="1200" dirty="0">
                        <a:solidFill>
                          <a:schemeClr val="tx1"/>
                        </a:solidFill>
                        <a:latin typeface="+mn-lt"/>
                        <a:ea typeface="+mn-ea"/>
                        <a:cs typeface="Arial" pitchFamily="34" charset="0"/>
                      </a:endParaRPr>
                    </a:p>
                  </a:txBody>
                  <a:tcPr marT="54864" marB="54864">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ru-RU" sz="1800" dirty="0" smtClean="0">
                          <a:solidFill>
                            <a:schemeClr val="tx1"/>
                          </a:solidFill>
                        </a:rPr>
                        <a:t>70</a:t>
                      </a:r>
                      <a:endParaRPr lang="ru-RU" sz="1800" dirty="0">
                        <a:solidFill>
                          <a:schemeClr val="tx1"/>
                        </a:solidFill>
                      </a:endParaRPr>
                    </a:p>
                  </a:txBody>
                  <a:tcPr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ru-RU" sz="1800" dirty="0" smtClean="0">
                          <a:solidFill>
                            <a:schemeClr val="tx1"/>
                          </a:solidFill>
                        </a:rPr>
                        <a:t>87,4</a:t>
                      </a:r>
                      <a:endParaRPr lang="ru-RU" sz="1800" dirty="0">
                        <a:solidFill>
                          <a:schemeClr val="tx1"/>
                        </a:solidFill>
                      </a:endParaRPr>
                    </a:p>
                  </a:txBody>
                  <a:tcPr marT="54864" marB="54864"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03504">
                <a:tc>
                  <a:txBody>
                    <a:bodyPr/>
                    <a:lstStyle/>
                    <a:p>
                      <a:pPr algn="l">
                        <a:lnSpc>
                          <a:spcPct val="90000"/>
                        </a:lnSpc>
                      </a:pPr>
                      <a:r>
                        <a:rPr lang="en-US" sz="1800" kern="1200" dirty="0" smtClean="0">
                          <a:solidFill>
                            <a:schemeClr val="tx1"/>
                          </a:solidFill>
                          <a:latin typeface="+mn-lt"/>
                          <a:ea typeface="+mn-ea"/>
                          <a:cs typeface="Arial" pitchFamily="34" charset="0"/>
                        </a:rPr>
                        <a:t>WorldSkills Russia</a:t>
                      </a:r>
                      <a:r>
                        <a:rPr lang="ru-RU" sz="1800" kern="1200" dirty="0" smtClean="0">
                          <a:solidFill>
                            <a:schemeClr val="tx1"/>
                          </a:solidFill>
                          <a:latin typeface="+mn-lt"/>
                          <a:ea typeface="+mn-ea"/>
                          <a:cs typeface="Arial" pitchFamily="34" charset="0"/>
                        </a:rPr>
                        <a:t>,</a:t>
                      </a:r>
                      <a:r>
                        <a:rPr lang="en-US" sz="1800" kern="1200" dirty="0" smtClean="0">
                          <a:solidFill>
                            <a:schemeClr val="tx1"/>
                          </a:solidFill>
                          <a:latin typeface="+mn-lt"/>
                          <a:ea typeface="+mn-ea"/>
                          <a:cs typeface="Arial" pitchFamily="34" charset="0"/>
                        </a:rPr>
                        <a:t> </a:t>
                      </a:r>
                      <a:r>
                        <a:rPr lang="ru-RU" sz="1800" kern="1200" dirty="0" smtClean="0">
                          <a:solidFill>
                            <a:schemeClr val="tx1"/>
                          </a:solidFill>
                          <a:latin typeface="+mn-lt"/>
                          <a:ea typeface="+mn-ea"/>
                          <a:cs typeface="Arial" pitchFamily="34" charset="0"/>
                        </a:rPr>
                        <a:t>субъекты Российской</a:t>
                      </a:r>
                      <a:r>
                        <a:rPr lang="ru-RU" sz="1800" kern="1200" baseline="0" dirty="0" smtClean="0">
                          <a:solidFill>
                            <a:schemeClr val="tx1"/>
                          </a:solidFill>
                          <a:latin typeface="+mn-lt"/>
                          <a:ea typeface="+mn-ea"/>
                          <a:cs typeface="Arial" pitchFamily="34" charset="0"/>
                        </a:rPr>
                        <a:t> Федерации</a:t>
                      </a:r>
                      <a:endParaRPr lang="ru-RU" sz="1800" kern="1200" dirty="0">
                        <a:solidFill>
                          <a:schemeClr val="tx1"/>
                        </a:solidFill>
                        <a:latin typeface="+mn-lt"/>
                        <a:ea typeface="+mn-ea"/>
                        <a:cs typeface="Arial" pitchFamily="34" charset="0"/>
                      </a:endParaRPr>
                    </a:p>
                  </a:txBody>
                  <a:tcPr marT="54864" marB="54864">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90000"/>
                        </a:lnSpc>
                      </a:pPr>
                      <a:r>
                        <a:rPr lang="ru-RU" sz="1800" dirty="0" smtClean="0">
                          <a:solidFill>
                            <a:schemeClr val="tx1"/>
                          </a:solidFill>
                        </a:rPr>
                        <a:t>50</a:t>
                      </a:r>
                      <a:endParaRPr lang="ru-RU" sz="1800" dirty="0">
                        <a:solidFill>
                          <a:schemeClr val="tx1"/>
                        </a:solidFill>
                      </a:endParaRPr>
                    </a:p>
                  </a:txBody>
                  <a:tcPr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90000"/>
                        </a:lnSpc>
                      </a:pPr>
                      <a:r>
                        <a:rPr lang="ru-RU" sz="1800" dirty="0" smtClean="0">
                          <a:solidFill>
                            <a:schemeClr val="tx1"/>
                          </a:solidFill>
                        </a:rPr>
                        <a:t>84</a:t>
                      </a:r>
                      <a:endParaRPr lang="ru-RU" sz="1800" dirty="0">
                        <a:solidFill>
                          <a:schemeClr val="tx1"/>
                        </a:solidFill>
                      </a:endParaRPr>
                    </a:p>
                  </a:txBody>
                  <a:tcPr marT="54864" marB="54864"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cxnSp>
        <p:nvCxnSpPr>
          <p:cNvPr id="15" name="Прямая со стрелкой 14"/>
          <p:cNvCxnSpPr/>
          <p:nvPr/>
        </p:nvCxnSpPr>
        <p:spPr>
          <a:xfrm flipH="1">
            <a:off x="3275856" y="3366089"/>
            <a:ext cx="5526950" cy="16488"/>
          </a:xfrm>
          <a:prstGeom prst="straightConnector1">
            <a:avLst/>
          </a:prstGeom>
          <a:ln>
            <a:solidFill>
              <a:schemeClr val="accent5">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4" name="Рисунок 13" descr="Московский политех_лого.jpg"/>
          <p:cNvPicPr>
            <a:picLocks noChangeAspect="1"/>
          </p:cNvPicPr>
          <p:nvPr/>
        </p:nvPicPr>
        <p:blipFill>
          <a:blip r:embed="rId4"/>
          <a:stretch>
            <a:fillRect/>
          </a:stretch>
        </p:blipFill>
        <p:spPr>
          <a:xfrm rot="16200000">
            <a:off x="-302609" y="297864"/>
            <a:ext cx="899590" cy="303862"/>
          </a:xfrm>
          <a:prstGeom prst="rect">
            <a:avLst/>
          </a:prstGeom>
        </p:spPr>
      </p:pic>
    </p:spTree>
    <p:extLst>
      <p:ext uri="{BB962C8B-B14F-4D97-AF65-F5344CB8AC3E}">
        <p14:creationId xmlns:p14="http://schemas.microsoft.com/office/powerpoint/2010/main" val="35298273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Таблица 28"/>
          <p:cNvGraphicFramePr>
            <a:graphicFrameLocks noGrp="1"/>
          </p:cNvGraphicFramePr>
          <p:nvPr>
            <p:extLst>
              <p:ext uri="{D42A27DB-BD31-4B8C-83A1-F6EECF244321}">
                <p14:modId xmlns:p14="http://schemas.microsoft.com/office/powerpoint/2010/main" val="2025758265"/>
              </p:ext>
            </p:extLst>
          </p:nvPr>
        </p:nvGraphicFramePr>
        <p:xfrm>
          <a:off x="1" y="3639550"/>
          <a:ext cx="3796144" cy="2961134"/>
        </p:xfrm>
        <a:graphic>
          <a:graphicData uri="http://schemas.openxmlformats.org/drawingml/2006/table">
            <a:tbl>
              <a:tblPr firstRow="1" bandRow="1">
                <a:tableStyleId>{2D5ABB26-0587-4C30-8999-92F81FD0307C}</a:tableStyleId>
              </a:tblPr>
              <a:tblGrid>
                <a:gridCol w="224371"/>
                <a:gridCol w="608668"/>
                <a:gridCol w="2963105"/>
              </a:tblGrid>
              <a:tr h="449214">
                <a:tc>
                  <a:txBody>
                    <a:bodyPr/>
                    <a:lstStyle/>
                    <a:p>
                      <a:pPr>
                        <a:lnSpc>
                          <a:spcPct val="70000"/>
                        </a:lnSpc>
                      </a:pPr>
                      <a:endParaRPr lang="ru-RU" sz="1400" dirty="0">
                        <a:solidFill>
                          <a:schemeClr val="bg1"/>
                        </a:solidFill>
                      </a:endParaRPr>
                    </a:p>
                  </a:txBody>
                  <a:tcPr marT="54864" marB="548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altLang="ru-RU" sz="1900" b="1" dirty="0" smtClean="0">
                          <a:solidFill>
                            <a:schemeClr val="bg1"/>
                          </a:solidFill>
                        </a:rPr>
                        <a:t>3,77</a:t>
                      </a:r>
                      <a:endParaRPr lang="ru-RU" sz="1900" b="1" dirty="0">
                        <a:solidFill>
                          <a:schemeClr val="bg1"/>
                        </a:solidFill>
                      </a:endParaRPr>
                    </a:p>
                  </a:txBody>
                  <a:tcPr marT="54864" marB="548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tcPr>
                </a:tc>
                <a:tc>
                  <a:txBody>
                    <a:bodyPr/>
                    <a:lstStyle/>
                    <a:p>
                      <a:pPr marL="0" marR="0" indent="0" algn="l" defTabSz="914400" rtl="0" eaLnBrk="1" fontAlgn="auto" latinLnBrk="0" hangingPunct="1">
                        <a:lnSpc>
                          <a:spcPct val="70000"/>
                        </a:lnSpc>
                        <a:spcBef>
                          <a:spcPts val="0"/>
                        </a:spcBef>
                        <a:spcAft>
                          <a:spcPts val="0"/>
                        </a:spcAft>
                        <a:buClrTx/>
                        <a:buSzTx/>
                        <a:buFontTx/>
                        <a:buNone/>
                        <a:tabLst/>
                        <a:defRPr/>
                      </a:pPr>
                      <a:r>
                        <a:rPr lang="ru-RU" altLang="ru-RU" sz="1900" kern="1200" dirty="0" smtClean="0">
                          <a:solidFill>
                            <a:schemeClr val="tx1"/>
                          </a:solidFill>
                          <a:latin typeface="+mn-lt"/>
                          <a:ea typeface="+mn-ea"/>
                          <a:cs typeface="Times New Roman" pitchFamily="18" charset="0"/>
                        </a:rPr>
                        <a:t>средний балл аттестата</a:t>
                      </a:r>
                      <a:endParaRPr lang="ru-RU" sz="1900" kern="1200" dirty="0">
                        <a:solidFill>
                          <a:schemeClr val="tx1"/>
                        </a:solidFill>
                        <a:latin typeface="+mn-lt"/>
                        <a:ea typeface="+mn-ea"/>
                        <a:cs typeface="Times New Roman" pitchFamily="18" charset="0"/>
                      </a:endParaRPr>
                    </a:p>
                  </a:txBody>
                  <a:tcPr marT="54864" marB="548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80119">
                <a:tc>
                  <a:txBody>
                    <a:bodyPr/>
                    <a:lstStyle/>
                    <a:p>
                      <a:pPr>
                        <a:lnSpc>
                          <a:spcPct val="70000"/>
                        </a:lnSpc>
                      </a:pPr>
                      <a:endParaRPr lang="ru-RU" sz="1400" dirty="0">
                        <a:solidFill>
                          <a:schemeClr val="bg1"/>
                        </a:solidFill>
                      </a:endParaRPr>
                    </a:p>
                  </a:txBody>
                  <a:tcPr marT="54864" marB="548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1900" b="1" dirty="0" smtClean="0">
                          <a:solidFill>
                            <a:schemeClr val="bg1"/>
                          </a:solidFill>
                        </a:rPr>
                        <a:t>75</a:t>
                      </a:r>
                      <a:endParaRPr lang="ru-RU" sz="1900" b="1" dirty="0">
                        <a:solidFill>
                          <a:schemeClr val="bg1"/>
                        </a:solidFill>
                      </a:endParaRPr>
                    </a:p>
                  </a:txBody>
                  <a:tcPr marT="54864" marB="548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l" defTabSz="914400" rtl="0" eaLnBrk="1" fontAlgn="auto" latinLnBrk="0" hangingPunct="1">
                        <a:lnSpc>
                          <a:spcPct val="70000"/>
                        </a:lnSpc>
                        <a:spcBef>
                          <a:spcPts val="0"/>
                        </a:spcBef>
                        <a:spcAft>
                          <a:spcPts val="0"/>
                        </a:spcAft>
                        <a:buClrTx/>
                        <a:buSzTx/>
                        <a:buFontTx/>
                        <a:buNone/>
                        <a:tabLst/>
                        <a:defRPr/>
                      </a:pPr>
                      <a:r>
                        <a:rPr lang="ru-RU" altLang="ru-RU" sz="1900" kern="1200" dirty="0" smtClean="0">
                          <a:solidFill>
                            <a:schemeClr val="tx1"/>
                          </a:solidFill>
                          <a:latin typeface="+mn-lt"/>
                          <a:ea typeface="+mn-ea"/>
                          <a:cs typeface="Times New Roman" pitchFamily="18" charset="0"/>
                        </a:rPr>
                        <a:t>обучаются </a:t>
                      </a:r>
                    </a:p>
                    <a:p>
                      <a:pPr marL="0" marR="0" indent="0" algn="l" defTabSz="914400" rtl="0" eaLnBrk="1" fontAlgn="auto" latinLnBrk="0" hangingPunct="1">
                        <a:lnSpc>
                          <a:spcPct val="70000"/>
                        </a:lnSpc>
                        <a:spcBef>
                          <a:spcPts val="0"/>
                        </a:spcBef>
                        <a:spcAft>
                          <a:spcPts val="0"/>
                        </a:spcAft>
                        <a:buClrTx/>
                        <a:buSzTx/>
                        <a:buFontTx/>
                        <a:buNone/>
                        <a:tabLst/>
                        <a:defRPr/>
                      </a:pPr>
                      <a:r>
                        <a:rPr lang="ru-RU" altLang="ru-RU" sz="1900" kern="1200" dirty="0" smtClean="0">
                          <a:solidFill>
                            <a:schemeClr val="tx1"/>
                          </a:solidFill>
                          <a:latin typeface="+mn-lt"/>
                          <a:ea typeface="+mn-ea"/>
                          <a:cs typeface="Times New Roman" pitchFamily="18" charset="0"/>
                        </a:rPr>
                        <a:t>на базе 9 классов,%</a:t>
                      </a:r>
                      <a:endParaRPr lang="ru-RU" sz="1900" kern="1200" dirty="0">
                        <a:solidFill>
                          <a:schemeClr val="tx1"/>
                        </a:solidFill>
                        <a:latin typeface="+mn-lt"/>
                        <a:ea typeface="+mn-ea"/>
                        <a:cs typeface="Times New Roman" pitchFamily="18" charset="0"/>
                      </a:endParaRPr>
                    </a:p>
                  </a:txBody>
                  <a:tcPr marT="54864" marB="548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625976">
                <a:tc>
                  <a:txBody>
                    <a:bodyPr/>
                    <a:lstStyle/>
                    <a:p>
                      <a:pPr>
                        <a:lnSpc>
                          <a:spcPct val="70000"/>
                        </a:lnSpc>
                      </a:pPr>
                      <a:endParaRPr lang="ru-RU" sz="1400" dirty="0">
                        <a:solidFill>
                          <a:schemeClr val="bg1"/>
                        </a:solidFill>
                      </a:endParaRPr>
                    </a:p>
                  </a:txBody>
                  <a:tcPr marT="54864" marB="548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altLang="ru-RU" sz="1900" b="1" kern="1200" dirty="0" smtClean="0">
                          <a:solidFill>
                            <a:schemeClr val="bg1"/>
                          </a:solidFill>
                          <a:latin typeface="+mn-lt"/>
                          <a:ea typeface="+mn-ea"/>
                          <a:cs typeface="+mn-cs"/>
                        </a:rPr>
                        <a:t>23,9</a:t>
                      </a:r>
                      <a:endParaRPr lang="ru-RU" sz="1900" b="1" kern="1200" dirty="0">
                        <a:solidFill>
                          <a:schemeClr val="bg1"/>
                        </a:solidFill>
                        <a:latin typeface="+mn-lt"/>
                        <a:ea typeface="+mn-ea"/>
                        <a:cs typeface="+mn-cs"/>
                      </a:endParaRPr>
                    </a:p>
                  </a:txBody>
                  <a:tcPr marT="54864" marB="548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indent="0" algn="l" defTabSz="914400" rtl="0" eaLnBrk="1" fontAlgn="auto" latinLnBrk="0" hangingPunct="1">
                        <a:lnSpc>
                          <a:spcPct val="70000"/>
                        </a:lnSpc>
                        <a:spcBef>
                          <a:spcPts val="0"/>
                        </a:spcBef>
                        <a:spcAft>
                          <a:spcPts val="0"/>
                        </a:spcAft>
                        <a:buClrTx/>
                        <a:buSzTx/>
                        <a:buFontTx/>
                        <a:buNone/>
                        <a:tabLst/>
                        <a:defRPr/>
                      </a:pPr>
                      <a:r>
                        <a:rPr lang="ru-RU" altLang="ru-RU" sz="1900" kern="1200" dirty="0" smtClean="0">
                          <a:solidFill>
                            <a:schemeClr val="tx1"/>
                          </a:solidFill>
                          <a:latin typeface="+mn-lt"/>
                          <a:ea typeface="+mn-ea"/>
                          <a:cs typeface="Times New Roman" pitchFamily="18" charset="0"/>
                        </a:rPr>
                        <a:t>получают социальную стипендию,%</a:t>
                      </a:r>
                      <a:endParaRPr lang="ru-RU" sz="1900" kern="1200" dirty="0">
                        <a:solidFill>
                          <a:schemeClr val="tx1"/>
                        </a:solidFill>
                        <a:latin typeface="+mn-lt"/>
                        <a:ea typeface="+mn-ea"/>
                        <a:cs typeface="Times New Roman" pitchFamily="18" charset="0"/>
                      </a:endParaRPr>
                    </a:p>
                  </a:txBody>
                  <a:tcPr marT="54864" marB="548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625976">
                <a:tc>
                  <a:txBody>
                    <a:bodyPr/>
                    <a:lstStyle/>
                    <a:p>
                      <a:pPr>
                        <a:lnSpc>
                          <a:spcPct val="70000"/>
                        </a:lnSpc>
                      </a:pPr>
                      <a:endParaRPr lang="ru-RU" sz="1400" dirty="0">
                        <a:solidFill>
                          <a:schemeClr val="bg1"/>
                        </a:solidFill>
                      </a:endParaRPr>
                    </a:p>
                  </a:txBody>
                  <a:tcPr marT="54864" marB="548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900" b="1" kern="1200" dirty="0" smtClean="0">
                          <a:solidFill>
                            <a:schemeClr val="bg1"/>
                          </a:solidFill>
                          <a:latin typeface="+mn-lt"/>
                          <a:ea typeface="+mn-ea"/>
                          <a:cs typeface="+mn-cs"/>
                        </a:rPr>
                        <a:t>16,3</a:t>
                      </a:r>
                      <a:endParaRPr lang="ru-RU" sz="1900" b="1" kern="1200" dirty="0">
                        <a:solidFill>
                          <a:schemeClr val="bg1"/>
                        </a:solidFill>
                        <a:latin typeface="+mn-lt"/>
                        <a:ea typeface="+mn-ea"/>
                        <a:cs typeface="+mn-cs"/>
                      </a:endParaRPr>
                    </a:p>
                  </a:txBody>
                  <a:tcPr marT="54864" marB="548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indent="0" algn="l" defTabSz="914400" rtl="0" eaLnBrk="1" fontAlgn="auto" latinLnBrk="0" hangingPunct="1">
                        <a:lnSpc>
                          <a:spcPct val="70000"/>
                        </a:lnSpc>
                        <a:spcBef>
                          <a:spcPts val="0"/>
                        </a:spcBef>
                        <a:spcAft>
                          <a:spcPts val="0"/>
                        </a:spcAft>
                        <a:buClrTx/>
                        <a:buSzTx/>
                        <a:buFontTx/>
                        <a:buNone/>
                        <a:tabLst/>
                        <a:defRPr/>
                      </a:pPr>
                      <a:r>
                        <a:rPr lang="ru-RU" sz="1900" kern="1200" dirty="0" smtClean="0">
                          <a:solidFill>
                            <a:schemeClr val="tx1"/>
                          </a:solidFill>
                          <a:latin typeface="+mn-lt"/>
                          <a:ea typeface="+mn-ea"/>
                          <a:cs typeface="Times New Roman" pitchFamily="18" charset="0"/>
                        </a:rPr>
                        <a:t>инвалиды и лица с ОВЗ, </a:t>
                      </a:r>
                    </a:p>
                    <a:p>
                      <a:pPr marL="0" marR="0" indent="0" algn="l" defTabSz="914400" rtl="0" eaLnBrk="1" fontAlgn="auto" latinLnBrk="0" hangingPunct="1">
                        <a:lnSpc>
                          <a:spcPct val="70000"/>
                        </a:lnSpc>
                        <a:spcBef>
                          <a:spcPts val="0"/>
                        </a:spcBef>
                        <a:spcAft>
                          <a:spcPts val="0"/>
                        </a:spcAft>
                        <a:buClrTx/>
                        <a:buSzTx/>
                        <a:buFontTx/>
                        <a:buNone/>
                        <a:tabLst/>
                        <a:defRPr/>
                      </a:pPr>
                      <a:r>
                        <a:rPr lang="ru-RU" sz="1900" kern="1200" dirty="0" smtClean="0">
                          <a:solidFill>
                            <a:schemeClr val="tx1"/>
                          </a:solidFill>
                          <a:latin typeface="+mn-lt"/>
                          <a:ea typeface="+mn-ea"/>
                          <a:cs typeface="Times New Roman" pitchFamily="18" charset="0"/>
                        </a:rPr>
                        <a:t>тыс. чел.</a:t>
                      </a:r>
                      <a:endParaRPr lang="ru-RU" sz="1900" kern="1200" dirty="0">
                        <a:solidFill>
                          <a:schemeClr val="tx1"/>
                        </a:solidFill>
                        <a:latin typeface="+mn-lt"/>
                        <a:ea typeface="+mn-ea"/>
                        <a:cs typeface="Times New Roman" pitchFamily="18" charset="0"/>
                      </a:endParaRPr>
                    </a:p>
                  </a:txBody>
                  <a:tcPr marT="54864" marB="548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631558">
                <a:tc>
                  <a:txBody>
                    <a:bodyPr/>
                    <a:lstStyle/>
                    <a:p>
                      <a:pPr>
                        <a:lnSpc>
                          <a:spcPct val="70000"/>
                        </a:lnSpc>
                      </a:pPr>
                      <a:endParaRPr lang="ru-RU" sz="1400" dirty="0">
                        <a:solidFill>
                          <a:schemeClr val="bg1"/>
                        </a:solidFill>
                      </a:endParaRPr>
                    </a:p>
                  </a:txBody>
                  <a:tcPr marT="54864" marB="548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900" b="1" kern="1200" dirty="0" smtClean="0">
                          <a:solidFill>
                            <a:schemeClr val="bg1"/>
                          </a:solidFill>
                          <a:latin typeface="+mn-lt"/>
                          <a:ea typeface="+mn-ea"/>
                          <a:cs typeface="+mn-cs"/>
                        </a:rPr>
                        <a:t>302</a:t>
                      </a:r>
                      <a:endParaRPr lang="ru-RU" sz="1900" b="1" kern="1200" dirty="0">
                        <a:solidFill>
                          <a:schemeClr val="bg1"/>
                        </a:solidFill>
                        <a:latin typeface="+mn-lt"/>
                        <a:ea typeface="+mn-ea"/>
                        <a:cs typeface="+mn-cs"/>
                      </a:endParaRPr>
                    </a:p>
                  </a:txBody>
                  <a:tcPr marT="54864" marB="548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indent="0" algn="l" defTabSz="914400" rtl="0" eaLnBrk="1" fontAlgn="auto" latinLnBrk="0" hangingPunct="1">
                        <a:lnSpc>
                          <a:spcPct val="70000"/>
                        </a:lnSpc>
                        <a:spcBef>
                          <a:spcPts val="0"/>
                        </a:spcBef>
                        <a:spcAft>
                          <a:spcPts val="0"/>
                        </a:spcAft>
                        <a:buClrTx/>
                        <a:buSzTx/>
                        <a:buFontTx/>
                        <a:buNone/>
                        <a:tabLst/>
                        <a:defRPr/>
                      </a:pPr>
                      <a:r>
                        <a:rPr lang="ru-RU" sz="1900" kern="1200" dirty="0" smtClean="0">
                          <a:solidFill>
                            <a:schemeClr val="tx1"/>
                          </a:solidFill>
                          <a:latin typeface="+mn-lt"/>
                          <a:ea typeface="+mn-ea"/>
                          <a:cs typeface="Times New Roman" pitchFamily="18" charset="0"/>
                        </a:rPr>
                        <a:t>ПОО</a:t>
                      </a:r>
                      <a:r>
                        <a:rPr lang="ru-RU" sz="1900" kern="1200" baseline="0" dirty="0" smtClean="0">
                          <a:solidFill>
                            <a:schemeClr val="tx1"/>
                          </a:solidFill>
                          <a:latin typeface="+mn-lt"/>
                          <a:ea typeface="+mn-ea"/>
                          <a:cs typeface="Times New Roman" pitchFamily="18" charset="0"/>
                        </a:rPr>
                        <a:t> реализуют программы </a:t>
                      </a:r>
                    </a:p>
                    <a:p>
                      <a:pPr marL="0" marR="0" indent="0" algn="l" defTabSz="914400" rtl="0" eaLnBrk="1" fontAlgn="auto" latinLnBrk="0" hangingPunct="1">
                        <a:lnSpc>
                          <a:spcPct val="70000"/>
                        </a:lnSpc>
                        <a:spcBef>
                          <a:spcPts val="0"/>
                        </a:spcBef>
                        <a:spcAft>
                          <a:spcPts val="0"/>
                        </a:spcAft>
                        <a:buClrTx/>
                        <a:buSzTx/>
                        <a:buFontTx/>
                        <a:buNone/>
                        <a:tabLst/>
                        <a:defRPr/>
                      </a:pPr>
                      <a:r>
                        <a:rPr lang="ru-RU" sz="1900" kern="1200" baseline="0" dirty="0" smtClean="0">
                          <a:solidFill>
                            <a:schemeClr val="tx1"/>
                          </a:solidFill>
                          <a:latin typeface="+mn-lt"/>
                          <a:ea typeface="+mn-ea"/>
                          <a:cs typeface="Times New Roman" pitchFamily="18" charset="0"/>
                        </a:rPr>
                        <a:t>для инвалидов, шт.</a:t>
                      </a:r>
                      <a:endParaRPr lang="ru-RU" sz="1900" kern="1200" dirty="0">
                        <a:solidFill>
                          <a:schemeClr val="tx1"/>
                        </a:solidFill>
                        <a:latin typeface="+mn-lt"/>
                        <a:ea typeface="+mn-ea"/>
                        <a:cs typeface="Times New Roman" pitchFamily="18" charset="0"/>
                      </a:endParaRPr>
                    </a:p>
                  </a:txBody>
                  <a:tcPr marT="54864" marB="548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4" name="Прямоугольник 3"/>
          <p:cNvSpPr/>
          <p:nvPr/>
        </p:nvSpPr>
        <p:spPr>
          <a:xfrm>
            <a:off x="899591" y="140813"/>
            <a:ext cx="8244408" cy="641419"/>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rtlCol="0" anchor="ctr"/>
          <a:lstStyle/>
          <a:p>
            <a:pPr algn="ctr"/>
            <a:endParaRPr lang="ru-RU">
              <a:solidFill>
                <a:schemeClr val="bg1"/>
              </a:solidFill>
            </a:endParaRPr>
          </a:p>
        </p:txBody>
      </p:sp>
      <p:sp>
        <p:nvSpPr>
          <p:cNvPr id="5" name="TextBox 4"/>
          <p:cNvSpPr txBox="1"/>
          <p:nvPr/>
        </p:nvSpPr>
        <p:spPr>
          <a:xfrm>
            <a:off x="899591" y="260312"/>
            <a:ext cx="8107920" cy="356969"/>
          </a:xfrm>
          <a:prstGeom prst="rect">
            <a:avLst/>
          </a:prstGeom>
          <a:noFill/>
        </p:spPr>
        <p:txBody>
          <a:bodyPr wrap="square" lIns="81037" tIns="40519" rIns="81037" bIns="40519" rtlCol="0">
            <a:spAutoFit/>
          </a:bodyPr>
          <a:lstStyle/>
          <a:p>
            <a:pPr>
              <a:lnSpc>
                <a:spcPct val="70000"/>
              </a:lnSpc>
            </a:pPr>
            <a:r>
              <a:rPr lang="ru-RU" altLang="ru-RU" sz="2400" b="1" dirty="0" smtClean="0">
                <a:solidFill>
                  <a:prstClr val="white"/>
                </a:solidFill>
                <a:latin typeface="Calibri" pitchFamily="34" charset="0"/>
              </a:rPr>
              <a:t>СЕТЬ СПО 2012-2016*</a:t>
            </a:r>
            <a:endParaRPr lang="ru-RU" altLang="ru-RU" sz="2400" b="1" dirty="0">
              <a:solidFill>
                <a:prstClr val="white"/>
              </a:solidFill>
              <a:latin typeface="Calibri" pitchFamily="34" charset="0"/>
            </a:endParaRPr>
          </a:p>
        </p:txBody>
      </p:sp>
      <p:grpSp>
        <p:nvGrpSpPr>
          <p:cNvPr id="2" name="Группа 7"/>
          <p:cNvGrpSpPr/>
          <p:nvPr/>
        </p:nvGrpSpPr>
        <p:grpSpPr>
          <a:xfrm>
            <a:off x="124486" y="1493729"/>
            <a:ext cx="3625426" cy="2254579"/>
            <a:chOff x="251520" y="1399945"/>
            <a:chExt cx="3373956" cy="1559442"/>
          </a:xfrm>
        </p:grpSpPr>
        <p:graphicFrame>
          <p:nvGraphicFramePr>
            <p:cNvPr id="7" name="Диаграмма 6"/>
            <p:cNvGraphicFramePr/>
            <p:nvPr>
              <p:extLst>
                <p:ext uri="{D42A27DB-BD31-4B8C-83A1-F6EECF244321}">
                  <p14:modId xmlns:p14="http://schemas.microsoft.com/office/powerpoint/2010/main" val="3286896316"/>
                </p:ext>
              </p:extLst>
            </p:nvPr>
          </p:nvGraphicFramePr>
          <p:xfrm>
            <a:off x="251520" y="1399945"/>
            <a:ext cx="3259473" cy="155944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927716" y="1986699"/>
              <a:ext cx="1358458" cy="370415"/>
            </a:xfrm>
            <a:prstGeom prst="rect">
              <a:avLst/>
            </a:prstGeom>
            <a:noFill/>
          </p:spPr>
          <p:txBody>
            <a:bodyPr wrap="square" rtlCol="0">
              <a:spAutoFit/>
            </a:bodyPr>
            <a:lstStyle/>
            <a:p>
              <a:pPr>
                <a:lnSpc>
                  <a:spcPct val="90000"/>
                </a:lnSpc>
              </a:pPr>
              <a:r>
                <a:rPr lang="ru-RU" sz="1600" b="1" dirty="0" smtClean="0"/>
                <a:t>3900 шт. </a:t>
              </a:r>
            </a:p>
            <a:p>
              <a:pPr>
                <a:lnSpc>
                  <a:spcPct val="90000"/>
                </a:lnSpc>
              </a:pPr>
              <a:r>
                <a:rPr lang="ru-RU" sz="1600" b="1" dirty="0" smtClean="0"/>
                <a:t>2,85 млн чел.</a:t>
              </a:r>
              <a:endParaRPr lang="ru-RU" sz="1600" b="1" dirty="0"/>
            </a:p>
          </p:txBody>
        </p:sp>
        <p:sp>
          <p:nvSpPr>
            <p:cNvPr id="11" name="TextBox 10"/>
            <p:cNvSpPr txBox="1"/>
            <p:nvPr/>
          </p:nvSpPr>
          <p:spPr>
            <a:xfrm>
              <a:off x="2202030" y="1548983"/>
              <a:ext cx="1423446" cy="370415"/>
            </a:xfrm>
            <a:prstGeom prst="rect">
              <a:avLst/>
            </a:prstGeom>
            <a:noFill/>
          </p:spPr>
          <p:txBody>
            <a:bodyPr wrap="square" rtlCol="0">
              <a:spAutoFit/>
            </a:bodyPr>
            <a:lstStyle/>
            <a:p>
              <a:pPr>
                <a:lnSpc>
                  <a:spcPct val="90000"/>
                </a:lnSpc>
              </a:pPr>
              <a:r>
                <a:rPr lang="ru-RU" sz="1600" b="1" dirty="0" smtClean="0"/>
                <a:t>5053 шт. </a:t>
              </a:r>
            </a:p>
            <a:p>
              <a:pPr>
                <a:lnSpc>
                  <a:spcPct val="90000"/>
                </a:lnSpc>
              </a:pPr>
              <a:r>
                <a:rPr lang="ru-RU" sz="1600" b="1" dirty="0" smtClean="0"/>
                <a:t>2,97 млн чел.</a:t>
              </a:r>
              <a:endParaRPr lang="ru-RU" sz="1600" b="1" dirty="0"/>
            </a:p>
          </p:txBody>
        </p:sp>
      </p:grpSp>
      <p:graphicFrame>
        <p:nvGraphicFramePr>
          <p:cNvPr id="12" name="Диаграмма 11"/>
          <p:cNvGraphicFramePr/>
          <p:nvPr>
            <p:extLst>
              <p:ext uri="{D42A27DB-BD31-4B8C-83A1-F6EECF244321}">
                <p14:modId xmlns:p14="http://schemas.microsoft.com/office/powerpoint/2010/main" val="2595316031"/>
              </p:ext>
            </p:extLst>
          </p:nvPr>
        </p:nvGraphicFramePr>
        <p:xfrm>
          <a:off x="3808648" y="1314296"/>
          <a:ext cx="5232874" cy="4036192"/>
        </p:xfrm>
        <a:graphic>
          <a:graphicData uri="http://schemas.openxmlformats.org/drawingml/2006/chart">
            <c:chart xmlns:c="http://schemas.openxmlformats.org/drawingml/2006/chart" xmlns:r="http://schemas.openxmlformats.org/officeDocument/2006/relationships" r:id="rId4"/>
          </a:graphicData>
        </a:graphic>
      </p:graphicFrame>
      <p:sp>
        <p:nvSpPr>
          <p:cNvPr id="13" name="Прямоугольник 12"/>
          <p:cNvSpPr/>
          <p:nvPr/>
        </p:nvSpPr>
        <p:spPr>
          <a:xfrm>
            <a:off x="4067944" y="904337"/>
            <a:ext cx="4637478" cy="683264"/>
          </a:xfrm>
          <a:prstGeom prst="rect">
            <a:avLst/>
          </a:prstGeom>
        </p:spPr>
        <p:txBody>
          <a:bodyPr wrap="square">
            <a:spAutoFit/>
          </a:bodyPr>
          <a:lstStyle/>
          <a:p>
            <a:pPr>
              <a:lnSpc>
                <a:spcPct val="80000"/>
              </a:lnSpc>
              <a:defRPr lang="ru-RU" sz="1100" b="1" i="0" u="none" strike="noStrike" kern="1200" baseline="0">
                <a:solidFill>
                  <a:prstClr val="black"/>
                </a:solidFill>
                <a:latin typeface="Arial" pitchFamily="34" charset="0"/>
                <a:ea typeface="+mn-ea"/>
                <a:cs typeface="Arial" pitchFamily="34" charset="0"/>
              </a:defRPr>
            </a:pPr>
            <a:r>
              <a:rPr lang="ru-RU" sz="1600" b="1" dirty="0">
                <a:solidFill>
                  <a:srgbClr val="0070C0"/>
                </a:solidFill>
                <a:latin typeface="+mj-lt"/>
              </a:rPr>
              <a:t>Динамика приема студентов на программы СПО (устойчивый рост с 2013 года), тыс. человек</a:t>
            </a:r>
          </a:p>
        </p:txBody>
      </p:sp>
      <p:sp>
        <p:nvSpPr>
          <p:cNvPr id="33" name="TextBox 32"/>
          <p:cNvSpPr txBox="1"/>
          <p:nvPr/>
        </p:nvSpPr>
        <p:spPr>
          <a:xfrm>
            <a:off x="107504" y="904338"/>
            <a:ext cx="3960440" cy="683264"/>
          </a:xfrm>
          <a:prstGeom prst="rect">
            <a:avLst/>
          </a:prstGeom>
          <a:noFill/>
        </p:spPr>
        <p:txBody>
          <a:bodyPr wrap="square" rtlCol="0">
            <a:spAutoFit/>
          </a:bodyPr>
          <a:lstStyle/>
          <a:p>
            <a:pPr>
              <a:lnSpc>
                <a:spcPct val="80000"/>
              </a:lnSpc>
            </a:pPr>
            <a:r>
              <a:rPr lang="ru-RU" sz="1600" b="1" dirty="0" smtClean="0">
                <a:solidFill>
                  <a:srgbClr val="0070C0"/>
                </a:solidFill>
              </a:rPr>
              <a:t>Динамика количества образовательных организаций и численности обучающихся</a:t>
            </a:r>
            <a:endParaRPr lang="ru-RU" sz="1600" b="1" dirty="0">
              <a:solidFill>
                <a:srgbClr val="0070C0"/>
              </a:solidFill>
            </a:endParaRPr>
          </a:p>
        </p:txBody>
      </p:sp>
      <p:graphicFrame>
        <p:nvGraphicFramePr>
          <p:cNvPr id="16" name="Таблица 15"/>
          <p:cNvGraphicFramePr>
            <a:graphicFrameLocks noGrp="1"/>
          </p:cNvGraphicFramePr>
          <p:nvPr>
            <p:extLst>
              <p:ext uri="{D42A27DB-BD31-4B8C-83A1-F6EECF244321}">
                <p14:modId xmlns:p14="http://schemas.microsoft.com/office/powerpoint/2010/main" val="3062725889"/>
              </p:ext>
            </p:extLst>
          </p:nvPr>
        </p:nvGraphicFramePr>
        <p:xfrm>
          <a:off x="3808649" y="3525401"/>
          <a:ext cx="5112009" cy="3063696"/>
        </p:xfrm>
        <a:graphic>
          <a:graphicData uri="http://schemas.openxmlformats.org/drawingml/2006/table">
            <a:tbl>
              <a:tblPr firstRow="1" bandRow="1">
                <a:tableStyleId>{5C22544A-7EE6-4342-B048-85BDC9FD1C3A}</a:tableStyleId>
              </a:tblPr>
              <a:tblGrid>
                <a:gridCol w="3059563"/>
                <a:gridCol w="1014529"/>
                <a:gridCol w="1037917"/>
              </a:tblGrid>
              <a:tr h="727974">
                <a:tc>
                  <a:txBody>
                    <a:bodyPr/>
                    <a:lstStyle/>
                    <a:p>
                      <a:pPr algn="r">
                        <a:lnSpc>
                          <a:spcPct val="70000"/>
                        </a:lnSpc>
                      </a:pPr>
                      <a:r>
                        <a:rPr lang="ru-RU" sz="1700" b="1" baseline="0" dirty="0" smtClean="0">
                          <a:solidFill>
                            <a:srgbClr val="0070C0"/>
                          </a:solidFill>
                        </a:rPr>
                        <a:t>Подготовка кадров:</a:t>
                      </a:r>
                      <a:endParaRPr lang="ru-RU" sz="1700" b="1" dirty="0">
                        <a:solidFill>
                          <a:srgbClr val="0070C0"/>
                        </a:solidFill>
                      </a:endParaRPr>
                    </a:p>
                  </a:txBody>
                  <a:tcPr marT="54864" marB="54864" anchor="b">
                    <a:lnL w="12700" cmpd="sng">
                      <a:noFill/>
                    </a:lnL>
                    <a:lnR w="12700" cap="flat" cmpd="sng" algn="ctr">
                      <a:solidFill>
                        <a:schemeClr val="accent1"/>
                      </a:solidFill>
                      <a:prstDash val="solid"/>
                      <a:round/>
                      <a:headEnd type="none" w="med" len="med"/>
                      <a:tailEnd type="none" w="med" len="med"/>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70000"/>
                        </a:lnSpc>
                      </a:pPr>
                      <a:r>
                        <a:rPr lang="ru-RU" sz="1400" b="1" dirty="0" smtClean="0">
                          <a:solidFill>
                            <a:srgbClr val="0070C0"/>
                          </a:solidFill>
                        </a:rPr>
                        <a:t>Количество ОО, шт</a:t>
                      </a:r>
                      <a:r>
                        <a:rPr lang="ru-RU" sz="1700" b="1" dirty="0" smtClean="0">
                          <a:solidFill>
                            <a:srgbClr val="0070C0"/>
                          </a:solidFill>
                        </a:rPr>
                        <a:t>.</a:t>
                      </a:r>
                      <a:endParaRPr lang="ru-RU" sz="1700" b="1" dirty="0">
                        <a:solidFill>
                          <a:srgbClr val="0070C0"/>
                        </a:solidFill>
                      </a:endParaRPr>
                    </a:p>
                  </a:txBody>
                  <a:tcPr marT="54864" marB="54864"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70000"/>
                        </a:lnSpc>
                      </a:pPr>
                      <a:r>
                        <a:rPr lang="ru-RU" sz="1200" b="1" dirty="0" smtClean="0">
                          <a:solidFill>
                            <a:srgbClr val="0070C0"/>
                          </a:solidFill>
                        </a:rPr>
                        <a:t>Средний контингент ОО, чел.</a:t>
                      </a:r>
                      <a:endParaRPr lang="ru-RU" sz="1700" b="1" dirty="0">
                        <a:solidFill>
                          <a:srgbClr val="0070C0"/>
                        </a:solidFill>
                      </a:endParaRPr>
                    </a:p>
                  </a:txBody>
                  <a:tcPr marT="54864" marB="54864" anchor="ctr">
                    <a:lnL w="12700" cap="flat" cmpd="sng" algn="ctr">
                      <a:solidFill>
                        <a:schemeClr val="accent1"/>
                      </a:solidFill>
                      <a:prstDash val="solid"/>
                      <a:round/>
                      <a:headEnd type="none" w="med" len="med"/>
                      <a:tailEnd type="none" w="med" len="med"/>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r>
              <a:tr h="659215">
                <a:tc>
                  <a:txBody>
                    <a:bodyPr/>
                    <a:lstStyle/>
                    <a:p>
                      <a:pPr marL="0" marR="0" indent="0" algn="r" defTabSz="914400" rtl="0" eaLnBrk="1" fontAlgn="auto" latinLnBrk="0" hangingPunct="1">
                        <a:lnSpc>
                          <a:spcPct val="70000"/>
                        </a:lnSpc>
                        <a:spcBef>
                          <a:spcPts val="0"/>
                        </a:spcBef>
                        <a:spcAft>
                          <a:spcPts val="0"/>
                        </a:spcAft>
                        <a:buClrTx/>
                        <a:buSzTx/>
                        <a:buFontTx/>
                        <a:buNone/>
                        <a:tabLst/>
                        <a:defRPr/>
                      </a:pPr>
                      <a:r>
                        <a:rPr lang="ru-RU" sz="1900" dirty="0" smtClean="0">
                          <a:solidFill>
                            <a:schemeClr val="tx1"/>
                          </a:solidFill>
                        </a:rPr>
                        <a:t>для социальной сферы (культура, здравоохранение, образование)</a:t>
                      </a:r>
                      <a:endParaRPr lang="ru-RU" sz="1900" dirty="0">
                        <a:solidFill>
                          <a:schemeClr val="tx1"/>
                        </a:solidFill>
                      </a:endParaRPr>
                    </a:p>
                  </a:txBody>
                  <a:tcPr marT="54864" marB="54864"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fontAlgn="b" latinLnBrk="0" hangingPunct="1">
                        <a:lnSpc>
                          <a:spcPct val="70000"/>
                        </a:lnSpc>
                      </a:pPr>
                      <a:r>
                        <a:rPr lang="ru-RU" sz="2200" b="1" kern="1200" dirty="0">
                          <a:solidFill>
                            <a:schemeClr val="tx1"/>
                          </a:solidFill>
                          <a:latin typeface="+mn-lt"/>
                          <a:ea typeface="+mn-ea"/>
                          <a:cs typeface="+mn-cs"/>
                        </a:rPr>
                        <a:t>764</a:t>
                      </a:r>
                    </a:p>
                  </a:txBody>
                  <a:tcPr marL="9525" marR="9525" marT="1143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fontAlgn="b" latinLnBrk="0" hangingPunct="1">
                        <a:lnSpc>
                          <a:spcPct val="70000"/>
                        </a:lnSpc>
                      </a:pPr>
                      <a:r>
                        <a:rPr lang="ru-RU" sz="2200" b="1" kern="1200" dirty="0" smtClean="0">
                          <a:solidFill>
                            <a:schemeClr val="tx1"/>
                          </a:solidFill>
                          <a:latin typeface="+mn-lt"/>
                          <a:ea typeface="+mn-ea"/>
                          <a:cs typeface="+mn-cs"/>
                        </a:rPr>
                        <a:t>548</a:t>
                      </a:r>
                      <a:endParaRPr lang="ru-RU" sz="2200" b="1" kern="1200" dirty="0">
                        <a:solidFill>
                          <a:schemeClr val="tx1"/>
                        </a:solidFill>
                        <a:latin typeface="+mn-lt"/>
                        <a:ea typeface="+mn-ea"/>
                        <a:cs typeface="+mn-cs"/>
                      </a:endParaRPr>
                    </a:p>
                  </a:txBody>
                  <a:tcPr marT="54864" marB="54864"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371954">
                <a:tc>
                  <a:txBody>
                    <a:bodyPr/>
                    <a:lstStyle/>
                    <a:p>
                      <a:pPr algn="r">
                        <a:lnSpc>
                          <a:spcPct val="70000"/>
                        </a:lnSpc>
                      </a:pPr>
                      <a:r>
                        <a:rPr lang="ru-RU" sz="1900" dirty="0" smtClean="0">
                          <a:solidFill>
                            <a:schemeClr val="tx1"/>
                          </a:solidFill>
                        </a:rPr>
                        <a:t>для реального сектора экономики</a:t>
                      </a:r>
                      <a:endParaRPr lang="ru-RU" sz="1900" dirty="0">
                        <a:solidFill>
                          <a:schemeClr val="tx1"/>
                        </a:solidFill>
                      </a:endParaRPr>
                    </a:p>
                  </a:txBody>
                  <a:tcPr marT="54864" marB="54864"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lnSpc>
                          <a:spcPct val="70000"/>
                        </a:lnSpc>
                      </a:pPr>
                      <a:r>
                        <a:rPr lang="ru-RU" sz="2200" b="1" kern="1200" dirty="0">
                          <a:solidFill>
                            <a:schemeClr val="tx1"/>
                          </a:solidFill>
                          <a:latin typeface="+mn-lt"/>
                          <a:ea typeface="+mn-ea"/>
                          <a:cs typeface="+mn-cs"/>
                        </a:rPr>
                        <a:t>494</a:t>
                      </a:r>
                    </a:p>
                  </a:txBody>
                  <a:tcPr marL="9525" marR="9525" marT="1143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lnSpc>
                          <a:spcPct val="70000"/>
                        </a:lnSpc>
                      </a:pPr>
                      <a:r>
                        <a:rPr lang="ru-RU" sz="2200" b="1" kern="1200" dirty="0" smtClean="0">
                          <a:solidFill>
                            <a:schemeClr val="tx1"/>
                          </a:solidFill>
                          <a:latin typeface="+mn-lt"/>
                          <a:ea typeface="+mn-ea"/>
                          <a:cs typeface="+mn-cs"/>
                        </a:rPr>
                        <a:t>857</a:t>
                      </a:r>
                      <a:endParaRPr lang="ru-RU" sz="2200" b="1" kern="1200" dirty="0">
                        <a:solidFill>
                          <a:schemeClr val="tx1"/>
                        </a:solidFill>
                        <a:latin typeface="+mn-lt"/>
                        <a:ea typeface="+mn-ea"/>
                        <a:cs typeface="+mn-cs"/>
                      </a:endParaRPr>
                    </a:p>
                  </a:txBody>
                  <a:tcPr marT="54864" marB="54864"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r>
              <a:tr h="403476">
                <a:tc>
                  <a:txBody>
                    <a:bodyPr/>
                    <a:lstStyle/>
                    <a:p>
                      <a:pPr algn="r">
                        <a:lnSpc>
                          <a:spcPct val="70000"/>
                        </a:lnSpc>
                      </a:pPr>
                      <a:r>
                        <a:rPr lang="ru-RU" sz="1900" dirty="0" smtClean="0">
                          <a:solidFill>
                            <a:schemeClr val="tx1"/>
                          </a:solidFill>
                        </a:rPr>
                        <a:t>для малого и среднего предпринимательства</a:t>
                      </a:r>
                      <a:endParaRPr lang="ru-RU" sz="1900" dirty="0">
                        <a:solidFill>
                          <a:schemeClr val="tx1"/>
                        </a:solidFill>
                      </a:endParaRPr>
                    </a:p>
                  </a:txBody>
                  <a:tcPr marT="54864" marB="54864"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fontAlgn="b" latinLnBrk="0" hangingPunct="1">
                        <a:lnSpc>
                          <a:spcPct val="70000"/>
                        </a:lnSpc>
                      </a:pPr>
                      <a:r>
                        <a:rPr lang="ru-RU" sz="2200" b="1" kern="1200" dirty="0" smtClean="0">
                          <a:solidFill>
                            <a:schemeClr val="tx1"/>
                          </a:solidFill>
                          <a:latin typeface="+mn-lt"/>
                          <a:ea typeface="+mn-ea"/>
                          <a:cs typeface="+mn-cs"/>
                        </a:rPr>
                        <a:t>146</a:t>
                      </a:r>
                      <a:endParaRPr lang="ru-RU" sz="2200" b="1" kern="1200" dirty="0">
                        <a:solidFill>
                          <a:schemeClr val="tx1"/>
                        </a:solidFill>
                        <a:latin typeface="+mn-lt"/>
                        <a:ea typeface="+mn-ea"/>
                        <a:cs typeface="+mn-cs"/>
                      </a:endParaRPr>
                    </a:p>
                  </a:txBody>
                  <a:tcPr marL="9525" marR="9525" marT="1143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fontAlgn="b" latinLnBrk="0" hangingPunct="1">
                        <a:lnSpc>
                          <a:spcPct val="70000"/>
                        </a:lnSpc>
                      </a:pPr>
                      <a:r>
                        <a:rPr lang="ru-RU" sz="2200" b="1" kern="1200" dirty="0" smtClean="0">
                          <a:solidFill>
                            <a:schemeClr val="tx1"/>
                          </a:solidFill>
                          <a:latin typeface="+mn-lt"/>
                          <a:ea typeface="+mn-ea"/>
                          <a:cs typeface="+mn-cs"/>
                        </a:rPr>
                        <a:t>344</a:t>
                      </a:r>
                      <a:endParaRPr lang="ru-RU" sz="2200" b="1" kern="1200" dirty="0">
                        <a:solidFill>
                          <a:schemeClr val="tx1"/>
                        </a:solidFill>
                        <a:latin typeface="+mn-lt"/>
                        <a:ea typeface="+mn-ea"/>
                        <a:cs typeface="+mn-cs"/>
                      </a:endParaRPr>
                    </a:p>
                  </a:txBody>
                  <a:tcPr marT="54864" marB="54864"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246660">
                <a:tc>
                  <a:txBody>
                    <a:bodyPr/>
                    <a:lstStyle/>
                    <a:p>
                      <a:pPr algn="r">
                        <a:lnSpc>
                          <a:spcPct val="70000"/>
                        </a:lnSpc>
                      </a:pPr>
                      <a:r>
                        <a:rPr lang="ru-RU" sz="1900" dirty="0" smtClean="0">
                          <a:solidFill>
                            <a:schemeClr val="tx1"/>
                          </a:solidFill>
                        </a:rPr>
                        <a:t>в многопрофильных ОО</a:t>
                      </a:r>
                      <a:endParaRPr lang="ru-RU" sz="1900" dirty="0">
                        <a:solidFill>
                          <a:schemeClr val="tx1"/>
                        </a:solidFill>
                      </a:endParaRPr>
                    </a:p>
                  </a:txBody>
                  <a:tcPr marT="54864" marB="54864"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lnSpc>
                          <a:spcPct val="70000"/>
                        </a:lnSpc>
                      </a:pPr>
                      <a:r>
                        <a:rPr lang="ru-RU" sz="2200" b="1" kern="1200" dirty="0" smtClean="0">
                          <a:solidFill>
                            <a:schemeClr val="tx1"/>
                          </a:solidFill>
                          <a:latin typeface="+mn-lt"/>
                          <a:ea typeface="+mn-ea"/>
                          <a:cs typeface="+mn-cs"/>
                        </a:rPr>
                        <a:t>2496</a:t>
                      </a:r>
                      <a:endParaRPr lang="ru-RU" sz="2200" b="1" kern="1200" dirty="0">
                        <a:solidFill>
                          <a:schemeClr val="tx1"/>
                        </a:solidFill>
                        <a:latin typeface="+mn-lt"/>
                        <a:ea typeface="+mn-ea"/>
                        <a:cs typeface="+mn-cs"/>
                      </a:endParaRPr>
                    </a:p>
                  </a:txBody>
                  <a:tcPr marL="9525" marR="9525" marT="1143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lnSpc>
                          <a:spcPct val="70000"/>
                        </a:lnSpc>
                      </a:pPr>
                      <a:r>
                        <a:rPr lang="ru-RU" sz="2200" b="1" kern="1200" dirty="0" smtClean="0">
                          <a:solidFill>
                            <a:schemeClr val="tx1"/>
                          </a:solidFill>
                          <a:latin typeface="+mn-lt"/>
                          <a:ea typeface="+mn-ea"/>
                          <a:cs typeface="+mn-cs"/>
                        </a:rPr>
                        <a:t>538</a:t>
                      </a:r>
                      <a:endParaRPr lang="ru-RU" sz="2200" b="1" kern="1200" dirty="0">
                        <a:solidFill>
                          <a:schemeClr val="tx1"/>
                        </a:solidFill>
                        <a:latin typeface="+mn-lt"/>
                        <a:ea typeface="+mn-ea"/>
                        <a:cs typeface="+mn-cs"/>
                      </a:endParaRPr>
                    </a:p>
                  </a:txBody>
                  <a:tcPr marT="54864" marB="54864"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r>
            </a:tbl>
          </a:graphicData>
        </a:graphic>
      </p:graphicFrame>
      <p:cxnSp>
        <p:nvCxnSpPr>
          <p:cNvPr id="23" name="Прямая соединительная линия 22"/>
          <p:cNvCxnSpPr/>
          <p:nvPr/>
        </p:nvCxnSpPr>
        <p:spPr>
          <a:xfrm>
            <a:off x="3995936" y="958471"/>
            <a:ext cx="0" cy="2384120"/>
          </a:xfrm>
          <a:prstGeom prst="line">
            <a:avLst/>
          </a:prstGeom>
        </p:spPr>
        <p:style>
          <a:lnRef idx="1">
            <a:schemeClr val="accent1"/>
          </a:lnRef>
          <a:fillRef idx="0">
            <a:schemeClr val="accent1"/>
          </a:fillRef>
          <a:effectRef idx="0">
            <a:schemeClr val="accent1"/>
          </a:effectRef>
          <a:fontRef idx="minor">
            <a:schemeClr val="tx1"/>
          </a:fontRef>
        </p:style>
      </p:cxnSp>
      <p:sp>
        <p:nvSpPr>
          <p:cNvPr id="34" name="Скругленный прямоугольник 33"/>
          <p:cNvSpPr/>
          <p:nvPr/>
        </p:nvSpPr>
        <p:spPr>
          <a:xfrm>
            <a:off x="3808649" y="3591629"/>
            <a:ext cx="5172441" cy="2955022"/>
          </a:xfrm>
          <a:prstGeom prst="roundRect">
            <a:avLst>
              <a:gd name="adj" fmla="val 10053"/>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81043" tIns="40522" rIns="81043" bIns="40522" anchor="ctr"/>
          <a:lstStyle/>
          <a:p>
            <a:pPr algn="ctr">
              <a:defRPr/>
            </a:pPr>
            <a:endParaRPr lang="ru-RU"/>
          </a:p>
        </p:txBody>
      </p:sp>
      <p:cxnSp>
        <p:nvCxnSpPr>
          <p:cNvPr id="37" name="Прямая соединительная линия 36"/>
          <p:cNvCxnSpPr/>
          <p:nvPr/>
        </p:nvCxnSpPr>
        <p:spPr>
          <a:xfrm>
            <a:off x="251520" y="3515410"/>
            <a:ext cx="8790002" cy="0"/>
          </a:xfrm>
          <a:prstGeom prst="line">
            <a:avLst/>
          </a:prstGeom>
        </p:spPr>
        <p:style>
          <a:lnRef idx="1">
            <a:schemeClr val="accent1"/>
          </a:lnRef>
          <a:fillRef idx="0">
            <a:schemeClr val="accent1"/>
          </a:fillRef>
          <a:effectRef idx="0">
            <a:schemeClr val="accent1"/>
          </a:effectRef>
          <a:fontRef idx="minor">
            <a:schemeClr val="tx1"/>
          </a:fontRef>
        </p:style>
      </p:cxnSp>
      <p:pic>
        <p:nvPicPr>
          <p:cNvPr id="17" name="Рисунок 16" descr="Московский политех_лого.jpg"/>
          <p:cNvPicPr>
            <a:picLocks noChangeAspect="1"/>
          </p:cNvPicPr>
          <p:nvPr/>
        </p:nvPicPr>
        <p:blipFill>
          <a:blip r:embed="rId5"/>
          <a:stretch>
            <a:fillRect/>
          </a:stretch>
        </p:blipFill>
        <p:spPr>
          <a:xfrm rot="16200000">
            <a:off x="-302609" y="297864"/>
            <a:ext cx="899590" cy="303862"/>
          </a:xfrm>
          <a:prstGeom prst="rect">
            <a:avLst/>
          </a:prstGeom>
        </p:spPr>
      </p:pic>
    </p:spTree>
    <p:extLst>
      <p:ext uri="{BB962C8B-B14F-4D97-AF65-F5344CB8AC3E}">
        <p14:creationId xmlns:p14="http://schemas.microsoft.com/office/powerpoint/2010/main" val="23665530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Диаграмма 1"/>
          <p:cNvGraphicFramePr>
            <a:graphicFrameLocks/>
          </p:cNvGraphicFramePr>
          <p:nvPr/>
        </p:nvGraphicFramePr>
        <p:xfrm>
          <a:off x="77533" y="1418360"/>
          <a:ext cx="4208585" cy="5395913"/>
        </p:xfrm>
        <a:graphic>
          <a:graphicData uri="http://schemas.openxmlformats.org/presentationml/2006/ole">
            <mc:AlternateContent xmlns:mc="http://schemas.openxmlformats.org/markup-compatibility/2006">
              <mc:Choice xmlns:v="urn:schemas-microsoft-com:vml" Requires="v">
                <p:oleObj spid="_x0000_s1062" name="Диаграмма" r:id="rId4" imgW="4562559" imgH="5400743" progId="Excel.Sheet.8">
                  <p:embed/>
                </p:oleObj>
              </mc:Choice>
              <mc:Fallback>
                <p:oleObj name="Диаграмма" r:id="rId4" imgW="4562559" imgH="5400743" progId="Excel.Sheet.8">
                  <p:embed/>
                  <p:pic>
                    <p:nvPicPr>
                      <p:cNvPr id="0" name="Picture 2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533" y="1418360"/>
                        <a:ext cx="4208585" cy="5395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Прямоугольник 15"/>
          <p:cNvSpPr/>
          <p:nvPr/>
        </p:nvSpPr>
        <p:spPr>
          <a:xfrm>
            <a:off x="899747" y="158750"/>
            <a:ext cx="8244254" cy="64135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3155" tIns="51577" rIns="103155" bIns="51577" anchor="ctr"/>
          <a:lstStyle/>
          <a:p>
            <a:pPr algn="ctr" fontAlgn="auto">
              <a:spcBef>
                <a:spcPts val="0"/>
              </a:spcBef>
              <a:spcAft>
                <a:spcPts val="0"/>
              </a:spcAft>
              <a:defRPr/>
            </a:pPr>
            <a:endParaRPr lang="ru-RU">
              <a:solidFill>
                <a:schemeClr val="bg1"/>
              </a:solidFill>
            </a:endParaRPr>
          </a:p>
        </p:txBody>
      </p:sp>
      <p:sp>
        <p:nvSpPr>
          <p:cNvPr id="17" name="TextBox 16"/>
          <p:cNvSpPr txBox="1"/>
          <p:nvPr/>
        </p:nvSpPr>
        <p:spPr>
          <a:xfrm>
            <a:off x="940777" y="255588"/>
            <a:ext cx="8244254" cy="425450"/>
          </a:xfrm>
          <a:prstGeom prst="rect">
            <a:avLst/>
          </a:prstGeom>
          <a:noFill/>
        </p:spPr>
        <p:txBody>
          <a:bodyPr lIns="91426" tIns="45714" rIns="91426" bIns="45714">
            <a:spAutoFit/>
          </a:bodyPr>
          <a:lstStyle/>
          <a:p>
            <a:pPr fontAlgn="auto">
              <a:lnSpc>
                <a:spcPct val="90000"/>
              </a:lnSpc>
              <a:spcBef>
                <a:spcPts val="0"/>
              </a:spcBef>
              <a:spcAft>
                <a:spcPts val="0"/>
              </a:spcAft>
              <a:defRPr/>
            </a:pPr>
            <a:r>
              <a:rPr lang="ru-RU" sz="2400" b="1" spc="-100" dirty="0">
                <a:solidFill>
                  <a:prstClr val="white"/>
                </a:solidFill>
                <a:latin typeface="+mn-lt"/>
                <a:cs typeface="+mn-cs"/>
              </a:rPr>
              <a:t>ФИНАНСИРОВАНИЕ СИСТЕМЫ СПО</a:t>
            </a:r>
          </a:p>
        </p:txBody>
      </p:sp>
      <p:graphicFrame>
        <p:nvGraphicFramePr>
          <p:cNvPr id="4102" name="Диаграмма 4"/>
          <p:cNvGraphicFramePr>
            <a:graphicFrameLocks/>
          </p:cNvGraphicFramePr>
          <p:nvPr/>
        </p:nvGraphicFramePr>
        <p:xfrm>
          <a:off x="4164623" y="1374201"/>
          <a:ext cx="4919297" cy="5853113"/>
        </p:xfrm>
        <a:graphic>
          <a:graphicData uri="http://schemas.openxmlformats.org/presentationml/2006/ole">
            <mc:AlternateContent xmlns:mc="http://schemas.openxmlformats.org/markup-compatibility/2006">
              <mc:Choice xmlns:v="urn:schemas-microsoft-com:vml" Requires="v">
                <p:oleObj spid="_x0000_s1063" r:id="rId6" imgW="5328366" imgH="5852667" progId="Excel.Sheet.8">
                  <p:embed/>
                </p:oleObj>
              </mc:Choice>
              <mc:Fallback>
                <p:oleObj r:id="rId6" imgW="5328366" imgH="5852667" progId="Excel.Sheet.8">
                  <p:embed/>
                  <p:pic>
                    <p:nvPicPr>
                      <p:cNvPr id="0" name="Picture 29"/>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64623" y="1374201"/>
                        <a:ext cx="4919297" cy="5853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5"/>
          <p:cNvSpPr txBox="1">
            <a:spLocks noChangeArrowheads="1"/>
          </p:cNvSpPr>
          <p:nvPr/>
        </p:nvSpPr>
        <p:spPr bwMode="auto">
          <a:xfrm rot="16200000">
            <a:off x="-628467" y="2176900"/>
            <a:ext cx="1804988" cy="276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4" tIns="45691" rIns="91384" bIns="45691">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auto" hangingPunct="1">
              <a:spcBef>
                <a:spcPts val="0"/>
              </a:spcBef>
              <a:spcAft>
                <a:spcPts val="0"/>
              </a:spcAft>
              <a:defRPr/>
            </a:pPr>
            <a:r>
              <a:rPr lang="ru-RU" altLang="ru-RU" sz="1200" b="1" dirty="0">
                <a:latin typeface="+mn-lt"/>
                <a:cs typeface="Times New Roman" pitchFamily="18" charset="0"/>
              </a:rPr>
              <a:t>Млрд рублей</a:t>
            </a:r>
          </a:p>
        </p:txBody>
      </p:sp>
      <p:sp>
        <p:nvSpPr>
          <p:cNvPr id="4104" name="TextBox 11"/>
          <p:cNvSpPr txBox="1">
            <a:spLocks noChangeArrowheads="1"/>
          </p:cNvSpPr>
          <p:nvPr/>
        </p:nvSpPr>
        <p:spPr bwMode="auto">
          <a:xfrm>
            <a:off x="5160306" y="808180"/>
            <a:ext cx="4355123" cy="646319"/>
          </a:xfrm>
          <a:prstGeom prst="rect">
            <a:avLst/>
          </a:prstGeom>
          <a:noFill/>
          <a:ln w="9525">
            <a:noFill/>
            <a:miter lim="800000"/>
            <a:headEnd/>
            <a:tailEnd/>
          </a:ln>
        </p:spPr>
        <p:txBody>
          <a:bodyPr lIns="91426" tIns="45714" rIns="91426" bIns="45714">
            <a:spAutoFit/>
          </a:bodyPr>
          <a:lstStyle/>
          <a:p>
            <a:r>
              <a:rPr lang="ru-RU" altLang="ru-RU" b="1" dirty="0">
                <a:solidFill>
                  <a:srgbClr val="0070C0"/>
                </a:solidFill>
                <a:cs typeface="Times New Roman" pitchFamily="18" charset="0"/>
              </a:rPr>
              <a:t>Государственная поддержка развития </a:t>
            </a:r>
            <a:r>
              <a:rPr lang="ru-RU" altLang="ru-RU" b="1" dirty="0" smtClean="0">
                <a:solidFill>
                  <a:srgbClr val="0070C0"/>
                </a:solidFill>
                <a:cs typeface="Times New Roman" pitchFamily="18" charset="0"/>
              </a:rPr>
              <a:t>СПО в 2011-16 гг.</a:t>
            </a:r>
            <a:endParaRPr lang="ru-RU" altLang="ru-RU" b="1" dirty="0">
              <a:solidFill>
                <a:srgbClr val="0070C0"/>
              </a:solidFill>
              <a:cs typeface="Times New Roman" pitchFamily="18" charset="0"/>
            </a:endParaRPr>
          </a:p>
        </p:txBody>
      </p:sp>
      <p:sp>
        <p:nvSpPr>
          <p:cNvPr id="4105" name="TextBox 13"/>
          <p:cNvSpPr txBox="1">
            <a:spLocks noChangeArrowheads="1"/>
          </p:cNvSpPr>
          <p:nvPr/>
        </p:nvSpPr>
        <p:spPr bwMode="auto">
          <a:xfrm>
            <a:off x="180244" y="863600"/>
            <a:ext cx="4442512" cy="646319"/>
          </a:xfrm>
          <a:prstGeom prst="rect">
            <a:avLst/>
          </a:prstGeom>
          <a:noFill/>
          <a:ln w="9525">
            <a:noFill/>
            <a:miter lim="800000"/>
            <a:headEnd/>
            <a:tailEnd/>
          </a:ln>
        </p:spPr>
        <p:txBody>
          <a:bodyPr wrap="square" lIns="91426" tIns="45714" rIns="91426" bIns="45714">
            <a:spAutoFit/>
          </a:bodyPr>
          <a:lstStyle/>
          <a:p>
            <a:r>
              <a:rPr lang="ru-RU" altLang="ru-RU" b="1" dirty="0">
                <a:solidFill>
                  <a:srgbClr val="0070C0"/>
                </a:solidFill>
                <a:cs typeface="Times New Roman" pitchFamily="18" charset="0"/>
              </a:rPr>
              <a:t>Бюджетное финансирование системы СПО </a:t>
            </a:r>
            <a:r>
              <a:rPr lang="ru-RU" altLang="ru-RU" b="1" dirty="0" smtClean="0">
                <a:solidFill>
                  <a:srgbClr val="0070C0"/>
                </a:solidFill>
                <a:cs typeface="Times New Roman" pitchFamily="18" charset="0"/>
              </a:rPr>
              <a:t> в 2016 г – </a:t>
            </a:r>
            <a:r>
              <a:rPr lang="ru-RU" altLang="ru-RU" b="1" i="1" dirty="0" smtClean="0">
                <a:solidFill>
                  <a:srgbClr val="0070C0"/>
                </a:solidFill>
                <a:cs typeface="Times New Roman" pitchFamily="18" charset="0"/>
              </a:rPr>
              <a:t>194 млрд.руб</a:t>
            </a:r>
            <a:r>
              <a:rPr lang="ru-RU" altLang="ru-RU" b="1" dirty="0" smtClean="0">
                <a:solidFill>
                  <a:srgbClr val="0070C0"/>
                </a:solidFill>
                <a:cs typeface="Times New Roman" pitchFamily="18" charset="0"/>
              </a:rPr>
              <a:t>.</a:t>
            </a:r>
            <a:endParaRPr lang="ru-RU" altLang="ru-RU" b="1" dirty="0">
              <a:solidFill>
                <a:srgbClr val="0070C0"/>
              </a:solidFill>
              <a:cs typeface="Times New Roman" pitchFamily="18" charset="0"/>
            </a:endParaRPr>
          </a:p>
        </p:txBody>
      </p:sp>
      <p:sp>
        <p:nvSpPr>
          <p:cNvPr id="15" name="TextBox 5"/>
          <p:cNvSpPr txBox="1">
            <a:spLocks noChangeArrowheads="1"/>
          </p:cNvSpPr>
          <p:nvPr/>
        </p:nvSpPr>
        <p:spPr bwMode="auto">
          <a:xfrm rot="16200000">
            <a:off x="3181533" y="2484875"/>
            <a:ext cx="1804988" cy="276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4" tIns="45691" rIns="91384" bIns="45691">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auto" hangingPunct="1">
              <a:spcBef>
                <a:spcPts val="0"/>
              </a:spcBef>
              <a:spcAft>
                <a:spcPts val="0"/>
              </a:spcAft>
              <a:defRPr/>
            </a:pPr>
            <a:r>
              <a:rPr lang="ru-RU" altLang="ru-RU" sz="1200" b="1" dirty="0">
                <a:latin typeface="+mn-lt"/>
                <a:cs typeface="Times New Roman" pitchFamily="18" charset="0"/>
              </a:rPr>
              <a:t>Млрд рублей</a:t>
            </a:r>
          </a:p>
        </p:txBody>
      </p:sp>
      <p:sp>
        <p:nvSpPr>
          <p:cNvPr id="4107" name="TextBox 8"/>
          <p:cNvSpPr txBox="1">
            <a:spLocks noChangeArrowheads="1"/>
          </p:cNvSpPr>
          <p:nvPr/>
        </p:nvSpPr>
        <p:spPr bwMode="auto">
          <a:xfrm>
            <a:off x="8028705" y="4546458"/>
            <a:ext cx="649166" cy="350391"/>
          </a:xfrm>
          <a:prstGeom prst="rect">
            <a:avLst/>
          </a:prstGeom>
          <a:noFill/>
          <a:ln w="9525">
            <a:noFill/>
            <a:miter lim="800000"/>
            <a:headEnd/>
            <a:tailEnd/>
          </a:ln>
        </p:spPr>
        <p:txBody>
          <a:bodyPr lIns="103163" tIns="51581" rIns="103163" bIns="51581">
            <a:spAutoFit/>
          </a:bodyPr>
          <a:lstStyle/>
          <a:p>
            <a:r>
              <a:rPr lang="ru-RU" sz="1600" b="1">
                <a:solidFill>
                  <a:srgbClr val="002060"/>
                </a:solidFill>
              </a:rPr>
              <a:t>1,21</a:t>
            </a:r>
          </a:p>
        </p:txBody>
      </p:sp>
      <p:sp>
        <p:nvSpPr>
          <p:cNvPr id="4108" name="TextBox 18"/>
          <p:cNvSpPr txBox="1">
            <a:spLocks noChangeArrowheads="1"/>
          </p:cNvSpPr>
          <p:nvPr/>
        </p:nvSpPr>
        <p:spPr bwMode="auto">
          <a:xfrm>
            <a:off x="7359427" y="4670573"/>
            <a:ext cx="647700" cy="350391"/>
          </a:xfrm>
          <a:prstGeom prst="rect">
            <a:avLst/>
          </a:prstGeom>
          <a:noFill/>
          <a:ln w="9525">
            <a:noFill/>
            <a:miter lim="800000"/>
            <a:headEnd/>
            <a:tailEnd/>
          </a:ln>
        </p:spPr>
        <p:txBody>
          <a:bodyPr lIns="103163" tIns="51581" rIns="103163" bIns="51581">
            <a:spAutoFit/>
          </a:bodyPr>
          <a:lstStyle/>
          <a:p>
            <a:r>
              <a:rPr lang="ru-RU" sz="1600" b="1" dirty="0">
                <a:solidFill>
                  <a:srgbClr val="002060"/>
                </a:solidFill>
              </a:rPr>
              <a:t>1,09</a:t>
            </a:r>
          </a:p>
        </p:txBody>
      </p:sp>
      <p:sp>
        <p:nvSpPr>
          <p:cNvPr id="4109" name="TextBox 19"/>
          <p:cNvSpPr txBox="1">
            <a:spLocks noChangeArrowheads="1"/>
          </p:cNvSpPr>
          <p:nvPr/>
        </p:nvSpPr>
        <p:spPr bwMode="auto">
          <a:xfrm>
            <a:off x="6651112" y="4670573"/>
            <a:ext cx="630115" cy="350391"/>
          </a:xfrm>
          <a:prstGeom prst="rect">
            <a:avLst/>
          </a:prstGeom>
          <a:noFill/>
          <a:ln w="9525">
            <a:noFill/>
            <a:miter lim="800000"/>
            <a:headEnd/>
            <a:tailEnd/>
          </a:ln>
        </p:spPr>
        <p:txBody>
          <a:bodyPr lIns="103163" tIns="51581" rIns="103163" bIns="51581">
            <a:spAutoFit/>
          </a:bodyPr>
          <a:lstStyle/>
          <a:p>
            <a:r>
              <a:rPr lang="ru-RU" sz="1600" b="1" dirty="0">
                <a:solidFill>
                  <a:srgbClr val="002060"/>
                </a:solidFill>
              </a:rPr>
              <a:t>1,09</a:t>
            </a:r>
          </a:p>
        </p:txBody>
      </p:sp>
      <p:sp>
        <p:nvSpPr>
          <p:cNvPr id="4110" name="TextBox 20"/>
          <p:cNvSpPr txBox="1">
            <a:spLocks noChangeArrowheads="1"/>
          </p:cNvSpPr>
          <p:nvPr/>
        </p:nvSpPr>
        <p:spPr bwMode="auto">
          <a:xfrm>
            <a:off x="5969174" y="4467373"/>
            <a:ext cx="606669" cy="350391"/>
          </a:xfrm>
          <a:prstGeom prst="rect">
            <a:avLst/>
          </a:prstGeom>
          <a:noFill/>
          <a:ln w="9525">
            <a:noFill/>
            <a:miter lim="800000"/>
            <a:headEnd/>
            <a:tailEnd/>
          </a:ln>
        </p:spPr>
        <p:txBody>
          <a:bodyPr lIns="103163" tIns="51581" rIns="103163" bIns="51581">
            <a:spAutoFit/>
          </a:bodyPr>
          <a:lstStyle/>
          <a:p>
            <a:r>
              <a:rPr lang="ru-RU" sz="1600" b="1" dirty="0">
                <a:solidFill>
                  <a:srgbClr val="002060"/>
                </a:solidFill>
              </a:rPr>
              <a:t>1,29</a:t>
            </a:r>
          </a:p>
        </p:txBody>
      </p:sp>
      <p:sp>
        <p:nvSpPr>
          <p:cNvPr id="4111" name="TextBox 21"/>
          <p:cNvSpPr txBox="1">
            <a:spLocks noChangeArrowheads="1"/>
          </p:cNvSpPr>
          <p:nvPr/>
        </p:nvSpPr>
        <p:spPr bwMode="auto">
          <a:xfrm>
            <a:off x="5280977" y="4749225"/>
            <a:ext cx="577362" cy="350391"/>
          </a:xfrm>
          <a:prstGeom prst="rect">
            <a:avLst/>
          </a:prstGeom>
          <a:noFill/>
          <a:ln w="9525">
            <a:noFill/>
            <a:miter lim="800000"/>
            <a:headEnd/>
            <a:tailEnd/>
          </a:ln>
        </p:spPr>
        <p:txBody>
          <a:bodyPr lIns="103163" tIns="51581" rIns="103163" bIns="51581">
            <a:spAutoFit/>
          </a:bodyPr>
          <a:lstStyle/>
          <a:p>
            <a:r>
              <a:rPr lang="ru-RU" sz="1600" b="1" dirty="0">
                <a:solidFill>
                  <a:srgbClr val="002060"/>
                </a:solidFill>
              </a:rPr>
              <a:t>1,02</a:t>
            </a:r>
          </a:p>
        </p:txBody>
      </p:sp>
      <p:sp>
        <p:nvSpPr>
          <p:cNvPr id="4112" name="TextBox 22"/>
          <p:cNvSpPr txBox="1">
            <a:spLocks noChangeArrowheads="1"/>
          </p:cNvSpPr>
          <p:nvPr/>
        </p:nvSpPr>
        <p:spPr bwMode="auto">
          <a:xfrm>
            <a:off x="4622755" y="4656718"/>
            <a:ext cx="593480" cy="350391"/>
          </a:xfrm>
          <a:prstGeom prst="rect">
            <a:avLst/>
          </a:prstGeom>
          <a:noFill/>
          <a:ln w="9525">
            <a:noFill/>
            <a:miter lim="800000"/>
            <a:headEnd/>
            <a:tailEnd/>
          </a:ln>
        </p:spPr>
        <p:txBody>
          <a:bodyPr lIns="103163" tIns="51581" rIns="103163" bIns="51581">
            <a:spAutoFit/>
          </a:bodyPr>
          <a:lstStyle/>
          <a:p>
            <a:r>
              <a:rPr lang="ru-RU" sz="1600" b="1" dirty="0">
                <a:solidFill>
                  <a:srgbClr val="002060"/>
                </a:solidFill>
              </a:rPr>
              <a:t>1,11</a:t>
            </a:r>
          </a:p>
        </p:txBody>
      </p:sp>
      <p:sp>
        <p:nvSpPr>
          <p:cNvPr id="24" name="Номер слайда 1"/>
          <p:cNvSpPr>
            <a:spLocks noGrp="1"/>
          </p:cNvSpPr>
          <p:nvPr>
            <p:ph type="sldNum" sz="quarter" idx="12"/>
          </p:nvPr>
        </p:nvSpPr>
        <p:spPr>
          <a:xfrm>
            <a:off x="8606205" y="6556376"/>
            <a:ext cx="502626" cy="301625"/>
          </a:xfrm>
        </p:spPr>
        <p:txBody>
          <a:bodyPr/>
          <a:lstStyle/>
          <a:p>
            <a:pPr>
              <a:defRPr/>
            </a:pPr>
            <a:fld id="{3AE3933B-309C-42A9-A434-B8290D687BC1}" type="slidenum">
              <a:rPr lang="ru-RU"/>
              <a:pPr>
                <a:defRPr/>
              </a:pPr>
              <a:t>6</a:t>
            </a:fld>
            <a:endParaRPr lang="ru-RU" dirty="0"/>
          </a:p>
        </p:txBody>
      </p:sp>
      <p:sp>
        <p:nvSpPr>
          <p:cNvPr id="4114" name="TextBox 2"/>
          <p:cNvSpPr txBox="1">
            <a:spLocks noChangeArrowheads="1"/>
          </p:cNvSpPr>
          <p:nvPr/>
        </p:nvSpPr>
        <p:spPr bwMode="auto">
          <a:xfrm>
            <a:off x="4833902" y="1444921"/>
            <a:ext cx="3988777" cy="658167"/>
          </a:xfrm>
          <a:prstGeom prst="rect">
            <a:avLst/>
          </a:prstGeom>
          <a:noFill/>
          <a:ln w="9525">
            <a:noFill/>
            <a:miter lim="800000"/>
            <a:headEnd/>
            <a:tailEnd/>
          </a:ln>
        </p:spPr>
        <p:txBody>
          <a:bodyPr lIns="103163" tIns="51581" rIns="103163" bIns="51581">
            <a:spAutoFit/>
          </a:bodyPr>
          <a:lstStyle/>
          <a:p>
            <a:pPr algn="r">
              <a:lnSpc>
                <a:spcPct val="90000"/>
              </a:lnSpc>
            </a:pPr>
            <a:r>
              <a:rPr lang="ru-RU" sz="1600" dirty="0">
                <a:solidFill>
                  <a:srgbClr val="002060"/>
                </a:solidFill>
              </a:rPr>
              <a:t>Федеральный бюджет – </a:t>
            </a:r>
            <a:r>
              <a:rPr lang="ru-RU" sz="2000" b="1" i="1" dirty="0">
                <a:solidFill>
                  <a:srgbClr val="002060"/>
                </a:solidFill>
              </a:rPr>
              <a:t>6,81</a:t>
            </a:r>
            <a:r>
              <a:rPr lang="ru-RU" sz="1600" i="1" dirty="0">
                <a:solidFill>
                  <a:srgbClr val="002060"/>
                </a:solidFill>
              </a:rPr>
              <a:t> </a:t>
            </a:r>
            <a:r>
              <a:rPr lang="ru-RU" sz="1600" i="1" dirty="0" err="1">
                <a:solidFill>
                  <a:srgbClr val="002060"/>
                </a:solidFill>
              </a:rPr>
              <a:t>млрд</a:t>
            </a:r>
            <a:r>
              <a:rPr lang="ru-RU" sz="1600" i="1" dirty="0">
                <a:solidFill>
                  <a:srgbClr val="002060"/>
                </a:solidFill>
              </a:rPr>
              <a:t> руб.</a:t>
            </a:r>
          </a:p>
          <a:p>
            <a:pPr algn="r">
              <a:lnSpc>
                <a:spcPct val="90000"/>
              </a:lnSpc>
            </a:pPr>
            <a:r>
              <a:rPr lang="ru-RU" sz="1600" dirty="0" err="1">
                <a:solidFill>
                  <a:srgbClr val="002060"/>
                </a:solidFill>
              </a:rPr>
              <a:t>Софинансирование</a:t>
            </a:r>
            <a:r>
              <a:rPr lang="ru-RU" sz="1600" dirty="0">
                <a:solidFill>
                  <a:srgbClr val="002060"/>
                </a:solidFill>
              </a:rPr>
              <a:t> – </a:t>
            </a:r>
            <a:r>
              <a:rPr lang="ru-RU" sz="2000" b="1" i="1" dirty="0">
                <a:solidFill>
                  <a:srgbClr val="002060"/>
                </a:solidFill>
              </a:rPr>
              <a:t>26,85</a:t>
            </a:r>
            <a:r>
              <a:rPr lang="ru-RU" sz="1600" i="1" dirty="0">
                <a:solidFill>
                  <a:srgbClr val="002060"/>
                </a:solidFill>
              </a:rPr>
              <a:t> </a:t>
            </a:r>
            <a:r>
              <a:rPr lang="ru-RU" sz="1600" i="1" dirty="0" err="1">
                <a:solidFill>
                  <a:srgbClr val="002060"/>
                </a:solidFill>
              </a:rPr>
              <a:t>млрд</a:t>
            </a:r>
            <a:r>
              <a:rPr lang="ru-RU" sz="1600" i="1" dirty="0">
                <a:solidFill>
                  <a:srgbClr val="002060"/>
                </a:solidFill>
              </a:rPr>
              <a:t> руб.</a:t>
            </a:r>
          </a:p>
        </p:txBody>
      </p:sp>
      <p:pic>
        <p:nvPicPr>
          <p:cNvPr id="19" name="Рисунок 18" descr="Московский политех_лого.jpg"/>
          <p:cNvPicPr>
            <a:picLocks noChangeAspect="1"/>
          </p:cNvPicPr>
          <p:nvPr/>
        </p:nvPicPr>
        <p:blipFill>
          <a:blip r:embed="rId8"/>
          <a:stretch>
            <a:fillRect/>
          </a:stretch>
        </p:blipFill>
        <p:spPr>
          <a:xfrm rot="16200000">
            <a:off x="-302609" y="297864"/>
            <a:ext cx="899590" cy="30386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Диаграмма 13"/>
          <p:cNvGraphicFramePr>
            <a:graphicFrameLocks/>
          </p:cNvGraphicFramePr>
          <p:nvPr/>
        </p:nvGraphicFramePr>
        <p:xfrm>
          <a:off x="3923928" y="1419767"/>
          <a:ext cx="5760640" cy="30698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Диаграмма 14"/>
          <p:cNvGraphicFramePr>
            <a:graphicFrameLocks/>
          </p:cNvGraphicFramePr>
          <p:nvPr/>
        </p:nvGraphicFramePr>
        <p:xfrm>
          <a:off x="6372201" y="1441579"/>
          <a:ext cx="2771800" cy="2347294"/>
        </p:xfrm>
        <a:graphic>
          <a:graphicData uri="http://schemas.openxmlformats.org/drawingml/2006/chart">
            <c:chart xmlns:c="http://schemas.openxmlformats.org/drawingml/2006/chart" xmlns:r="http://schemas.openxmlformats.org/officeDocument/2006/relationships" r:id="rId4"/>
          </a:graphicData>
        </a:graphic>
      </p:graphicFrame>
      <p:sp>
        <p:nvSpPr>
          <p:cNvPr id="5124" name="TextBox 15"/>
          <p:cNvSpPr txBox="1">
            <a:spLocks noChangeArrowheads="1"/>
          </p:cNvSpPr>
          <p:nvPr/>
        </p:nvSpPr>
        <p:spPr bwMode="auto">
          <a:xfrm>
            <a:off x="5940669" y="2954338"/>
            <a:ext cx="791308" cy="381000"/>
          </a:xfrm>
          <a:prstGeom prst="rect">
            <a:avLst/>
          </a:prstGeom>
          <a:noFill/>
          <a:ln w="9525">
            <a:noFill/>
            <a:miter lim="800000"/>
            <a:headEnd/>
            <a:tailEnd/>
          </a:ln>
        </p:spPr>
        <p:txBody>
          <a:bodyPr lIns="103163" tIns="51581" rIns="103163" bIns="51581">
            <a:spAutoFit/>
          </a:bodyPr>
          <a:lstStyle/>
          <a:p>
            <a:r>
              <a:rPr lang="ru-RU" b="1">
                <a:solidFill>
                  <a:srgbClr val="0070C0"/>
                </a:solidFill>
              </a:rPr>
              <a:t>2012</a:t>
            </a:r>
          </a:p>
        </p:txBody>
      </p:sp>
      <p:sp>
        <p:nvSpPr>
          <p:cNvPr id="5125" name="TextBox 16"/>
          <p:cNvSpPr txBox="1">
            <a:spLocks noChangeArrowheads="1"/>
          </p:cNvSpPr>
          <p:nvPr/>
        </p:nvSpPr>
        <p:spPr bwMode="auto">
          <a:xfrm>
            <a:off x="8379069" y="2949575"/>
            <a:ext cx="791308" cy="381000"/>
          </a:xfrm>
          <a:prstGeom prst="rect">
            <a:avLst/>
          </a:prstGeom>
          <a:noFill/>
          <a:ln w="9525">
            <a:noFill/>
            <a:miter lim="800000"/>
            <a:headEnd/>
            <a:tailEnd/>
          </a:ln>
        </p:spPr>
        <p:txBody>
          <a:bodyPr lIns="103163" tIns="51581" rIns="103163" bIns="51581">
            <a:spAutoFit/>
          </a:bodyPr>
          <a:lstStyle/>
          <a:p>
            <a:r>
              <a:rPr lang="ru-RU" b="1">
                <a:solidFill>
                  <a:srgbClr val="0070C0"/>
                </a:solidFill>
              </a:rPr>
              <a:t>2016</a:t>
            </a:r>
          </a:p>
        </p:txBody>
      </p:sp>
      <p:sp>
        <p:nvSpPr>
          <p:cNvPr id="5126" name="Прямоугольник 17"/>
          <p:cNvSpPr>
            <a:spLocks noChangeArrowheads="1"/>
          </p:cNvSpPr>
          <p:nvPr/>
        </p:nvSpPr>
        <p:spPr bwMode="auto">
          <a:xfrm>
            <a:off x="4365132" y="847726"/>
            <a:ext cx="4806594" cy="657225"/>
          </a:xfrm>
          <a:prstGeom prst="rect">
            <a:avLst/>
          </a:prstGeom>
          <a:noFill/>
          <a:ln w="9525">
            <a:noFill/>
            <a:miter lim="800000"/>
            <a:headEnd/>
            <a:tailEnd/>
          </a:ln>
        </p:spPr>
        <p:txBody>
          <a:bodyPr wrap="square" lIns="103163" tIns="51581" rIns="103163" bIns="51581">
            <a:spAutoFit/>
          </a:bodyPr>
          <a:lstStyle/>
          <a:p>
            <a:r>
              <a:rPr lang="ru-RU" b="1" dirty="0">
                <a:solidFill>
                  <a:srgbClr val="0070C0"/>
                </a:solidFill>
              </a:rPr>
              <a:t>Подготовка кадров в разрезе областей образования (контингент)</a:t>
            </a:r>
          </a:p>
        </p:txBody>
      </p:sp>
      <p:sp>
        <p:nvSpPr>
          <p:cNvPr id="3" name="Прямоугольник 2"/>
          <p:cNvSpPr/>
          <p:nvPr/>
        </p:nvSpPr>
        <p:spPr>
          <a:xfrm>
            <a:off x="127489" y="5762626"/>
            <a:ext cx="8891954" cy="919163"/>
          </a:xfrm>
          <a:prstGeom prst="rect">
            <a:avLst/>
          </a:prstGeom>
        </p:spPr>
        <p:txBody>
          <a:bodyPr lIns="103163" tIns="51581" rIns="103163" bIns="51581">
            <a:spAutoFit/>
          </a:bodyPr>
          <a:lstStyle/>
          <a:p>
            <a:pPr marL="180975" indent="-180000" fontAlgn="auto">
              <a:spcBef>
                <a:spcPts val="0"/>
              </a:spcBef>
              <a:spcAft>
                <a:spcPts val="600"/>
              </a:spcAft>
              <a:defRPr/>
            </a:pPr>
            <a:r>
              <a:rPr lang="ru-RU" sz="1200" dirty="0">
                <a:latin typeface="+mn-lt"/>
                <a:cs typeface="+mn-cs"/>
              </a:rPr>
              <a:t>*   Прогноз бюджетного приема в организации, реализующие программы СПО, основан на рекомендуемом  минимальном показателе  доступности программ СПО – 50 бюджетных мест на 100 выпускников школ</a:t>
            </a:r>
          </a:p>
          <a:p>
            <a:pPr marL="179388" indent="-108000" fontAlgn="auto">
              <a:spcBef>
                <a:spcPts val="0"/>
              </a:spcBef>
              <a:spcAft>
                <a:spcPts val="600"/>
              </a:spcAft>
              <a:defRPr/>
            </a:pPr>
            <a:r>
              <a:rPr lang="ru-RU" sz="1200" dirty="0">
                <a:latin typeface="+mn-lt"/>
                <a:cs typeface="+mn-cs"/>
              </a:rPr>
              <a:t>   Прогноз численности населения в возрасте 15-16 лет основан на среднем варианте прогноза предположительной численности населения Российской Федерации (Росстат)</a:t>
            </a:r>
          </a:p>
        </p:txBody>
      </p:sp>
      <p:sp>
        <p:nvSpPr>
          <p:cNvPr id="11" name="Прямоугольник 10"/>
          <p:cNvSpPr/>
          <p:nvPr/>
        </p:nvSpPr>
        <p:spPr>
          <a:xfrm>
            <a:off x="899747" y="141288"/>
            <a:ext cx="8244254" cy="64135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3155" tIns="51577" rIns="103155" bIns="51577" anchor="ctr"/>
          <a:lstStyle/>
          <a:p>
            <a:pPr algn="ctr" fontAlgn="auto">
              <a:spcBef>
                <a:spcPts val="0"/>
              </a:spcBef>
              <a:spcAft>
                <a:spcPts val="0"/>
              </a:spcAft>
              <a:defRPr/>
            </a:pPr>
            <a:endParaRPr lang="ru-RU">
              <a:solidFill>
                <a:schemeClr val="bg1"/>
              </a:solidFill>
            </a:endParaRPr>
          </a:p>
        </p:txBody>
      </p:sp>
      <p:sp>
        <p:nvSpPr>
          <p:cNvPr id="5129" name="TextBox 11"/>
          <p:cNvSpPr txBox="1">
            <a:spLocks noChangeArrowheads="1"/>
          </p:cNvSpPr>
          <p:nvPr/>
        </p:nvSpPr>
        <p:spPr bwMode="auto">
          <a:xfrm>
            <a:off x="933451" y="215901"/>
            <a:ext cx="8107973" cy="461653"/>
          </a:xfrm>
          <a:prstGeom prst="rect">
            <a:avLst/>
          </a:prstGeom>
          <a:noFill/>
          <a:ln w="9525">
            <a:noFill/>
            <a:miter lim="800000"/>
            <a:headEnd/>
            <a:tailEnd/>
          </a:ln>
        </p:spPr>
        <p:txBody>
          <a:bodyPr lIns="91426" tIns="45714" rIns="91426" bIns="45714">
            <a:spAutoFit/>
          </a:bodyPr>
          <a:lstStyle/>
          <a:p>
            <a:r>
              <a:rPr lang="ru-RU" altLang="ru-RU" sz="2400" b="1" dirty="0">
                <a:solidFill>
                  <a:srgbClr val="FFFFFF"/>
                </a:solidFill>
              </a:rPr>
              <a:t>ДЕМОГРАФИЧЕСКИЙ И КАДРОВЫЙ ПРОГНОЗ</a:t>
            </a:r>
          </a:p>
        </p:txBody>
      </p:sp>
      <p:graphicFrame>
        <p:nvGraphicFramePr>
          <p:cNvPr id="20" name="Диаграмма 19"/>
          <p:cNvGraphicFramePr>
            <a:graphicFrameLocks/>
          </p:cNvGraphicFramePr>
          <p:nvPr/>
        </p:nvGraphicFramePr>
        <p:xfrm>
          <a:off x="268169" y="1645793"/>
          <a:ext cx="3829239" cy="4029857"/>
        </p:xfrm>
        <a:graphic>
          <a:graphicData uri="http://schemas.openxmlformats.org/drawingml/2006/chart">
            <c:chart xmlns:c="http://schemas.openxmlformats.org/drawingml/2006/chart" xmlns:r="http://schemas.openxmlformats.org/officeDocument/2006/relationships" r:id="rId5"/>
          </a:graphicData>
        </a:graphic>
      </p:graphicFrame>
      <p:sp>
        <p:nvSpPr>
          <p:cNvPr id="5132" name="TextBox 4"/>
          <p:cNvSpPr txBox="1">
            <a:spLocks noChangeArrowheads="1"/>
          </p:cNvSpPr>
          <p:nvPr/>
        </p:nvSpPr>
        <p:spPr bwMode="auto">
          <a:xfrm>
            <a:off x="4446516" y="4542560"/>
            <a:ext cx="4766897" cy="1212165"/>
          </a:xfrm>
          <a:prstGeom prst="rect">
            <a:avLst/>
          </a:prstGeom>
          <a:noFill/>
          <a:ln w="9525">
            <a:noFill/>
            <a:miter lim="800000"/>
            <a:headEnd/>
            <a:tailEnd/>
          </a:ln>
        </p:spPr>
        <p:txBody>
          <a:bodyPr lIns="103163" tIns="51581" rIns="103163" bIns="51581">
            <a:spAutoFit/>
          </a:bodyPr>
          <a:lstStyle/>
          <a:p>
            <a:r>
              <a:rPr lang="ru-RU" b="1">
                <a:solidFill>
                  <a:srgbClr val="0070C0"/>
                </a:solidFill>
              </a:rPr>
              <a:t>Механизм формирования кадрового прогноза – </a:t>
            </a:r>
            <a:r>
              <a:rPr lang="ru-RU" b="1"/>
              <a:t>региональный стандарт кадрового обеспечения промышленного роста</a:t>
            </a:r>
            <a:endParaRPr lang="ru-RU"/>
          </a:p>
        </p:txBody>
      </p:sp>
      <p:sp>
        <p:nvSpPr>
          <p:cNvPr id="5133" name="Прямоугольник 5"/>
          <p:cNvSpPr>
            <a:spLocks noChangeArrowheads="1"/>
          </p:cNvSpPr>
          <p:nvPr/>
        </p:nvSpPr>
        <p:spPr bwMode="auto">
          <a:xfrm>
            <a:off x="143607" y="863601"/>
            <a:ext cx="3631223" cy="658167"/>
          </a:xfrm>
          <a:prstGeom prst="rect">
            <a:avLst/>
          </a:prstGeom>
          <a:noFill/>
          <a:ln w="9525">
            <a:noFill/>
            <a:miter lim="800000"/>
            <a:headEnd/>
            <a:tailEnd/>
          </a:ln>
        </p:spPr>
        <p:txBody>
          <a:bodyPr wrap="square" lIns="103163" tIns="51581" rIns="103163" bIns="51581">
            <a:spAutoFit/>
          </a:bodyPr>
          <a:lstStyle/>
          <a:p>
            <a:r>
              <a:rPr lang="ru-RU" altLang="ru-RU" b="1" dirty="0">
                <a:solidFill>
                  <a:srgbClr val="0070C0"/>
                </a:solidFill>
              </a:rPr>
              <a:t>Прогноз бюджетного приема на </a:t>
            </a:r>
            <a:r>
              <a:rPr lang="ru-RU" altLang="ru-RU" b="1" dirty="0" smtClean="0">
                <a:solidFill>
                  <a:srgbClr val="0070C0"/>
                </a:solidFill>
              </a:rPr>
              <a:t>программы СПО</a:t>
            </a:r>
            <a:r>
              <a:rPr lang="ru-RU" altLang="ru-RU" b="1" dirty="0">
                <a:solidFill>
                  <a:srgbClr val="0070C0"/>
                </a:solidFill>
              </a:rPr>
              <a:t>*</a:t>
            </a:r>
          </a:p>
        </p:txBody>
      </p:sp>
      <p:sp>
        <p:nvSpPr>
          <p:cNvPr id="5134" name="TextBox 1"/>
          <p:cNvSpPr txBox="1">
            <a:spLocks noChangeArrowheads="1"/>
          </p:cNvSpPr>
          <p:nvPr/>
        </p:nvSpPr>
        <p:spPr bwMode="auto">
          <a:xfrm rot="-5400000">
            <a:off x="-345586" y="2079239"/>
            <a:ext cx="1079500" cy="276999"/>
          </a:xfrm>
          <a:prstGeom prst="rect">
            <a:avLst/>
          </a:prstGeom>
          <a:noFill/>
          <a:ln w="9525">
            <a:noFill/>
            <a:miter lim="800000"/>
            <a:headEnd/>
            <a:tailEnd/>
          </a:ln>
        </p:spPr>
        <p:txBody>
          <a:bodyPr>
            <a:spAutoFit/>
          </a:bodyPr>
          <a:lstStyle/>
          <a:p>
            <a:pPr algn="r"/>
            <a:r>
              <a:rPr lang="ru-RU" sz="1200" b="1">
                <a:cs typeface="Times New Roman" pitchFamily="18" charset="0"/>
              </a:rPr>
              <a:t>Человек</a:t>
            </a:r>
          </a:p>
        </p:txBody>
      </p:sp>
      <p:sp>
        <p:nvSpPr>
          <p:cNvPr id="5135" name="TextBox 18"/>
          <p:cNvSpPr txBox="1">
            <a:spLocks noChangeArrowheads="1"/>
          </p:cNvSpPr>
          <p:nvPr/>
        </p:nvSpPr>
        <p:spPr bwMode="auto">
          <a:xfrm>
            <a:off x="3774831" y="5449889"/>
            <a:ext cx="570035" cy="246221"/>
          </a:xfrm>
          <a:prstGeom prst="rect">
            <a:avLst/>
          </a:prstGeom>
          <a:noFill/>
          <a:ln w="9525">
            <a:noFill/>
            <a:miter lim="800000"/>
            <a:headEnd/>
            <a:tailEnd/>
          </a:ln>
        </p:spPr>
        <p:txBody>
          <a:bodyPr>
            <a:spAutoFit/>
          </a:bodyPr>
          <a:lstStyle/>
          <a:p>
            <a:r>
              <a:rPr lang="ru-RU" sz="1000" b="1" dirty="0">
                <a:cs typeface="Times New Roman" pitchFamily="18" charset="0"/>
              </a:rPr>
              <a:t>Годы</a:t>
            </a:r>
          </a:p>
        </p:txBody>
      </p:sp>
      <p:pic>
        <p:nvPicPr>
          <p:cNvPr id="16" name="Рисунок 15" descr="Московский политех_лого.jpg"/>
          <p:cNvPicPr>
            <a:picLocks noChangeAspect="1"/>
          </p:cNvPicPr>
          <p:nvPr/>
        </p:nvPicPr>
        <p:blipFill>
          <a:blip r:embed="rId6"/>
          <a:stretch>
            <a:fillRect/>
          </a:stretch>
        </p:blipFill>
        <p:spPr>
          <a:xfrm rot="16200000">
            <a:off x="-302609" y="297864"/>
            <a:ext cx="899590" cy="303862"/>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Скругленный прямоугольник 74"/>
          <p:cNvSpPr/>
          <p:nvPr/>
        </p:nvSpPr>
        <p:spPr>
          <a:xfrm>
            <a:off x="4867064" y="3258104"/>
            <a:ext cx="4176336" cy="3532360"/>
          </a:xfrm>
          <a:prstGeom prst="roundRect">
            <a:avLst>
              <a:gd name="adj" fmla="val 8619"/>
            </a:avLst>
          </a:prstGeom>
          <a:solidFill>
            <a:srgbClr val="86E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Calibri" pitchFamily="34" charset="0"/>
            </a:endParaRPr>
          </a:p>
        </p:txBody>
      </p:sp>
      <p:sp>
        <p:nvSpPr>
          <p:cNvPr id="74" name="Скругленный прямоугольник 73"/>
          <p:cNvSpPr/>
          <p:nvPr/>
        </p:nvSpPr>
        <p:spPr>
          <a:xfrm>
            <a:off x="229529" y="3237669"/>
            <a:ext cx="4093091" cy="3523382"/>
          </a:xfrm>
          <a:prstGeom prst="roundRect">
            <a:avLst>
              <a:gd name="adj" fmla="val 8619"/>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Calibri" pitchFamily="34" charset="0"/>
            </a:endParaRPr>
          </a:p>
        </p:txBody>
      </p:sp>
      <p:sp>
        <p:nvSpPr>
          <p:cNvPr id="33" name="Прямоугольник 32"/>
          <p:cNvSpPr/>
          <p:nvPr/>
        </p:nvSpPr>
        <p:spPr>
          <a:xfrm>
            <a:off x="755576" y="157997"/>
            <a:ext cx="8388424" cy="624236"/>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rtlCol="0" anchor="ctr"/>
          <a:lstStyle/>
          <a:p>
            <a:pPr algn="ctr"/>
            <a:endParaRPr lang="ru-RU">
              <a:solidFill>
                <a:schemeClr val="bg1"/>
              </a:solidFill>
              <a:latin typeface="Calibri" pitchFamily="34" charset="0"/>
            </a:endParaRPr>
          </a:p>
        </p:txBody>
      </p:sp>
      <p:sp>
        <p:nvSpPr>
          <p:cNvPr id="40" name="TextBox 39"/>
          <p:cNvSpPr txBox="1"/>
          <p:nvPr/>
        </p:nvSpPr>
        <p:spPr>
          <a:xfrm>
            <a:off x="744860" y="111741"/>
            <a:ext cx="8244408" cy="685071"/>
          </a:xfrm>
          <a:prstGeom prst="rect">
            <a:avLst/>
          </a:prstGeom>
          <a:noFill/>
        </p:spPr>
        <p:txBody>
          <a:bodyPr wrap="square" lIns="81037" tIns="40519" rIns="81037" bIns="40519" rtlCol="0">
            <a:spAutoFit/>
          </a:bodyPr>
          <a:lstStyle/>
          <a:p>
            <a:r>
              <a:rPr lang="ru-RU" sz="2000" b="1" dirty="0" smtClean="0">
                <a:solidFill>
                  <a:prstClr val="white"/>
                </a:solidFill>
                <a:latin typeface="Calibri" pitchFamily="34" charset="0"/>
              </a:rPr>
              <a:t>ПРИОРИТЕТНЫЙ ПРОЕКТ </a:t>
            </a:r>
          </a:p>
          <a:p>
            <a:pPr>
              <a:lnSpc>
                <a:spcPct val="80000"/>
              </a:lnSpc>
            </a:pPr>
            <a:r>
              <a:rPr lang="ru-RU" sz="2400" b="1" dirty="0" smtClean="0">
                <a:solidFill>
                  <a:prstClr val="white"/>
                </a:solidFill>
                <a:latin typeface="Calibri" pitchFamily="34" charset="0"/>
              </a:rPr>
              <a:t>«РАБОЧИЕ КАДРЫ ДЛЯ ПЕРЕДОВЫХ ТЕХНОЛОГИЙ»</a:t>
            </a:r>
            <a:endParaRPr lang="ru-RU" sz="2400" b="1" dirty="0">
              <a:solidFill>
                <a:prstClr val="white"/>
              </a:solidFill>
              <a:latin typeface="Calibri" pitchFamily="34" charset="0"/>
            </a:endParaRPr>
          </a:p>
        </p:txBody>
      </p:sp>
      <p:sp>
        <p:nvSpPr>
          <p:cNvPr id="45" name="Прямоугольник 44"/>
          <p:cNvSpPr/>
          <p:nvPr/>
        </p:nvSpPr>
        <p:spPr>
          <a:xfrm>
            <a:off x="216549" y="1103407"/>
            <a:ext cx="8622191" cy="683264"/>
          </a:xfrm>
          <a:prstGeom prst="rect">
            <a:avLst/>
          </a:prstGeom>
          <a:ln>
            <a:noFill/>
          </a:ln>
        </p:spPr>
        <p:txBody>
          <a:bodyPr wrap="square">
            <a:spAutoFit/>
          </a:bodyPr>
          <a:lstStyle/>
          <a:p>
            <a:pPr algn="ctr">
              <a:lnSpc>
                <a:spcPct val="80000"/>
              </a:lnSpc>
              <a:defRPr/>
            </a:pPr>
            <a:r>
              <a:rPr lang="ru-RU" sz="1600" b="1" dirty="0">
                <a:solidFill>
                  <a:srgbClr val="002060"/>
                </a:solidFill>
                <a:latin typeface="Calibri" pitchFamily="34" charset="0"/>
              </a:rPr>
              <a:t>ЦЕЛЬ: </a:t>
            </a:r>
            <a:r>
              <a:rPr lang="ru-RU" sz="1600" dirty="0">
                <a:solidFill>
                  <a:srgbClr val="002060"/>
                </a:solidFill>
                <a:latin typeface="Calibri" pitchFamily="34" charset="0"/>
              </a:rPr>
              <a:t>создание к концу 2020 года конкурентоспособной системы </a:t>
            </a:r>
            <a:r>
              <a:rPr lang="ru-RU" sz="1600" dirty="0" smtClean="0">
                <a:solidFill>
                  <a:srgbClr val="002060"/>
                </a:solidFill>
                <a:latin typeface="Calibri" pitchFamily="34" charset="0"/>
              </a:rPr>
              <a:t>СПО и </a:t>
            </a:r>
            <a:r>
              <a:rPr lang="ru-RU" sz="1600" b="1" dirty="0" smtClean="0">
                <a:solidFill>
                  <a:srgbClr val="002060"/>
                </a:solidFill>
                <a:latin typeface="Calibri" pitchFamily="34" charset="0"/>
              </a:rPr>
              <a:t>увеличение </a:t>
            </a:r>
            <a:r>
              <a:rPr lang="ru-RU" sz="1600" b="1" dirty="0">
                <a:solidFill>
                  <a:srgbClr val="002060"/>
                </a:solidFill>
                <a:latin typeface="Calibri" pitchFamily="34" charset="0"/>
              </a:rPr>
              <a:t>числа выпускников СПО, продемонстрировавших уровень подготовки, соответствующий стандартам </a:t>
            </a:r>
            <a:r>
              <a:rPr lang="ru-RU" sz="1600" b="1" dirty="0" err="1">
                <a:solidFill>
                  <a:srgbClr val="002060"/>
                </a:solidFill>
                <a:latin typeface="Calibri" pitchFamily="34" charset="0"/>
              </a:rPr>
              <a:t>Ворлдскиллс</a:t>
            </a:r>
            <a:r>
              <a:rPr lang="ru-RU" sz="1600" b="1" dirty="0">
                <a:solidFill>
                  <a:srgbClr val="002060"/>
                </a:solidFill>
                <a:latin typeface="Calibri" pitchFamily="34" charset="0"/>
              </a:rPr>
              <a:t> Россия - до 50 тыс. чел.</a:t>
            </a:r>
          </a:p>
        </p:txBody>
      </p:sp>
      <p:sp>
        <p:nvSpPr>
          <p:cNvPr id="31" name="TextBox 30"/>
          <p:cNvSpPr txBox="1"/>
          <p:nvPr/>
        </p:nvSpPr>
        <p:spPr>
          <a:xfrm>
            <a:off x="183434" y="1810765"/>
            <a:ext cx="3491356" cy="338554"/>
          </a:xfrm>
          <a:prstGeom prst="rect">
            <a:avLst/>
          </a:prstGeom>
          <a:noFill/>
        </p:spPr>
        <p:txBody>
          <a:bodyPr wrap="square" rtlCol="0">
            <a:spAutoFit/>
          </a:bodyPr>
          <a:lstStyle/>
          <a:p>
            <a:r>
              <a:rPr lang="ru-RU" sz="1600" b="1" dirty="0" smtClean="0">
                <a:solidFill>
                  <a:srgbClr val="0070C0"/>
                </a:solidFill>
                <a:latin typeface="Calibri" pitchFamily="34" charset="0"/>
              </a:rPr>
              <a:t>Меры по реализации проекта</a:t>
            </a:r>
            <a:endParaRPr lang="ru-RU" sz="1600" b="1" dirty="0">
              <a:solidFill>
                <a:srgbClr val="0070C0"/>
              </a:solidFill>
              <a:latin typeface="Calibri" pitchFamily="34" charset="0"/>
            </a:endParaRPr>
          </a:p>
        </p:txBody>
      </p:sp>
      <p:cxnSp>
        <p:nvCxnSpPr>
          <p:cNvPr id="35" name="Прямая соединительная линия 34"/>
          <p:cNvCxnSpPr/>
          <p:nvPr/>
        </p:nvCxnSpPr>
        <p:spPr>
          <a:xfrm>
            <a:off x="3522234" y="1990799"/>
            <a:ext cx="53184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65" name="Скругленный прямоугольник 64"/>
          <p:cNvSpPr/>
          <p:nvPr/>
        </p:nvSpPr>
        <p:spPr>
          <a:xfrm>
            <a:off x="339355" y="3989425"/>
            <a:ext cx="3836690" cy="667690"/>
          </a:xfrm>
          <a:prstGeom prst="roundRect">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600" dirty="0">
                <a:solidFill>
                  <a:schemeClr val="tx1"/>
                </a:solidFill>
                <a:latin typeface="Calibri" pitchFamily="34" charset="0"/>
              </a:rPr>
              <a:t>Апробация новых </a:t>
            </a:r>
            <a:r>
              <a:rPr lang="ru-RU" sz="1600" dirty="0" smtClean="0">
                <a:solidFill>
                  <a:schemeClr val="tx1"/>
                </a:solidFill>
                <a:latin typeface="Calibri" pitchFamily="34" charset="0"/>
              </a:rPr>
              <a:t>ФГОС СПО </a:t>
            </a:r>
            <a:r>
              <a:rPr lang="ru-RU" sz="1600" dirty="0">
                <a:solidFill>
                  <a:schemeClr val="tx1"/>
                </a:solidFill>
                <a:latin typeface="Calibri" pitchFamily="34" charset="0"/>
              </a:rPr>
              <a:t>по ТОП-50</a:t>
            </a:r>
          </a:p>
        </p:txBody>
      </p:sp>
      <p:sp>
        <p:nvSpPr>
          <p:cNvPr id="66" name="Скругленный прямоугольник 65"/>
          <p:cNvSpPr/>
          <p:nvPr/>
        </p:nvSpPr>
        <p:spPr>
          <a:xfrm>
            <a:off x="325500" y="4862949"/>
            <a:ext cx="3836690" cy="799405"/>
          </a:xfrm>
          <a:prstGeom prst="roundRect">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600" dirty="0" smtClean="0">
                <a:solidFill>
                  <a:schemeClr val="tx1"/>
                </a:solidFill>
                <a:latin typeface="Calibri" pitchFamily="34" charset="0"/>
              </a:rPr>
              <a:t>Профессиональное развитие  </a:t>
            </a:r>
            <a:r>
              <a:rPr lang="ru-RU" sz="1600" dirty="0">
                <a:solidFill>
                  <a:schemeClr val="tx1"/>
                </a:solidFill>
                <a:latin typeface="Calibri" pitchFamily="34" charset="0"/>
              </a:rPr>
              <a:t>управленческих и педагогических работников</a:t>
            </a:r>
          </a:p>
        </p:txBody>
      </p:sp>
      <p:sp>
        <p:nvSpPr>
          <p:cNvPr id="67" name="Скругленный прямоугольник 66"/>
          <p:cNvSpPr/>
          <p:nvPr/>
        </p:nvSpPr>
        <p:spPr>
          <a:xfrm>
            <a:off x="330657" y="5884035"/>
            <a:ext cx="3836690" cy="714692"/>
          </a:xfrm>
          <a:prstGeom prst="roundRect">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600" dirty="0">
                <a:solidFill>
                  <a:schemeClr val="tx1"/>
                </a:solidFill>
                <a:latin typeface="Calibri" pitchFamily="34" charset="0"/>
              </a:rPr>
              <a:t>Формирование инфраструктуры для внедрения новых ФГОС СПО</a:t>
            </a:r>
          </a:p>
        </p:txBody>
      </p:sp>
      <p:sp>
        <p:nvSpPr>
          <p:cNvPr id="68" name="Прямоугольник 67"/>
          <p:cNvSpPr/>
          <p:nvPr/>
        </p:nvSpPr>
        <p:spPr>
          <a:xfrm>
            <a:off x="952789" y="3273378"/>
            <a:ext cx="2517521" cy="646331"/>
          </a:xfrm>
          <a:prstGeom prst="rect">
            <a:avLst/>
          </a:prstGeom>
        </p:spPr>
        <p:txBody>
          <a:bodyPr wrap="square">
            <a:spAutoFit/>
          </a:bodyPr>
          <a:lstStyle/>
          <a:p>
            <a:pPr lvl="0" algn="ctr"/>
            <a:r>
              <a:rPr lang="ru-RU" b="1" dirty="0">
                <a:latin typeface="Calibri" pitchFamily="34" charset="0"/>
              </a:rPr>
              <a:t>Апробация новых </a:t>
            </a:r>
            <a:endParaRPr lang="ru-RU" b="1" dirty="0" smtClean="0">
              <a:latin typeface="Calibri" pitchFamily="34" charset="0"/>
            </a:endParaRPr>
          </a:p>
          <a:p>
            <a:pPr lvl="0" algn="ctr"/>
            <a:r>
              <a:rPr lang="ru-RU" b="1" dirty="0" smtClean="0">
                <a:latin typeface="Calibri" pitchFamily="34" charset="0"/>
              </a:rPr>
              <a:t>ФГОС </a:t>
            </a:r>
            <a:r>
              <a:rPr lang="ru-RU" b="1" dirty="0">
                <a:latin typeface="Calibri" pitchFamily="34" charset="0"/>
              </a:rPr>
              <a:t>СПО</a:t>
            </a:r>
            <a:endParaRPr lang="ru-RU" dirty="0">
              <a:latin typeface="Calibri" pitchFamily="34" charset="0"/>
            </a:endParaRPr>
          </a:p>
        </p:txBody>
      </p:sp>
      <p:sp>
        <p:nvSpPr>
          <p:cNvPr id="69" name="Скругленный прямоугольник 68"/>
          <p:cNvSpPr/>
          <p:nvPr/>
        </p:nvSpPr>
        <p:spPr>
          <a:xfrm>
            <a:off x="4905770" y="3801532"/>
            <a:ext cx="3892249" cy="671193"/>
          </a:xfrm>
          <a:prstGeom prst="roundRect">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pPr>
            <a:r>
              <a:rPr lang="ru-RU" sz="1600" dirty="0">
                <a:solidFill>
                  <a:schemeClr val="tx1"/>
                </a:solidFill>
                <a:latin typeface="Calibri" pitchFamily="34" charset="0"/>
              </a:rPr>
              <a:t>Формирование объектов для проведения мирового чемпионата </a:t>
            </a:r>
          </a:p>
        </p:txBody>
      </p:sp>
      <p:sp>
        <p:nvSpPr>
          <p:cNvPr id="70" name="Скругленный прямоугольник 69"/>
          <p:cNvSpPr/>
          <p:nvPr/>
        </p:nvSpPr>
        <p:spPr>
          <a:xfrm>
            <a:off x="4910536" y="4657114"/>
            <a:ext cx="3892249" cy="593759"/>
          </a:xfrm>
          <a:prstGeom prst="roundRect">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pPr>
            <a:r>
              <a:rPr lang="ru-RU" sz="1600" dirty="0">
                <a:solidFill>
                  <a:schemeClr val="tx1"/>
                </a:solidFill>
                <a:latin typeface="Calibri" pitchFamily="34" charset="0"/>
              </a:rPr>
              <a:t>Формирование инфраструктуры для подготовки  сборной России </a:t>
            </a:r>
          </a:p>
        </p:txBody>
      </p:sp>
      <p:sp>
        <p:nvSpPr>
          <p:cNvPr id="71" name="Скругленный прямоугольник 70"/>
          <p:cNvSpPr/>
          <p:nvPr/>
        </p:nvSpPr>
        <p:spPr>
          <a:xfrm>
            <a:off x="4962239" y="5444836"/>
            <a:ext cx="3892249" cy="476008"/>
          </a:xfrm>
          <a:prstGeom prst="roundRect">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pPr>
            <a:r>
              <a:rPr lang="ru-RU" sz="1600" dirty="0" smtClean="0">
                <a:solidFill>
                  <a:schemeClr val="tx1"/>
                </a:solidFill>
                <a:latin typeface="Calibri" pitchFamily="34" charset="0"/>
              </a:rPr>
              <a:t>Подготовка национальной сборной России</a:t>
            </a:r>
            <a:endParaRPr lang="ru-RU" sz="1600" dirty="0">
              <a:solidFill>
                <a:schemeClr val="tx1"/>
              </a:solidFill>
              <a:latin typeface="Calibri" pitchFamily="34" charset="0"/>
            </a:endParaRPr>
          </a:p>
        </p:txBody>
      </p:sp>
      <p:sp>
        <p:nvSpPr>
          <p:cNvPr id="72" name="Скругленный прямоугольник 71"/>
          <p:cNvSpPr/>
          <p:nvPr/>
        </p:nvSpPr>
        <p:spPr>
          <a:xfrm>
            <a:off x="4976094" y="6069910"/>
            <a:ext cx="3892249" cy="549116"/>
          </a:xfrm>
          <a:prstGeom prst="roundRect">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pPr>
            <a:r>
              <a:rPr lang="ru-RU" sz="1600" dirty="0">
                <a:solidFill>
                  <a:schemeClr val="tx1"/>
                </a:solidFill>
                <a:latin typeface="Calibri" pitchFamily="34" charset="0"/>
              </a:rPr>
              <a:t>Апробация моделей </a:t>
            </a:r>
            <a:endParaRPr lang="ru-RU" sz="1600" dirty="0" smtClean="0">
              <a:solidFill>
                <a:schemeClr val="tx1"/>
              </a:solidFill>
              <a:latin typeface="Calibri" pitchFamily="34" charset="0"/>
            </a:endParaRPr>
          </a:p>
          <a:p>
            <a:pPr lvl="0" algn="ctr">
              <a:lnSpc>
                <a:spcPct val="90000"/>
              </a:lnSpc>
            </a:pPr>
            <a:r>
              <a:rPr lang="ru-RU" sz="1600" dirty="0" smtClean="0">
                <a:solidFill>
                  <a:schemeClr val="tx1"/>
                </a:solidFill>
                <a:latin typeface="Calibri" pitchFamily="34" charset="0"/>
              </a:rPr>
              <a:t>демонстрационного экзамена</a:t>
            </a:r>
            <a:endParaRPr lang="ru-RU" sz="1600" dirty="0">
              <a:solidFill>
                <a:schemeClr val="tx1"/>
              </a:solidFill>
              <a:latin typeface="Calibri" pitchFamily="34" charset="0"/>
            </a:endParaRPr>
          </a:p>
        </p:txBody>
      </p:sp>
      <p:sp>
        <p:nvSpPr>
          <p:cNvPr id="73" name="Прямоугольник 72"/>
          <p:cNvSpPr/>
          <p:nvPr/>
        </p:nvSpPr>
        <p:spPr>
          <a:xfrm>
            <a:off x="4793673" y="3276165"/>
            <a:ext cx="4176336" cy="492571"/>
          </a:xfrm>
          <a:prstGeom prst="rect">
            <a:avLst/>
          </a:prstGeom>
        </p:spPr>
        <p:txBody>
          <a:bodyPr wrap="square">
            <a:spAutoFit/>
          </a:bodyPr>
          <a:lstStyle/>
          <a:p>
            <a:pPr lvl="0" algn="ctr">
              <a:lnSpc>
                <a:spcPct val="70000"/>
              </a:lnSpc>
            </a:pPr>
            <a:r>
              <a:rPr lang="ru-RU" b="1" dirty="0">
                <a:latin typeface="Calibri" pitchFamily="34" charset="0"/>
              </a:rPr>
              <a:t>Подготовка Мирового чемпионата </a:t>
            </a:r>
            <a:endParaRPr lang="ru-RU" b="1" dirty="0" smtClean="0">
              <a:latin typeface="Calibri" pitchFamily="34" charset="0"/>
            </a:endParaRPr>
          </a:p>
          <a:p>
            <a:pPr lvl="0" algn="ctr">
              <a:lnSpc>
                <a:spcPct val="70000"/>
              </a:lnSpc>
            </a:pPr>
            <a:r>
              <a:rPr lang="ru-RU" b="1" dirty="0" smtClean="0">
                <a:latin typeface="Calibri" pitchFamily="34" charset="0"/>
              </a:rPr>
              <a:t>по стандартам </a:t>
            </a:r>
            <a:r>
              <a:rPr lang="ru-RU" b="1" dirty="0" err="1" smtClean="0">
                <a:latin typeface="Calibri" pitchFamily="34" charset="0"/>
              </a:rPr>
              <a:t>Ворлдскиллс</a:t>
            </a:r>
            <a:endParaRPr lang="ru-RU" dirty="0">
              <a:latin typeface="Calibri" pitchFamily="34" charset="0"/>
            </a:endParaRPr>
          </a:p>
        </p:txBody>
      </p:sp>
      <p:pic>
        <p:nvPicPr>
          <p:cNvPr id="19" name="Рисунок 18" descr="TOP50_лого.jpg"/>
          <p:cNvPicPr>
            <a:picLocks noChangeAspect="1"/>
          </p:cNvPicPr>
          <p:nvPr/>
        </p:nvPicPr>
        <p:blipFill>
          <a:blip r:embed="rId3"/>
          <a:stretch>
            <a:fillRect/>
          </a:stretch>
        </p:blipFill>
        <p:spPr>
          <a:xfrm>
            <a:off x="1376444" y="2259986"/>
            <a:ext cx="1664361" cy="833277"/>
          </a:xfrm>
          <a:prstGeom prst="rect">
            <a:avLst/>
          </a:prstGeom>
        </p:spPr>
      </p:pic>
      <p:pic>
        <p:nvPicPr>
          <p:cNvPr id="20" name="Рисунок 19" descr="ВСР_лого.jpg"/>
          <p:cNvPicPr>
            <a:picLocks noChangeAspect="1"/>
          </p:cNvPicPr>
          <p:nvPr/>
        </p:nvPicPr>
        <p:blipFill>
          <a:blip r:embed="rId4"/>
          <a:stretch>
            <a:fillRect/>
          </a:stretch>
        </p:blipFill>
        <p:spPr>
          <a:xfrm>
            <a:off x="5357150" y="2142798"/>
            <a:ext cx="3099669" cy="1006713"/>
          </a:xfrm>
          <a:prstGeom prst="rect">
            <a:avLst/>
          </a:prstGeom>
        </p:spPr>
      </p:pic>
      <p:pic>
        <p:nvPicPr>
          <p:cNvPr id="21" name="Рисунок 20" descr="Московский политех_лого.jpg"/>
          <p:cNvPicPr>
            <a:picLocks noChangeAspect="1"/>
          </p:cNvPicPr>
          <p:nvPr/>
        </p:nvPicPr>
        <p:blipFill>
          <a:blip r:embed="rId5"/>
          <a:stretch>
            <a:fillRect/>
          </a:stretch>
        </p:blipFill>
        <p:spPr>
          <a:xfrm rot="16200000">
            <a:off x="-302609" y="297864"/>
            <a:ext cx="899590" cy="303862"/>
          </a:xfrm>
          <a:prstGeom prst="rect">
            <a:avLst/>
          </a:prstGeom>
        </p:spPr>
      </p:pic>
    </p:spTree>
    <p:extLst>
      <p:ext uri="{BB962C8B-B14F-4D97-AF65-F5344CB8AC3E}">
        <p14:creationId xmlns:p14="http://schemas.microsoft.com/office/powerpoint/2010/main" val="33845370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Прямоугольник 32"/>
          <p:cNvSpPr/>
          <p:nvPr/>
        </p:nvSpPr>
        <p:spPr>
          <a:xfrm>
            <a:off x="755576" y="157997"/>
            <a:ext cx="8388424" cy="624236"/>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rtlCol="0" anchor="ctr"/>
          <a:lstStyle/>
          <a:p>
            <a:pPr algn="ctr"/>
            <a:endParaRPr lang="ru-RU">
              <a:solidFill>
                <a:schemeClr val="bg1"/>
              </a:solidFill>
              <a:latin typeface="Calibri" pitchFamily="34" charset="0"/>
            </a:endParaRPr>
          </a:p>
        </p:txBody>
      </p:sp>
      <p:sp>
        <p:nvSpPr>
          <p:cNvPr id="40" name="TextBox 39"/>
          <p:cNvSpPr txBox="1"/>
          <p:nvPr/>
        </p:nvSpPr>
        <p:spPr>
          <a:xfrm>
            <a:off x="924975" y="167161"/>
            <a:ext cx="7526304" cy="512717"/>
          </a:xfrm>
          <a:prstGeom prst="rect">
            <a:avLst/>
          </a:prstGeom>
          <a:noFill/>
        </p:spPr>
        <p:txBody>
          <a:bodyPr wrap="square" lIns="81037" tIns="40519" rIns="81037" bIns="40519" rtlCol="0">
            <a:spAutoFit/>
          </a:bodyPr>
          <a:lstStyle/>
          <a:p>
            <a:r>
              <a:rPr lang="ru-RU" sz="2800" b="1" dirty="0" smtClean="0">
                <a:solidFill>
                  <a:prstClr val="white"/>
                </a:solidFill>
                <a:latin typeface="Calibri" pitchFamily="34" charset="0"/>
              </a:rPr>
              <a:t>МЕЖРЕГИОНАЛЬНЫЕ ЦЕНТРЫ КОМПЕТЕНЦИЙ</a:t>
            </a:r>
          </a:p>
        </p:txBody>
      </p:sp>
      <p:pic>
        <p:nvPicPr>
          <p:cNvPr id="23" name="Picture 2" descr="C:\Users\User\Desktop\Рабочие кадры МАМИ\EC_Infographics_160601b-01.jpg"/>
          <p:cNvPicPr>
            <a:picLocks noChangeAspect="1" noChangeArrowheads="1"/>
          </p:cNvPicPr>
          <p:nvPr/>
        </p:nvPicPr>
        <p:blipFill>
          <a:blip r:embed="rId3"/>
          <a:srcRect/>
          <a:stretch>
            <a:fillRect/>
          </a:stretch>
        </p:blipFill>
        <p:spPr bwMode="auto">
          <a:xfrm>
            <a:off x="374318" y="782233"/>
            <a:ext cx="8700407" cy="6075767"/>
          </a:xfrm>
          <a:prstGeom prst="rect">
            <a:avLst/>
          </a:prstGeom>
          <a:noFill/>
        </p:spPr>
      </p:pic>
      <p:pic>
        <p:nvPicPr>
          <p:cNvPr id="6" name="Рисунок 5" descr="Московский политех_лого.jpg"/>
          <p:cNvPicPr>
            <a:picLocks noChangeAspect="1"/>
          </p:cNvPicPr>
          <p:nvPr/>
        </p:nvPicPr>
        <p:blipFill>
          <a:blip r:embed="rId4"/>
          <a:stretch>
            <a:fillRect/>
          </a:stretch>
        </p:blipFill>
        <p:spPr>
          <a:xfrm rot="16200000">
            <a:off x="-302609" y="297864"/>
            <a:ext cx="899590" cy="303862"/>
          </a:xfrm>
          <a:prstGeom prst="rect">
            <a:avLst/>
          </a:prstGeom>
        </p:spPr>
      </p:pic>
    </p:spTree>
    <p:extLst>
      <p:ext uri="{BB962C8B-B14F-4D97-AF65-F5344CB8AC3E}">
        <p14:creationId xmlns:p14="http://schemas.microsoft.com/office/powerpoint/2010/main" val="338453700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NULL"/></Relationships>
</file>

<file path=ppt/theme/theme1.xml><?xml version="1.0" encoding="utf-8"?>
<a:theme xmlns:a="http://schemas.openxmlformats.org/drawingml/2006/main" name="Исполнительная">
  <a:themeElements>
    <a:clrScheme name="Исполнительная">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Исполнительн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Исполните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2269</TotalTime>
  <Words>3083</Words>
  <Application>Microsoft Office PowerPoint</Application>
  <PresentationFormat>Экран (4:3)</PresentationFormat>
  <Paragraphs>417</Paragraphs>
  <Slides>15</Slides>
  <Notes>13</Notes>
  <HiddenSlides>0</HiddenSlides>
  <MMClips>0</MMClips>
  <ScaleCrop>false</ScaleCrop>
  <HeadingPairs>
    <vt:vector size="6" baseType="variant">
      <vt:variant>
        <vt:lpstr>Тема</vt:lpstr>
      </vt:variant>
      <vt:variant>
        <vt:i4>1</vt:i4>
      </vt:variant>
      <vt:variant>
        <vt:lpstr>Внедренные серверы OLE</vt:lpstr>
      </vt:variant>
      <vt:variant>
        <vt:i4>2</vt:i4>
      </vt:variant>
      <vt:variant>
        <vt:lpstr>Заголовки слайдов</vt:lpstr>
      </vt:variant>
      <vt:variant>
        <vt:i4>15</vt:i4>
      </vt:variant>
    </vt:vector>
  </HeadingPairs>
  <TitlesOfParts>
    <vt:vector size="18" baseType="lpstr">
      <vt:lpstr>Исполнительная</vt:lpstr>
      <vt:lpstr>Диаграмма</vt:lpstr>
      <vt:lpstr>Лист Microsoft Excel 97-2003</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Нормативные основания введения ФГОС по ТОП-50</vt:lpstr>
      <vt:lpstr>Презентация PowerPoint</vt:lpstr>
      <vt:lpstr>Требования к ГИА</vt:lpstr>
      <vt:lpstr>Презентация PowerPoint</vt:lpstr>
      <vt:lpstr>Вызовы для системы СПО</vt:lpstr>
    </vt:vector>
  </TitlesOfParts>
  <Company>NUST MISiS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Характеристики новых ФГОС СПО по наиболее востребованным, новым и перспективным профессиям и специальностям СПО</dc:title>
  <dc:creator>Наталия Золотарева</dc:creator>
  <cp:lastModifiedBy>Lena</cp:lastModifiedBy>
  <cp:revision>138</cp:revision>
  <dcterms:created xsi:type="dcterms:W3CDTF">2016-08-30T09:55:23Z</dcterms:created>
  <dcterms:modified xsi:type="dcterms:W3CDTF">2017-08-29T06:50:24Z</dcterms:modified>
</cp:coreProperties>
</file>