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60" r:id="rId4"/>
    <p:sldId id="256" r:id="rId5"/>
    <p:sldId id="259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Roaming\Microsoft\Excel\&#1050;&#1085;&#1080;&#1075;&#1072;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00165982992507"/>
          <c:y val="3.5904262838051357E-2"/>
          <c:w val="0.86092042550929804"/>
          <c:h val="0.495237580674648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Лист1!$A$5:$A$12</c:f>
              <c:strCache>
                <c:ptCount val="8"/>
                <c:pt idx="0">
                  <c:v>Специалисты 1С</c:v>
                </c:pt>
                <c:pt idx="1">
                  <c:v>Веб разработчики</c:v>
                </c:pt>
                <c:pt idx="2">
                  <c:v>Desktop</c:v>
                </c:pt>
                <c:pt idx="3">
                  <c:v>Android</c:v>
                </c:pt>
                <c:pt idx="4">
                  <c:v>IOS</c:v>
                </c:pt>
                <c:pt idx="5">
                  <c:v>Серверные приложения</c:v>
                </c:pt>
                <c:pt idx="6">
                  <c:v>Программист БД</c:v>
                </c:pt>
                <c:pt idx="7">
                  <c:v>Game-developer</c:v>
                </c:pt>
              </c:strCache>
            </c:strRef>
          </c:cat>
          <c:val>
            <c:numRef>
              <c:f>Лист1!$B$5:$B$12</c:f>
              <c:numCache>
                <c:formatCode>General</c:formatCode>
                <c:ptCount val="8"/>
                <c:pt idx="0">
                  <c:v>5000</c:v>
                </c:pt>
                <c:pt idx="1">
                  <c:v>4500</c:v>
                </c:pt>
                <c:pt idx="2">
                  <c:v>200</c:v>
                </c:pt>
                <c:pt idx="3">
                  <c:v>1150</c:v>
                </c:pt>
                <c:pt idx="4">
                  <c:v>1100</c:v>
                </c:pt>
                <c:pt idx="5">
                  <c:v>1500</c:v>
                </c:pt>
                <c:pt idx="6">
                  <c:v>500</c:v>
                </c:pt>
                <c:pt idx="7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92360496"/>
        <c:axId val="-1092350704"/>
        <c:axId val="0"/>
      </c:bar3DChart>
      <c:catAx>
        <c:axId val="-10923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ru-RU"/>
          </a:p>
        </c:txPr>
        <c:crossAx val="-1092350704"/>
        <c:crosses val="autoZero"/>
        <c:auto val="1"/>
        <c:lblAlgn val="ctr"/>
        <c:lblOffset val="100"/>
        <c:noMultiLvlLbl val="0"/>
      </c:catAx>
      <c:valAx>
        <c:axId val="-109235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9236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206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31E58-EF8D-43F7-8D29-A55F51CF264F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3538-4592-4619-B6B4-9CB525324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МЦК КТИТС один из старейших техникумов Республики Татарстан, в этом году ему исполняется 85 лет. На сегодняшний день это одно из ведущих образовательных учреждений в области ИТ, имеющее большой потенциал.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98A4-D40E-4F16-8818-2EA55D7522D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5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7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8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8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5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5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6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2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8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4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12A3-B4E5-416F-95DC-976CFE608B51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6609-BE69-421E-B295-A73D9683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0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FC87-8EAE-4F2C-BF1C-53E4620771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3A75-F336-4DE2-A494-45E3C11ABE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"/>
            <a:ext cx="12192000" cy="68463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98763" y="5257800"/>
            <a:ext cx="7708570" cy="195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Рамазанова Дамира Акмаловна – заместитель директора по НПИД ГАПОУ «МЦК-КТИТС», заместитель председателя </a:t>
            </a:r>
            <a:r>
              <a:rPr lang="ru-RU" sz="1800" dirty="0">
                <a:solidFill>
                  <a:srgbClr val="01315F"/>
                </a:solidFill>
                <a:latin typeface="Impact" panose="020B0806030902050204" pitchFamily="34" charset="0"/>
              </a:rPr>
              <a:t>ФУМО СПО по УГ 09.00.00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98763" y="2263449"/>
            <a:ext cx="7708570" cy="195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ПОДГОТОВКА СПЕЦИАЛИСТОВ СРЕДНЕГО ЗВЕНА</a:t>
            </a:r>
            <a:b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ПОД ЗАПРОСЫ ИТ-ИНДУСТРИИ</a:t>
            </a:r>
            <a:endParaRPr lang="ru-RU" sz="2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2" y="6451"/>
            <a:ext cx="12203492" cy="685154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1733" y="211665"/>
            <a:ext cx="11548534" cy="60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Сотрудничество МЦК-КТИТС с компанией 1С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41829" y="632363"/>
            <a:ext cx="9368037" cy="195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09.02.03 Программирование в компьютерных системах</a:t>
            </a:r>
            <a:endParaRPr lang="ru-RU" sz="2800" dirty="0">
              <a:solidFill>
                <a:srgbClr val="01315F"/>
              </a:solidFill>
              <a:latin typeface="Impact" panose="020B080603090205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68204" y="2351516"/>
            <a:ext cx="7708570" cy="195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1315F"/>
                </a:solidFill>
                <a:latin typeface="Impact" panose="020B0806030902050204" pitchFamily="34" charset="0"/>
              </a:rPr>
              <a:t>1С: Бухучет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1315F"/>
                </a:solidFill>
                <a:latin typeface="Impact" panose="020B0806030902050204" pitchFamily="34" charset="0"/>
              </a:rPr>
              <a:t>1С: Склад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1С: Предприятие</a:t>
            </a:r>
            <a:endParaRPr lang="ru-RU" sz="2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47096" y="4400498"/>
            <a:ext cx="9368037" cy="195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Подготовка участников к чемпионатам по стандартам </a:t>
            </a:r>
            <a:r>
              <a:rPr lang="en-US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WS</a:t>
            </a:r>
            <a:endParaRPr lang="ru-RU" sz="2800" dirty="0">
              <a:solidFill>
                <a:srgbClr val="01315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0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492" cy="6851549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193136"/>
              </p:ext>
            </p:extLst>
          </p:nvPr>
        </p:nvGraphicFramePr>
        <p:xfrm>
          <a:off x="233789" y="1553496"/>
          <a:ext cx="5249333" cy="318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91221" y="1537654"/>
            <a:ext cx="3052086" cy="319930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Мониторинг трудоустройства выпускников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«МЦК-КТИТС»</a:t>
            </a:r>
            <a:endParaRPr lang="ru-RU" sz="2400" dirty="0">
              <a:solidFill>
                <a:srgbClr val="C00000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51406" y="1517990"/>
            <a:ext cx="3052086" cy="321897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Мониторинг спроса выпускников</a:t>
            </a:r>
            <a:endParaRPr lang="ru-RU" sz="24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C00000"/>
                </a:solidFill>
                <a:latin typeface="Impact" panose="020B0806030902050204" pitchFamily="34" charset="0"/>
              </a:rPr>
              <a:t>«МЦК-КТИТС»</a:t>
            </a:r>
          </a:p>
        </p:txBody>
      </p:sp>
      <p:sp>
        <p:nvSpPr>
          <p:cNvPr id="4" name="Нашивка 3"/>
          <p:cNvSpPr/>
          <p:nvPr/>
        </p:nvSpPr>
        <p:spPr>
          <a:xfrm rot="5400000">
            <a:off x="5669824" y="852405"/>
            <a:ext cx="1018733" cy="8996516"/>
          </a:xfrm>
          <a:prstGeom prst="chevron">
            <a:avLst>
              <a:gd name="adj" fmla="val 76008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9710" y="5863899"/>
            <a:ext cx="11036689" cy="7821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СИСТЕМНАЯ ПОДГОТОВКА, А НЕ РАЗОВЫЕ МЕРОПРИЯТИЯ</a:t>
            </a:r>
            <a:endParaRPr lang="ru-RU" sz="2400" dirty="0">
              <a:solidFill>
                <a:srgbClr val="C00000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789" y="4221040"/>
            <a:ext cx="2408631" cy="5159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Сведения </a:t>
            </a:r>
            <a:r>
              <a:rPr lang="en-US" sz="1600" dirty="0">
                <a:solidFill>
                  <a:srgbClr val="C00000"/>
                </a:solidFill>
                <a:latin typeface="Impact" panose="020B0806030902050204" pitchFamily="34" charset="0"/>
              </a:rPr>
              <a:t>A</a:t>
            </a:r>
            <a:r>
              <a:rPr lang="en-US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R </a:t>
            </a:r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агентств </a:t>
            </a:r>
            <a:endParaRPr lang="ru-RU" sz="1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1"/>
            <a:ext cx="12203492" cy="6851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3730" y="3274507"/>
            <a:ext cx="2963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СПЕЦИАЛИСТ ПО ИНФОРМАЦИОННЫМ СИСТЕМАМ</a:t>
            </a:r>
            <a:endParaRPr lang="ru-RU" sz="2200" dirty="0">
              <a:solidFill>
                <a:srgbClr val="C00000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5646" y="1056868"/>
            <a:ext cx="5715000" cy="51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Разработка модулей программного обеспечения для компьютерных систем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4110" y="1662273"/>
            <a:ext cx="5715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Осуществление интеграции программных модулей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24110" y="2128786"/>
            <a:ext cx="5715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Ревьюирование</a:t>
            </a:r>
            <a:r>
              <a:rPr lang="ru-RU" sz="15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 программных продуктов</a:t>
            </a:r>
            <a:endParaRPr lang="ru-RU" sz="15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4110" y="2591016"/>
            <a:ext cx="5715000" cy="54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Сопровождение и обслуживание программного обеспечения компьютерных систем</a:t>
            </a:r>
            <a:endParaRPr lang="ru-RU" sz="15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5646" y="3278568"/>
            <a:ext cx="5715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Проектирование и разработка информационных систем</a:t>
            </a:r>
            <a:endParaRPr lang="ru-RU" sz="15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646" y="3801869"/>
            <a:ext cx="5715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Сопровождение информационных систем</a:t>
            </a:r>
            <a:endParaRPr lang="ru-RU" sz="15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7182" y="4327010"/>
            <a:ext cx="5715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Соадминистрирование баз данных и </a:t>
            </a:r>
            <a:r>
              <a:rPr lang="ru-RU" sz="15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серверов</a:t>
            </a:r>
            <a:endParaRPr lang="ru-RU" sz="15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4110" y="4805500"/>
            <a:ext cx="5715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Разработка дизайна веб-приложений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2573" y="5332880"/>
            <a:ext cx="5715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Проектирование, разработка и оптимизация </a:t>
            </a:r>
            <a:r>
              <a:rPr lang="ru-RU" sz="15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веб-приложений</a:t>
            </a:r>
            <a:endParaRPr lang="ru-RU" sz="15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32573" y="5863169"/>
            <a:ext cx="5715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Администрирование информационных ресурсов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32573" y="6406350"/>
            <a:ext cx="5715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Разработка, администрирование и защита баз </a:t>
            </a:r>
            <a:r>
              <a:rPr lang="ru-RU" sz="15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данных</a:t>
            </a:r>
            <a:endParaRPr lang="ru-RU" sz="15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8747573" y="1723566"/>
            <a:ext cx="715437" cy="1810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809902" y="1098040"/>
            <a:ext cx="1199998" cy="2708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809902" y="1673423"/>
            <a:ext cx="1197280" cy="2179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3"/>
          </p:cNvCxnSpPr>
          <p:nvPr/>
        </p:nvCxnSpPr>
        <p:spPr>
          <a:xfrm flipH="1" flipV="1">
            <a:off x="8739110" y="2290786"/>
            <a:ext cx="723900" cy="13237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848228" y="2711413"/>
            <a:ext cx="1158955" cy="11092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8722182" y="3440892"/>
            <a:ext cx="740828" cy="120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2" idx="3"/>
          </p:cNvCxnSpPr>
          <p:nvPr/>
        </p:nvCxnSpPr>
        <p:spPr>
          <a:xfrm flipH="1">
            <a:off x="8730646" y="3864019"/>
            <a:ext cx="732364" cy="99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747574" y="3912642"/>
            <a:ext cx="715436" cy="519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848228" y="3852914"/>
            <a:ext cx="1175882" cy="2706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793" y="3596425"/>
            <a:ext cx="2379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ПРОГРАММИСТ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21733" y="254000"/>
            <a:ext cx="11548534" cy="60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dirty="0" smtClean="0">
                <a:solidFill>
                  <a:schemeClr val="bg1"/>
                </a:solidFill>
                <a:latin typeface="Impact" panose="020B0806030902050204" pitchFamily="34" charset="0"/>
              </a:rPr>
              <a:t>ФГОС 09.02.07 «Информационные системы и программирование»</a:t>
            </a:r>
            <a:br>
              <a:rPr lang="ru-RU" sz="22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Impact" panose="020B0806030902050204" pitchFamily="34" charset="0"/>
              </a:rPr>
              <a:t>Профессиональные модули</a:t>
            </a:r>
            <a:endParaRPr lang="ru-RU" sz="2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08355" y="335872"/>
            <a:ext cx="2405706" cy="195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СРЕДА </a:t>
            </a:r>
            <a:r>
              <a:rPr lang="en-US" sz="4800" b="1" dirty="0" smtClean="0">
                <a:solidFill>
                  <a:srgbClr val="01315F"/>
                </a:solidFill>
                <a:latin typeface="Impact" panose="020B0806030902050204" pitchFamily="34" charset="0"/>
              </a:rPr>
              <a:t>.</a:t>
            </a:r>
            <a:r>
              <a:rPr lang="en-US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NET</a:t>
            </a:r>
            <a:endParaRPr lang="ru-RU" sz="2800" dirty="0">
              <a:solidFill>
                <a:srgbClr val="01315F"/>
              </a:solidFill>
              <a:latin typeface="Impact" panose="020B080603090205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9266780" y="487666"/>
            <a:ext cx="2802439" cy="195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СРЕДА </a:t>
            </a:r>
            <a:br>
              <a:rPr lang="ru-RU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</a:br>
            <a:r>
              <a:rPr lang="en-US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1C</a:t>
            </a:r>
            <a:r>
              <a:rPr lang="ru-RU" sz="2800" dirty="0" smtClean="0">
                <a:solidFill>
                  <a:srgbClr val="01315F"/>
                </a:solidFill>
                <a:latin typeface="Impact" panose="020B0806030902050204" pitchFamily="34" charset="0"/>
              </a:rPr>
              <a:t>: ПРЕДПРИЯТИЕ</a:t>
            </a:r>
            <a:endParaRPr lang="ru-RU" sz="2800" dirty="0">
              <a:solidFill>
                <a:srgbClr val="01315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492" cy="68515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63" y="1010651"/>
            <a:ext cx="12005965" cy="5440949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Разработка учебного плана подготовки специалистов </a:t>
            </a: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по информационным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системам –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IV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квартал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2018 года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Разработка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образовательной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программы </a:t>
            </a: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</a:rPr>
              <a:t>подготовки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специалистов </a:t>
            </a: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</a:rPr>
              <a:t>по информационным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системам -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I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квартал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2019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года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Экспертиза образовательной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программы</a:t>
            </a:r>
            <a:r>
              <a:rPr lang="en-US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</a:b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Приволжский федеральный университет, </a:t>
            </a: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Московский государственный машиностроительный университет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 –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май 2019 года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</a:rPr>
              <a:t>Прием студентов по обновленной программе подготовки 09.02.07 Информационные системы и программирование Квалификация  - Специалист по информационным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системам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 - июнь –август 2019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года </a:t>
            </a:r>
            <a:endParaRPr lang="ru-RU" sz="26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</a:rPr>
              <a:t>Апробация образовательной программы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2019 – 2022 годы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ru-RU" sz="2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600" dirty="0">
              <a:solidFill>
                <a:srgbClr val="C00000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600" dirty="0">
              <a:solidFill>
                <a:srgbClr val="C00000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468" r="73629" b="79068"/>
          <a:stretch/>
        </p:blipFill>
        <p:spPr>
          <a:xfrm>
            <a:off x="10297106" y="5363545"/>
            <a:ext cx="1573161" cy="14355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0" y="5630430"/>
            <a:ext cx="992743" cy="99274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48806" y="5473492"/>
            <a:ext cx="3377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01315F"/>
                </a:solidFill>
                <a:latin typeface="Impact" panose="020B0806030902050204" pitchFamily="34" charset="0"/>
              </a:rPr>
              <a:t>МЕЖРЕГИОНАЛЬНЫЙ ЦЕНТР КОМПЕТЕНЦИЙ-КАЗАНСКИЙ ТЕХНИКУМ ИНФОРМАЦИОННЫХ ТЕХНОЛОГИЙ И СВЯЗИ</a:t>
            </a:r>
            <a:endParaRPr lang="ru-RU" sz="1400" dirty="0">
              <a:solidFill>
                <a:srgbClr val="01315F"/>
              </a:solidFill>
              <a:latin typeface="Impact" panose="020B080603090205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1733" y="67732"/>
            <a:ext cx="11548534" cy="60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dirty="0" smtClean="0">
                <a:solidFill>
                  <a:schemeClr val="bg1"/>
                </a:solidFill>
                <a:latin typeface="Impact" panose="020B0806030902050204" pitchFamily="34" charset="0"/>
              </a:rPr>
              <a:t>Дорожная карта</a:t>
            </a:r>
            <a:endParaRPr lang="ru-RU" sz="2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63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215</Words>
  <Application>Microsoft Office PowerPoint</Application>
  <PresentationFormat>Широкоэкранный</PresentationFormat>
  <Paragraphs>44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2018-08-24T13:28:21Z</dcterms:created>
  <dcterms:modified xsi:type="dcterms:W3CDTF">2018-08-27T08:23:21Z</dcterms:modified>
</cp:coreProperties>
</file>