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8"/>
  </p:notesMasterIdLst>
  <p:sldIdLst>
    <p:sldId id="256" r:id="rId2"/>
    <p:sldId id="273" r:id="rId3"/>
    <p:sldId id="270" r:id="rId4"/>
    <p:sldId id="272" r:id="rId5"/>
    <p:sldId id="268" r:id="rId6"/>
    <p:sldId id="269" r:id="rId7"/>
    <p:sldId id="259" r:id="rId8"/>
    <p:sldId id="262" r:id="rId9"/>
    <p:sldId id="263" r:id="rId10"/>
    <p:sldId id="264" r:id="rId11"/>
    <p:sldId id="267" r:id="rId12"/>
    <p:sldId id="274" r:id="rId13"/>
    <p:sldId id="258" r:id="rId14"/>
    <p:sldId id="260" r:id="rId15"/>
    <p:sldId id="266" r:id="rId16"/>
    <p:sldId id="276" r:id="rId17"/>
    <p:sldId id="277" r:id="rId18"/>
    <p:sldId id="278" r:id="rId19"/>
    <p:sldId id="279" r:id="rId20"/>
    <p:sldId id="282" r:id="rId21"/>
    <p:sldId id="281" r:id="rId22"/>
    <p:sldId id="283" r:id="rId23"/>
    <p:sldId id="284" r:id="rId24"/>
    <p:sldId id="286" r:id="rId25"/>
    <p:sldId id="285" r:id="rId26"/>
    <p:sldId id="28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66" d="100"/>
          <a:sy n="66" d="100"/>
        </p:scale>
        <p:origin x="-72"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ru-RU" dirty="0"/>
              <a:t>Распределение объема программы по специальности со сроком 2 года 10 м.</a:t>
            </a:r>
          </a:p>
        </c:rich>
      </c:tx>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ru-RU"/>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Лист1!$B$1</c:f>
              <c:strCache>
                <c:ptCount val="1"/>
                <c:pt idx="0">
                  <c:v>ОГСЭ</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lt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Лист1!$A$2:$A$5</c:f>
              <c:strCache>
                <c:ptCount val="4"/>
                <c:pt idx="0">
                  <c:v>ФГОС+3</c:v>
                </c:pt>
                <c:pt idx="1">
                  <c:v>ФГОС по ТОП-50</c:v>
                </c:pt>
                <c:pt idx="2">
                  <c:v>В рамках свобод ФГОС</c:v>
                </c:pt>
                <c:pt idx="3">
                  <c:v>Эффективный план</c:v>
                </c:pt>
              </c:strCache>
            </c:strRef>
          </c:cat>
          <c:val>
            <c:numRef>
              <c:f>Лист1!$B$2:$B$5</c:f>
              <c:numCache>
                <c:formatCode>General</c:formatCode>
                <c:ptCount val="4"/>
                <c:pt idx="0">
                  <c:v>432</c:v>
                </c:pt>
                <c:pt idx="1">
                  <c:v>468</c:v>
                </c:pt>
                <c:pt idx="2">
                  <c:v>468</c:v>
                </c:pt>
                <c:pt idx="3">
                  <c:v>328</c:v>
                </c:pt>
              </c:numCache>
            </c:numRef>
          </c:val>
          <c:extLst>
            <c:ext xmlns:c16="http://schemas.microsoft.com/office/drawing/2014/chart" uri="{C3380CC4-5D6E-409C-BE32-E72D297353CC}">
              <c16:uniqueId val="{00000000-75A3-4FE6-80D2-80D6DFCDCD5D}"/>
            </c:ext>
          </c:extLst>
        </c:ser>
        <c:ser>
          <c:idx val="1"/>
          <c:order val="1"/>
          <c:tx>
            <c:strRef>
              <c:f>Лист1!$C$1</c:f>
              <c:strCache>
                <c:ptCount val="1"/>
                <c:pt idx="0">
                  <c:v>ЕН</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lt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Лист1!$A$2:$A$5</c:f>
              <c:strCache>
                <c:ptCount val="4"/>
                <c:pt idx="0">
                  <c:v>ФГОС+3</c:v>
                </c:pt>
                <c:pt idx="1">
                  <c:v>ФГОС по ТОП-50</c:v>
                </c:pt>
                <c:pt idx="2">
                  <c:v>В рамках свобод ФГОС</c:v>
                </c:pt>
                <c:pt idx="3">
                  <c:v>Эффективный план</c:v>
                </c:pt>
              </c:strCache>
            </c:strRef>
          </c:cat>
          <c:val>
            <c:numRef>
              <c:f>Лист1!$C$2:$C$5</c:f>
              <c:numCache>
                <c:formatCode>General</c:formatCode>
                <c:ptCount val="4"/>
                <c:pt idx="0">
                  <c:v>180</c:v>
                </c:pt>
                <c:pt idx="1">
                  <c:v>144</c:v>
                </c:pt>
                <c:pt idx="2">
                  <c:v>144</c:v>
                </c:pt>
                <c:pt idx="3">
                  <c:v>102</c:v>
                </c:pt>
              </c:numCache>
            </c:numRef>
          </c:val>
          <c:extLst>
            <c:ext xmlns:c16="http://schemas.microsoft.com/office/drawing/2014/chart" uri="{C3380CC4-5D6E-409C-BE32-E72D297353CC}">
              <c16:uniqueId val="{00000001-75A3-4FE6-80D2-80D6DFCDCD5D}"/>
            </c:ext>
          </c:extLst>
        </c:ser>
        <c:ser>
          <c:idx val="2"/>
          <c:order val="2"/>
          <c:tx>
            <c:strRef>
              <c:f>Лист1!$D$1</c:f>
              <c:strCache>
                <c:ptCount val="1"/>
                <c:pt idx="0">
                  <c:v>ОП</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lt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Лист1!$A$2:$A$5</c:f>
              <c:strCache>
                <c:ptCount val="4"/>
                <c:pt idx="0">
                  <c:v>ФГОС+3</c:v>
                </c:pt>
                <c:pt idx="1">
                  <c:v>ФГОС по ТОП-50</c:v>
                </c:pt>
                <c:pt idx="2">
                  <c:v>В рамках свобод ФГОС</c:v>
                </c:pt>
                <c:pt idx="3">
                  <c:v>Эффективный план</c:v>
                </c:pt>
              </c:strCache>
            </c:strRef>
          </c:cat>
          <c:val>
            <c:numRef>
              <c:f>Лист1!$D$2:$D$5</c:f>
              <c:numCache>
                <c:formatCode>General</c:formatCode>
                <c:ptCount val="4"/>
                <c:pt idx="0">
                  <c:v>720</c:v>
                </c:pt>
                <c:pt idx="1">
                  <c:v>612</c:v>
                </c:pt>
                <c:pt idx="2">
                  <c:v>612</c:v>
                </c:pt>
                <c:pt idx="3">
                  <c:v>428</c:v>
                </c:pt>
              </c:numCache>
            </c:numRef>
          </c:val>
          <c:extLst>
            <c:ext xmlns:c16="http://schemas.microsoft.com/office/drawing/2014/chart" uri="{C3380CC4-5D6E-409C-BE32-E72D297353CC}">
              <c16:uniqueId val="{00000002-75A3-4FE6-80D2-80D6DFCDCD5D}"/>
            </c:ext>
          </c:extLst>
        </c:ser>
        <c:ser>
          <c:idx val="3"/>
          <c:order val="3"/>
          <c:tx>
            <c:strRef>
              <c:f>Лист1!$E$1</c:f>
              <c:strCache>
                <c:ptCount val="1"/>
                <c:pt idx="0">
                  <c:v>ПЦ</c:v>
                </c:pt>
              </c:strCache>
            </c:strRef>
          </c:tx>
          <c:spPr>
            <a:solidFill>
              <a:schemeClr val="accent4"/>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lt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Лист1!$A$2:$A$5</c:f>
              <c:strCache>
                <c:ptCount val="4"/>
                <c:pt idx="0">
                  <c:v>ФГОС+3</c:v>
                </c:pt>
                <c:pt idx="1">
                  <c:v>ФГОС по ТОП-50</c:v>
                </c:pt>
                <c:pt idx="2">
                  <c:v>В рамках свобод ФГОС</c:v>
                </c:pt>
                <c:pt idx="3">
                  <c:v>Эффективный план</c:v>
                </c:pt>
              </c:strCache>
            </c:strRef>
          </c:cat>
          <c:val>
            <c:numRef>
              <c:f>Лист1!$E$2:$E$5</c:f>
              <c:numCache>
                <c:formatCode>General</c:formatCode>
                <c:ptCount val="4"/>
                <c:pt idx="0">
                  <c:v>2016</c:v>
                </c:pt>
                <c:pt idx="1">
                  <c:v>1728</c:v>
                </c:pt>
                <c:pt idx="2">
                  <c:v>1728</c:v>
                </c:pt>
                <c:pt idx="3">
                  <c:v>1209</c:v>
                </c:pt>
              </c:numCache>
            </c:numRef>
          </c:val>
          <c:extLst>
            <c:ext xmlns:c16="http://schemas.microsoft.com/office/drawing/2014/chart" uri="{C3380CC4-5D6E-409C-BE32-E72D297353CC}">
              <c16:uniqueId val="{00000003-75A3-4FE6-80D2-80D6DFCDCD5D}"/>
            </c:ext>
          </c:extLst>
        </c:ser>
        <c:ser>
          <c:idx val="4"/>
          <c:order val="4"/>
          <c:tx>
            <c:strRef>
              <c:f>Лист1!$F$1</c:f>
              <c:strCache>
                <c:ptCount val="1"/>
                <c:pt idx="0">
                  <c:v>ГИА</c:v>
                </c:pt>
              </c:strCache>
            </c:strRef>
          </c:tx>
          <c:spPr>
            <a:solidFill>
              <a:schemeClr val="accent5"/>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lt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Лист1!$A$2:$A$5</c:f>
              <c:strCache>
                <c:ptCount val="4"/>
                <c:pt idx="0">
                  <c:v>ФГОС+3</c:v>
                </c:pt>
                <c:pt idx="1">
                  <c:v>ФГОС по ТОП-50</c:v>
                </c:pt>
                <c:pt idx="2">
                  <c:v>В рамках свобод ФГОС</c:v>
                </c:pt>
                <c:pt idx="3">
                  <c:v>Эффективный план</c:v>
                </c:pt>
              </c:strCache>
            </c:strRef>
          </c:cat>
          <c:val>
            <c:numRef>
              <c:f>Лист1!$F$2:$F$5</c:f>
              <c:numCache>
                <c:formatCode>General</c:formatCode>
                <c:ptCount val="4"/>
                <c:pt idx="0">
                  <c:v>216</c:v>
                </c:pt>
                <c:pt idx="1">
                  <c:v>216</c:v>
                </c:pt>
                <c:pt idx="2">
                  <c:v>216</c:v>
                </c:pt>
                <c:pt idx="3">
                  <c:v>216</c:v>
                </c:pt>
              </c:numCache>
            </c:numRef>
          </c:val>
          <c:extLst>
            <c:ext xmlns:c16="http://schemas.microsoft.com/office/drawing/2014/chart" uri="{C3380CC4-5D6E-409C-BE32-E72D297353CC}">
              <c16:uniqueId val="{00000004-75A3-4FE6-80D2-80D6DFCDCD5D}"/>
            </c:ext>
          </c:extLst>
        </c:ser>
        <c:ser>
          <c:idx val="5"/>
          <c:order val="5"/>
          <c:tx>
            <c:strRef>
              <c:f>Лист1!$G$1</c:f>
              <c:strCache>
                <c:ptCount val="1"/>
                <c:pt idx="0">
                  <c:v>ВЧ</c:v>
                </c:pt>
              </c:strCache>
            </c:strRef>
          </c:tx>
          <c:spPr>
            <a:solidFill>
              <a:schemeClr val="accent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lt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Лист1!$A$2:$A$5</c:f>
              <c:strCache>
                <c:ptCount val="4"/>
                <c:pt idx="0">
                  <c:v>ФГОС+3</c:v>
                </c:pt>
                <c:pt idx="1">
                  <c:v>ФГОС по ТОП-50</c:v>
                </c:pt>
                <c:pt idx="2">
                  <c:v>В рамках свобод ФГОС</c:v>
                </c:pt>
                <c:pt idx="3">
                  <c:v>Эффективный план</c:v>
                </c:pt>
              </c:strCache>
            </c:strRef>
          </c:cat>
          <c:val>
            <c:numRef>
              <c:f>Лист1!$G$2:$G$5</c:f>
              <c:numCache>
                <c:formatCode>General</c:formatCode>
                <c:ptCount val="4"/>
                <c:pt idx="0">
                  <c:v>904</c:v>
                </c:pt>
                <c:pt idx="1">
                  <c:v>1296</c:v>
                </c:pt>
                <c:pt idx="2">
                  <c:v>26</c:v>
                </c:pt>
                <c:pt idx="3">
                  <c:v>0</c:v>
                </c:pt>
              </c:numCache>
            </c:numRef>
          </c:val>
          <c:extLst>
            <c:ext xmlns:c16="http://schemas.microsoft.com/office/drawing/2014/chart" uri="{C3380CC4-5D6E-409C-BE32-E72D297353CC}">
              <c16:uniqueId val="{00000005-75A3-4FE6-80D2-80D6DFCDCD5D}"/>
            </c:ext>
          </c:extLst>
        </c:ser>
        <c:ser>
          <c:idx val="6"/>
          <c:order val="6"/>
          <c:tx>
            <c:strRef>
              <c:f>Лист1!$H$1</c:f>
              <c:strCache>
                <c:ptCount val="1"/>
                <c:pt idx="0">
                  <c:v>СР</c:v>
                </c:pt>
              </c:strCache>
            </c:strRef>
          </c:tx>
          <c:spPr>
            <a:solidFill>
              <a:schemeClr val="accent1">
                <a:lumMod val="6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lt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Лист1!$A$2:$A$5</c:f>
              <c:strCache>
                <c:ptCount val="4"/>
                <c:pt idx="0">
                  <c:v>ФГОС+3</c:v>
                </c:pt>
                <c:pt idx="1">
                  <c:v>ФГОС по ТОП-50</c:v>
                </c:pt>
                <c:pt idx="2">
                  <c:v>В рамках свобод ФГОС</c:v>
                </c:pt>
                <c:pt idx="3">
                  <c:v>Эффективный план</c:v>
                </c:pt>
              </c:strCache>
            </c:strRef>
          </c:cat>
          <c:val>
            <c:numRef>
              <c:f>Лист1!$H$2:$H$5</c:f>
              <c:numCache>
                <c:formatCode>General</c:formatCode>
                <c:ptCount val="4"/>
                <c:pt idx="0">
                  <c:v>0</c:v>
                </c:pt>
                <c:pt idx="1">
                  <c:v>3</c:v>
                </c:pt>
                <c:pt idx="2">
                  <c:v>1270</c:v>
                </c:pt>
                <c:pt idx="3">
                  <c:v>2181</c:v>
                </c:pt>
              </c:numCache>
            </c:numRef>
          </c:val>
          <c:extLst>
            <c:ext xmlns:c16="http://schemas.microsoft.com/office/drawing/2014/chart" uri="{C3380CC4-5D6E-409C-BE32-E72D297353CC}">
              <c16:uniqueId val="{00000006-75A3-4FE6-80D2-80D6DFCDCD5D}"/>
            </c:ext>
          </c:extLst>
        </c:ser>
        <c:dLbls>
          <c:showLegendKey val="0"/>
          <c:showVal val="1"/>
          <c:showCatName val="0"/>
          <c:showSerName val="0"/>
          <c:showPercent val="0"/>
          <c:showBubbleSize val="0"/>
        </c:dLbls>
        <c:gapWidth val="79"/>
        <c:shape val="box"/>
        <c:axId val="112887056"/>
        <c:axId val="112887448"/>
        <c:axId val="0"/>
      </c:bar3DChart>
      <c:catAx>
        <c:axId val="1128870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ru-RU"/>
          </a:p>
        </c:txPr>
        <c:crossAx val="112887448"/>
        <c:crosses val="autoZero"/>
        <c:auto val="1"/>
        <c:lblAlgn val="ctr"/>
        <c:lblOffset val="100"/>
        <c:noMultiLvlLbl val="0"/>
      </c:catAx>
      <c:valAx>
        <c:axId val="112887448"/>
        <c:scaling>
          <c:orientation val="minMax"/>
        </c:scaling>
        <c:delete val="1"/>
        <c:axPos val="l"/>
        <c:numFmt formatCode="0%" sourceLinked="1"/>
        <c:majorTickMark val="none"/>
        <c:minorTickMark val="none"/>
        <c:tickLblPos val="nextTo"/>
        <c:crossAx val="11288705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064"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17B368-F05D-4ADB-B236-85C249D57D21}" type="datetimeFigureOut">
              <a:rPr lang="ru-RU" smtClean="0"/>
              <a:t>28.08.2018</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4FA06F-AEAE-4DBC-9A1E-C42EEAC7F11B}" type="slidenum">
              <a:rPr lang="ru-RU" smtClean="0"/>
              <a:t>‹#›</a:t>
            </a:fld>
            <a:endParaRPr lang="ru-RU"/>
          </a:p>
        </p:txBody>
      </p:sp>
    </p:spTree>
    <p:extLst>
      <p:ext uri="{BB962C8B-B14F-4D97-AF65-F5344CB8AC3E}">
        <p14:creationId xmlns:p14="http://schemas.microsoft.com/office/powerpoint/2010/main" val="1750380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723630543_3_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Google Shape;83;g723630543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1379759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723630543_3_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Google Shape;83;g723630543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1379759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cb9a0b074_2_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1" name="Google Shape;241;gcb9a0b074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2984412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Заголовок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17" name="Подзаголовок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grpSp>
        <p:nvGrpSpPr>
          <p:cNvPr id="2" name="Группа 1"/>
          <p:cNvGrpSpPr/>
          <p:nvPr/>
        </p:nvGrpSpPr>
        <p:grpSpPr>
          <a:xfrm>
            <a:off x="-5019" y="4953000"/>
            <a:ext cx="12197020"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61BEF0D-F0BB-DE4B-95CE-6DB70DBA9567}" type="datetimeFigureOut">
              <a:rPr lang="en-US" smtClean="0"/>
              <a:pPr/>
              <a:t>8/28/2018</a:t>
            </a:fld>
            <a:endParaRPr lang="en-US" dirty="0"/>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609600" y="1481330"/>
            <a:ext cx="10972800" cy="4386071"/>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61BEF0D-F0BB-DE4B-95CE-6DB70DBA9567}" type="datetimeFigureOut">
              <a:rPr lang="en-US" smtClean="0"/>
              <a:pPr/>
              <a:t>8/28/2018</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125351" y="274641"/>
            <a:ext cx="2369960" cy="5592761"/>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609600" y="274641"/>
            <a:ext cx="8432800" cy="5592760"/>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61BEF0D-F0BB-DE4B-95CE-6DB70DBA9567}" type="datetimeFigureOut">
              <a:rPr lang="en-US" smtClean="0"/>
              <a:pPr/>
              <a:t>8/28/2018</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rgbClr val="353535"/>
        </a:solidFill>
        <a:effectLst/>
      </p:bgPr>
    </p:bg>
    <p:spTree>
      <p:nvGrpSpPr>
        <p:cNvPr id="1" name="Shape 44"/>
        <p:cNvGrpSpPr/>
        <p:nvPr/>
      </p:nvGrpSpPr>
      <p:grpSpPr>
        <a:xfrm>
          <a:off x="0" y="0"/>
          <a:ext cx="0" cy="0"/>
          <a:chOff x="0" y="0"/>
          <a:chExt cx="0" cy="0"/>
        </a:xfrm>
      </p:grpSpPr>
      <p:cxnSp>
        <p:nvCxnSpPr>
          <p:cNvPr id="45" name="Google Shape;45;p8"/>
          <p:cNvCxnSpPr/>
          <p:nvPr/>
        </p:nvCxnSpPr>
        <p:spPr>
          <a:xfrm>
            <a:off x="566931" y="554200"/>
            <a:ext cx="244400" cy="0"/>
          </a:xfrm>
          <a:prstGeom prst="straightConnector1">
            <a:avLst/>
          </a:prstGeom>
          <a:noFill/>
          <a:ln w="19050" cap="flat" cmpd="sng">
            <a:solidFill>
              <a:schemeClr val="lt1"/>
            </a:solidFill>
            <a:prstDash val="solid"/>
            <a:round/>
            <a:headEnd type="none" w="sm" len="sm"/>
            <a:tailEnd type="none" w="sm" len="sm"/>
          </a:ln>
        </p:spPr>
      </p:cxnSp>
      <p:sp>
        <p:nvSpPr>
          <p:cNvPr id="46" name="Google Shape;46;p8"/>
          <p:cNvSpPr txBox="1">
            <a:spLocks noGrp="1"/>
          </p:cNvSpPr>
          <p:nvPr>
            <p:ph type="title"/>
          </p:nvPr>
        </p:nvSpPr>
        <p:spPr>
          <a:xfrm>
            <a:off x="377471" y="949521"/>
            <a:ext cx="8325600" cy="5114000"/>
          </a:xfrm>
          <a:prstGeom prst="rect">
            <a:avLst/>
          </a:prstGeom>
        </p:spPr>
        <p:txBody>
          <a:bodyPr spcFirstLastPara="1" wrap="square" lIns="121897" tIns="121897" rIns="121897" bIns="121897" anchor="ctr" anchorCtr="0"/>
          <a:lstStyle>
            <a:lvl1pPr lvl="0" rtl="0">
              <a:spcBef>
                <a:spcPts val="0"/>
              </a:spcBef>
              <a:spcAft>
                <a:spcPts val="0"/>
              </a:spcAft>
              <a:buClr>
                <a:schemeClr val="lt1"/>
              </a:buClr>
              <a:buSzPts val="4800"/>
              <a:buNone/>
              <a:defRPr sz="6400">
                <a:solidFill>
                  <a:schemeClr val="lt1"/>
                </a:solidFill>
              </a:defRPr>
            </a:lvl1pPr>
            <a:lvl2pPr lvl="1" rtl="0">
              <a:spcBef>
                <a:spcPts val="0"/>
              </a:spcBef>
              <a:spcAft>
                <a:spcPts val="0"/>
              </a:spcAft>
              <a:buClr>
                <a:schemeClr val="lt1"/>
              </a:buClr>
              <a:buSzPts val="4800"/>
              <a:buNone/>
              <a:defRPr sz="6400">
                <a:solidFill>
                  <a:schemeClr val="lt1"/>
                </a:solidFill>
              </a:defRPr>
            </a:lvl2pPr>
            <a:lvl3pPr lvl="2" rtl="0">
              <a:spcBef>
                <a:spcPts val="0"/>
              </a:spcBef>
              <a:spcAft>
                <a:spcPts val="0"/>
              </a:spcAft>
              <a:buClr>
                <a:schemeClr val="lt1"/>
              </a:buClr>
              <a:buSzPts val="4800"/>
              <a:buNone/>
              <a:defRPr sz="6400">
                <a:solidFill>
                  <a:schemeClr val="lt1"/>
                </a:solidFill>
              </a:defRPr>
            </a:lvl3pPr>
            <a:lvl4pPr lvl="3" rtl="0">
              <a:spcBef>
                <a:spcPts val="0"/>
              </a:spcBef>
              <a:spcAft>
                <a:spcPts val="0"/>
              </a:spcAft>
              <a:buClr>
                <a:schemeClr val="lt1"/>
              </a:buClr>
              <a:buSzPts val="4800"/>
              <a:buNone/>
              <a:defRPr sz="6400">
                <a:solidFill>
                  <a:schemeClr val="lt1"/>
                </a:solidFill>
              </a:defRPr>
            </a:lvl4pPr>
            <a:lvl5pPr lvl="4" rtl="0">
              <a:spcBef>
                <a:spcPts val="0"/>
              </a:spcBef>
              <a:spcAft>
                <a:spcPts val="0"/>
              </a:spcAft>
              <a:buClr>
                <a:schemeClr val="lt1"/>
              </a:buClr>
              <a:buSzPts val="4800"/>
              <a:buNone/>
              <a:defRPr sz="6400">
                <a:solidFill>
                  <a:schemeClr val="lt1"/>
                </a:solidFill>
              </a:defRPr>
            </a:lvl5pPr>
            <a:lvl6pPr lvl="5" rtl="0">
              <a:spcBef>
                <a:spcPts val="0"/>
              </a:spcBef>
              <a:spcAft>
                <a:spcPts val="0"/>
              </a:spcAft>
              <a:buClr>
                <a:schemeClr val="lt1"/>
              </a:buClr>
              <a:buSzPts val="4800"/>
              <a:buNone/>
              <a:defRPr sz="6400">
                <a:solidFill>
                  <a:schemeClr val="lt1"/>
                </a:solidFill>
              </a:defRPr>
            </a:lvl6pPr>
            <a:lvl7pPr lvl="6" rtl="0">
              <a:spcBef>
                <a:spcPts val="0"/>
              </a:spcBef>
              <a:spcAft>
                <a:spcPts val="0"/>
              </a:spcAft>
              <a:buClr>
                <a:schemeClr val="lt1"/>
              </a:buClr>
              <a:buSzPts val="4800"/>
              <a:buNone/>
              <a:defRPr sz="6400">
                <a:solidFill>
                  <a:schemeClr val="lt1"/>
                </a:solidFill>
              </a:defRPr>
            </a:lvl7pPr>
            <a:lvl8pPr lvl="7" rtl="0">
              <a:spcBef>
                <a:spcPts val="0"/>
              </a:spcBef>
              <a:spcAft>
                <a:spcPts val="0"/>
              </a:spcAft>
              <a:buClr>
                <a:schemeClr val="lt1"/>
              </a:buClr>
              <a:buSzPts val="4800"/>
              <a:buNone/>
              <a:defRPr sz="6400">
                <a:solidFill>
                  <a:schemeClr val="lt1"/>
                </a:solidFill>
              </a:defRPr>
            </a:lvl8pPr>
            <a:lvl9pPr lvl="8" rtl="0">
              <a:spcBef>
                <a:spcPts val="0"/>
              </a:spcBef>
              <a:spcAft>
                <a:spcPts val="0"/>
              </a:spcAft>
              <a:buClr>
                <a:schemeClr val="lt1"/>
              </a:buClr>
              <a:buSzPts val="4800"/>
              <a:buNone/>
              <a:defRPr sz="6400">
                <a:solidFill>
                  <a:schemeClr val="lt1"/>
                </a:solidFill>
              </a:defRPr>
            </a:lvl9pPr>
          </a:lstStyle>
          <a:p>
            <a:endParaRPr/>
          </a:p>
        </p:txBody>
      </p:sp>
      <p:sp>
        <p:nvSpPr>
          <p:cNvPr id="47" name="Google Shape;47;p8"/>
          <p:cNvSpPr txBox="1">
            <a:spLocks noGrp="1"/>
          </p:cNvSpPr>
          <p:nvPr>
            <p:ph type="sldNum" idx="12"/>
          </p:nvPr>
        </p:nvSpPr>
        <p:spPr>
          <a:xfrm>
            <a:off x="11330665" y="6251679"/>
            <a:ext cx="731600" cy="524800"/>
          </a:xfrm>
          <a:prstGeom prst="rect">
            <a:avLst/>
          </a:prstGeom>
        </p:spPr>
        <p:txBody>
          <a:bodyPr spcFirstLastPara="1" wrap="square" lIns="121897" tIns="121897" rIns="121897" bIns="121897"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ru" smtClean="0"/>
              <a:pPr/>
              <a:t>‹#›</a:t>
            </a:fld>
            <a:endParaRPr lang="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61BEF0D-F0BB-DE4B-95CE-6DB70DBA9567}" type="datetimeFigureOut">
              <a:rPr lang="en-US" smtClean="0"/>
              <a:pPr/>
              <a:t>8/28/2018</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Заголовок 6"/>
          <p:cNvSpPr>
            <a:spLocks noGrp="1"/>
          </p:cNvSpPr>
          <p:nvPr>
            <p:ph type="title"/>
          </p:nvPr>
        </p:nvSpPr>
        <p:spPr/>
        <p:txBody>
          <a:bodyPr rtlCol="0"/>
          <a:lstStyle/>
          <a:p>
            <a:r>
              <a:rPr kumimoji="0" lang="ru-RU"/>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B61BEF0D-F0BB-DE4B-95CE-6DB70DBA9567}" type="datetimeFigureOut">
              <a:rPr lang="en-US" smtClean="0"/>
              <a:pPr/>
              <a:t>8/28/2018</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Нашивка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Нашивка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B61BEF0D-F0BB-DE4B-95CE-6DB70DBA9567}" type="datetimeFigureOut">
              <a:rPr lang="en-US" smtClean="0"/>
              <a:pPr/>
              <a:t>8/28/2018</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Заголовок 7"/>
          <p:cNvSpPr>
            <a:spLocks noGrp="1"/>
          </p:cNvSpPr>
          <p:nvPr>
            <p:ph type="title"/>
          </p:nvPr>
        </p:nvSpPr>
        <p:spPr/>
        <p:txBody>
          <a:bodyPr rtlCol="0"/>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10972800" cy="1143000"/>
          </a:xfrm>
        </p:spPr>
        <p:txBody>
          <a:bodyPr anchor="ctr"/>
          <a:lstStyle>
            <a:lvl1pPr>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Содержимое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B61BEF0D-F0BB-DE4B-95CE-6DB70DBA9567}" type="datetimeFigureOut">
              <a:rPr lang="en-US" smtClean="0"/>
              <a:pPr/>
              <a:t>8/28/2018</a:t>
            </a:fld>
            <a:endParaRPr lang="en-US" dirty="0"/>
          </a:p>
        </p:txBody>
      </p:sp>
      <p:sp>
        <p:nvSpPr>
          <p:cNvPr id="8" name="Нижний колонтитул 7"/>
          <p:cNvSpPr>
            <a:spLocks noGrp="1"/>
          </p:cNvSpPr>
          <p:nvPr>
            <p:ph type="ftr" sz="quarter" idx="11"/>
          </p:nvPr>
        </p:nvSpPr>
        <p:spPr/>
        <p:txBody>
          <a:bodyPr/>
          <a:lstStyle/>
          <a:p>
            <a:endParaRPr lang="en-US" dirty="0"/>
          </a:p>
        </p:txBody>
      </p:sp>
      <p:sp>
        <p:nvSpPr>
          <p:cNvPr id="9" name="Номер слайда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61BEF0D-F0BB-DE4B-95CE-6DB70DBA9567}" type="datetimeFigureOut">
              <a:rPr lang="en-US" smtClean="0"/>
              <a:pPr/>
              <a:t>8/28/2018</a:t>
            </a:fld>
            <a:endParaRPr lang="en-US" dirty="0"/>
          </a:p>
        </p:txBody>
      </p:sp>
      <p:sp>
        <p:nvSpPr>
          <p:cNvPr id="4" name="Нижний колонтитул 3"/>
          <p:cNvSpPr>
            <a:spLocks noGrp="1"/>
          </p:cNvSpPr>
          <p:nvPr>
            <p:ph type="ftr" sz="quarter" idx="11"/>
          </p:nvPr>
        </p:nvSpPr>
        <p:spPr/>
        <p:txBody>
          <a:bodyPr/>
          <a:lstStyle/>
          <a:p>
            <a:endParaRPr lang="en-US" dirty="0"/>
          </a:p>
        </p:txBody>
      </p:sp>
      <p:sp>
        <p:nvSpPr>
          <p:cNvPr id="5" name="Номер слайда 4"/>
          <p:cNvSpPr>
            <a:spLocks noGrp="1"/>
          </p:cNvSpPr>
          <p:nvPr>
            <p:ph type="sldNum" sz="quarter" idx="12"/>
          </p:nvPr>
        </p:nvSpPr>
        <p:spPr/>
        <p:txBody>
          <a:bodyPr/>
          <a:lstStyle/>
          <a:p>
            <a:fld id="{D57F1E4F-1CFF-5643-939E-217C01CDF565}" type="slidenum">
              <a:rPr lang="en-US" smtClean="0"/>
              <a:pPr/>
              <a:t>‹#›</a:t>
            </a:fld>
            <a:endParaRPr lang="en-US" dirty="0"/>
          </a:p>
        </p:txBody>
      </p:sp>
      <p:sp>
        <p:nvSpPr>
          <p:cNvPr id="6" name="Заголовок 5"/>
          <p:cNvSpPr>
            <a:spLocks noGrp="1"/>
          </p:cNvSpPr>
          <p:nvPr>
            <p:ph type="title"/>
          </p:nvPr>
        </p:nvSpPr>
        <p:spPr/>
        <p:txBody>
          <a:bodyPr rtlCol="0"/>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61BEF0D-F0BB-DE4B-95CE-6DB70DBA9567}" type="datetimeFigureOut">
              <a:rPr lang="en-US" smtClean="0"/>
              <a:pPr/>
              <a:t>8/28/2018</a:t>
            </a:fld>
            <a:endParaRPr lang="en-US" dirty="0"/>
          </a:p>
        </p:txBody>
      </p:sp>
      <p:sp>
        <p:nvSpPr>
          <p:cNvPr id="3" name="Нижний колонтитул 2"/>
          <p:cNvSpPr>
            <a:spLocks noGrp="1"/>
          </p:cNvSpPr>
          <p:nvPr>
            <p:ph type="ftr" sz="quarter" idx="11"/>
          </p:nvPr>
        </p:nvSpPr>
        <p:spPr/>
        <p:txBody>
          <a:bodyPr/>
          <a:lstStyle/>
          <a:p>
            <a:endParaRPr lang="en-US"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a:t>Образец заголовка</a:t>
            </a:r>
            <a:endParaRPr kumimoji="0" lang="en-US"/>
          </a:p>
        </p:txBody>
      </p:sp>
      <p:sp>
        <p:nvSpPr>
          <p:cNvPr id="3" name="Текст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Содержимое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a:xfrm>
            <a:off x="8969376" y="6407944"/>
            <a:ext cx="2560320" cy="365760"/>
          </a:xfrm>
        </p:spPr>
        <p:txBody>
          <a:bodyPr/>
          <a:lstStyle/>
          <a:p>
            <a:fld id="{B61BEF0D-F0BB-DE4B-95CE-6DB70DBA9567}" type="datetimeFigureOut">
              <a:rPr lang="en-US" smtClean="0"/>
              <a:pPr/>
              <a:t>8/28/2018</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a:t>Образец текста</a:t>
            </a:r>
          </a:p>
        </p:txBody>
      </p:sp>
      <p:sp>
        <p:nvSpPr>
          <p:cNvPr id="3" name="Рисунок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61BEF0D-F0BB-DE4B-95CE-6DB70DBA9567}" type="datetimeFigureOut">
              <a:rPr lang="en-US" smtClean="0"/>
              <a:pPr/>
              <a:t>8/28/2018</a:t>
            </a:fld>
            <a:endParaRPr lang="en-US" dirty="0"/>
          </a:p>
        </p:txBody>
      </p:sp>
      <p:sp>
        <p:nvSpPr>
          <p:cNvPr id="6" name="Нижний колонтитул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D57F1E4F-1CFF-5643-939E-217C01CDF565}" type="slidenum">
              <a:rPr lang="en-US" smtClean="0"/>
              <a:pPr/>
              <a:t>‹#›</a:t>
            </a:fld>
            <a:endParaRPr lang="en-US" dirty="0"/>
          </a:p>
        </p:txBody>
      </p:sp>
      <p:sp>
        <p:nvSpPr>
          <p:cNvPr id="2" name="Заголовок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a:t>Образец заголовка</a:t>
            </a:r>
            <a:endParaRPr kumimoji="0" lang="en-US"/>
          </a:p>
        </p:txBody>
      </p:sp>
      <p:sp>
        <p:nvSpPr>
          <p:cNvPr id="8" name="Полилиния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ый треугольник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Прямая соединительная линия 10"/>
          <p:cNvCxnSpPr/>
          <p:nvPr/>
        </p:nvCxnSpPr>
        <p:spPr>
          <a:xfrm>
            <a:off x="-12315"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Нашивка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олилиния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оугольный треугольник 13"/>
          <p:cNvSpPr>
            <a:spLocks/>
          </p:cNvSpPr>
          <p:nvPr/>
        </p:nvSpPr>
        <p:spPr bwMode="auto">
          <a:xfrm>
            <a:off x="-8056" y="5791253"/>
            <a:ext cx="4536419"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Прямая соединительная линия 14"/>
          <p:cNvCxnSpPr/>
          <p:nvPr/>
        </p:nvCxnSpPr>
        <p:spPr>
          <a:xfrm>
            <a:off x="-12315"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ru-RU"/>
              <a:t>Образец заголовка</a:t>
            </a:r>
            <a:endParaRPr kumimoji="0" lang="en-US"/>
          </a:p>
        </p:txBody>
      </p:sp>
      <p:sp>
        <p:nvSpPr>
          <p:cNvPr id="30" name="Текст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B61BEF0D-F0BB-DE4B-95CE-6DB70DBA9567}" type="datetimeFigureOut">
              <a:rPr lang="en-US" smtClean="0"/>
              <a:pPr/>
              <a:t>8/28/2018</a:t>
            </a:fld>
            <a:endParaRPr lang="en-US" dirty="0"/>
          </a:p>
        </p:txBody>
      </p:sp>
      <p:sp>
        <p:nvSpPr>
          <p:cNvPr id="22" name="Нижний колонтитул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Номер слайда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gif"/><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5734" y="1776491"/>
            <a:ext cx="11040532" cy="2755901"/>
          </a:xfrm>
          <a:effectLst>
            <a:outerShdw blurRad="50800" dist="38100" dir="5400000" algn="t" rotWithShape="0">
              <a:prstClr val="black">
                <a:alpha val="40000"/>
              </a:prstClr>
            </a:outerShdw>
          </a:effectLst>
        </p:spPr>
        <p:txBody>
          <a:bodyPr>
            <a:normAutofit/>
          </a:bodyPr>
          <a:lstStyle/>
          <a:p>
            <a:pPr algn="ctr"/>
            <a:r>
              <a:rPr lang="ru-RU" b="1" dirty="0"/>
              <a:t>Принципы разработки эффективного учебный план </a:t>
            </a:r>
            <a:br>
              <a:rPr lang="ru-RU" b="1" dirty="0"/>
            </a:br>
            <a:endParaRPr lang="ru-RU" sz="3100" b="1" dirty="0"/>
          </a:p>
        </p:txBody>
      </p:sp>
      <p:sp>
        <p:nvSpPr>
          <p:cNvPr id="3" name="Подзаголовок 2"/>
          <p:cNvSpPr>
            <a:spLocks noGrp="1"/>
          </p:cNvSpPr>
          <p:nvPr>
            <p:ph type="subTitle" idx="1"/>
          </p:nvPr>
        </p:nvSpPr>
        <p:spPr>
          <a:xfrm>
            <a:off x="186267" y="441368"/>
            <a:ext cx="11836400" cy="685974"/>
          </a:xfrm>
        </p:spPr>
        <p:txBody>
          <a:bodyPr>
            <a:noAutofit/>
          </a:bodyPr>
          <a:lstStyle/>
          <a:p>
            <a:pPr algn="ctr"/>
            <a:r>
              <a:rPr lang="ru-RU" sz="3200" b="1" dirty="0"/>
              <a:t>ЦРПО Московского политехнического университета</a:t>
            </a:r>
          </a:p>
        </p:txBody>
      </p:sp>
      <p:sp>
        <p:nvSpPr>
          <p:cNvPr id="4" name="TextBox 3"/>
          <p:cNvSpPr txBox="1"/>
          <p:nvPr/>
        </p:nvSpPr>
        <p:spPr>
          <a:xfrm>
            <a:off x="838201" y="4532392"/>
            <a:ext cx="11181266" cy="369332"/>
          </a:xfrm>
          <a:prstGeom prst="rect">
            <a:avLst/>
          </a:prstGeom>
          <a:noFill/>
        </p:spPr>
        <p:txBody>
          <a:bodyPr wrap="none" rtlCol="0">
            <a:spAutoFit/>
          </a:bodyPr>
          <a:lstStyle/>
          <a:p>
            <a:r>
              <a:rPr lang="ru-RU" dirty="0" err="1"/>
              <a:t>Станулевич</a:t>
            </a:r>
            <a:r>
              <a:rPr lang="ru-RU" dirty="0"/>
              <a:t> Ольга Евгеньевна, </a:t>
            </a:r>
            <a:r>
              <a:rPr lang="ru-RU" dirty="0" err="1"/>
              <a:t>к.п.н</a:t>
            </a:r>
            <a:r>
              <a:rPr lang="ru-RU" dirty="0"/>
              <a:t>.,  ведущий научный работник ЦРПО Московского </a:t>
            </a:r>
            <a:r>
              <a:rPr lang="ru-RU" dirty="0" err="1"/>
              <a:t>политеха</a:t>
            </a:r>
            <a:endParaRPr lang="ru-RU" dirty="0"/>
          </a:p>
        </p:txBody>
      </p:sp>
    </p:spTree>
    <p:extLst>
      <p:ext uri="{BB962C8B-B14F-4D97-AF65-F5344CB8AC3E}">
        <p14:creationId xmlns:p14="http://schemas.microsoft.com/office/powerpoint/2010/main" val="3543630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609600" y="2438400"/>
            <a:ext cx="10972800" cy="3568892"/>
          </a:xfrm>
        </p:spPr>
        <p:txBody>
          <a:bodyPr/>
          <a:lstStyle/>
          <a:p>
            <a:r>
              <a:rPr lang="ru-RU" dirty="0"/>
              <a:t>Зарплата преподавателей и административных работников;</a:t>
            </a:r>
          </a:p>
          <a:p>
            <a:r>
              <a:rPr lang="ru-RU" dirty="0"/>
              <a:t>Зарплата обслуживающего персонала;</a:t>
            </a:r>
          </a:p>
          <a:p>
            <a:r>
              <a:rPr lang="ru-RU" dirty="0"/>
              <a:t>Материально-техническое оснащение образовательного процесса;</a:t>
            </a:r>
          </a:p>
          <a:p>
            <a:r>
              <a:rPr lang="ru-RU" dirty="0"/>
              <a:t>Расходные материалы;</a:t>
            </a:r>
          </a:p>
          <a:p>
            <a:r>
              <a:rPr lang="ru-RU" dirty="0"/>
              <a:t>Содержание зданий и сооружений, коммунальные услуги;</a:t>
            </a:r>
          </a:p>
          <a:p>
            <a:r>
              <a:rPr lang="ru-RU" dirty="0"/>
              <a:t>И др.</a:t>
            </a:r>
          </a:p>
          <a:p>
            <a:endParaRPr lang="ru-RU" dirty="0"/>
          </a:p>
        </p:txBody>
      </p:sp>
      <p:sp>
        <p:nvSpPr>
          <p:cNvPr id="3" name="Заголовок 2"/>
          <p:cNvSpPr>
            <a:spLocks noGrp="1"/>
          </p:cNvSpPr>
          <p:nvPr>
            <p:ph type="title"/>
          </p:nvPr>
        </p:nvSpPr>
        <p:spPr/>
        <p:txBody>
          <a:bodyPr/>
          <a:lstStyle/>
          <a:p>
            <a:r>
              <a:rPr lang="ru-RU" dirty="0"/>
              <a:t>Затраты на образовательную услугу</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r>
              <a:rPr lang="ru-RU" dirty="0"/>
              <a:t>Учет требований компетенций будущего и введение дополнительных модулей (или освоение программ ДПО); </a:t>
            </a:r>
          </a:p>
          <a:p>
            <a:r>
              <a:rPr lang="ru-RU" dirty="0"/>
              <a:t>Учет требований международных стандартов в структуре программы:</a:t>
            </a:r>
          </a:p>
          <a:p>
            <a:r>
              <a:rPr lang="ru-RU" dirty="0"/>
              <a:t>Развитие компетенций владения иностранным языком в профессиональной деятельности;</a:t>
            </a:r>
          </a:p>
          <a:p>
            <a:r>
              <a:rPr lang="ru-RU" dirty="0"/>
              <a:t>Владение современными информационными технологиями;</a:t>
            </a:r>
          </a:p>
          <a:p>
            <a:r>
              <a:rPr lang="ru-RU" dirty="0"/>
              <a:t>Создание базы единых программ ОГСЭ, ЕН и ОП для укрупненной группы и формирование единых оценочных средств;</a:t>
            </a:r>
          </a:p>
          <a:p>
            <a:r>
              <a:rPr lang="ru-RU" dirty="0"/>
              <a:t>Обеспечение освоения дополнительных компетенций в рамках программ ДПО;</a:t>
            </a:r>
          </a:p>
          <a:p>
            <a:r>
              <a:rPr lang="ru-RU" dirty="0"/>
              <a:t>Применение дистанционных технологий и электронного обучения;</a:t>
            </a:r>
          </a:p>
          <a:p>
            <a:r>
              <a:rPr lang="ru-RU" dirty="0" err="1"/>
              <a:t>Перезачет</a:t>
            </a:r>
            <a:r>
              <a:rPr lang="ru-RU" dirty="0"/>
              <a:t> предшествующего образования (сокращение сроков освоения программы);</a:t>
            </a:r>
          </a:p>
          <a:p>
            <a:r>
              <a:rPr lang="ru-RU" dirty="0"/>
              <a:t>Увеличение интенсивности освоения программы</a:t>
            </a:r>
          </a:p>
          <a:p>
            <a:r>
              <a:rPr lang="ru-RU" dirty="0"/>
              <a:t>Выстраивание индивидуальных технологий.</a:t>
            </a:r>
          </a:p>
          <a:p>
            <a:endParaRPr lang="ru-RU" dirty="0"/>
          </a:p>
        </p:txBody>
      </p:sp>
      <p:sp>
        <p:nvSpPr>
          <p:cNvPr id="3" name="Заголовок 2"/>
          <p:cNvSpPr>
            <a:spLocks noGrp="1"/>
          </p:cNvSpPr>
          <p:nvPr>
            <p:ph type="title"/>
          </p:nvPr>
        </p:nvSpPr>
        <p:spPr/>
        <p:txBody>
          <a:bodyPr>
            <a:normAutofit fontScale="90000"/>
          </a:bodyPr>
          <a:lstStyle/>
          <a:p>
            <a:r>
              <a:rPr lang="ru-RU" dirty="0"/>
              <a:t>Перспективные тенденции развития СПО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4F737D98-BE34-45D0-A74A-793B12902019}"/>
              </a:ext>
            </a:extLst>
          </p:cNvPr>
          <p:cNvSpPr>
            <a:spLocks noGrp="1"/>
          </p:cNvSpPr>
          <p:nvPr>
            <p:ph idx="1"/>
          </p:nvPr>
        </p:nvSpPr>
        <p:spPr>
          <a:xfrm>
            <a:off x="609600" y="2345635"/>
            <a:ext cx="10972800" cy="3661657"/>
          </a:xfrm>
        </p:spPr>
        <p:txBody>
          <a:bodyPr/>
          <a:lstStyle/>
          <a:p>
            <a:r>
              <a:rPr lang="ru-RU" dirty="0"/>
              <a:t>Увеличенная вариативная часть</a:t>
            </a:r>
          </a:p>
          <a:p>
            <a:r>
              <a:rPr lang="ru-RU" dirty="0"/>
              <a:t>Отсутствие описания структурных элементов и их объемных параметров</a:t>
            </a:r>
          </a:p>
          <a:p>
            <a:r>
              <a:rPr lang="ru-RU" dirty="0"/>
              <a:t>Самостоятельная работа в 36 недельной нагрузки</a:t>
            </a:r>
          </a:p>
          <a:p>
            <a:r>
              <a:rPr lang="ru-RU" dirty="0"/>
              <a:t>Усилена роль ПООП</a:t>
            </a:r>
          </a:p>
          <a:p>
            <a:endParaRPr lang="ru-RU" dirty="0"/>
          </a:p>
        </p:txBody>
      </p:sp>
      <p:sp>
        <p:nvSpPr>
          <p:cNvPr id="3" name="Заголовок 2">
            <a:extLst>
              <a:ext uri="{FF2B5EF4-FFF2-40B4-BE49-F238E27FC236}">
                <a16:creationId xmlns:a16="http://schemas.microsoft.com/office/drawing/2014/main" id="{301EAF95-B1E2-4437-B0CA-1C4DC7D567D9}"/>
              </a:ext>
            </a:extLst>
          </p:cNvPr>
          <p:cNvSpPr>
            <a:spLocks noGrp="1"/>
          </p:cNvSpPr>
          <p:nvPr>
            <p:ph type="title"/>
          </p:nvPr>
        </p:nvSpPr>
        <p:spPr/>
        <p:txBody>
          <a:bodyPr>
            <a:normAutofit fontScale="90000"/>
          </a:bodyPr>
          <a:lstStyle/>
          <a:p>
            <a:r>
              <a:rPr lang="ru-RU" dirty="0"/>
              <a:t>Свободы предоставляемые новыми ФГОС</a:t>
            </a:r>
          </a:p>
        </p:txBody>
      </p:sp>
    </p:spTree>
    <p:extLst>
      <p:ext uri="{BB962C8B-B14F-4D97-AF65-F5344CB8AC3E}">
        <p14:creationId xmlns:p14="http://schemas.microsoft.com/office/powerpoint/2010/main" val="2127925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p:cNvGraphicFramePr>
            <a:graphicFrameLocks noGrp="1"/>
          </p:cNvGraphicFramePr>
          <p:nvPr>
            <p:ph idx="1"/>
            <p:extLst>
              <p:ext uri="{D42A27DB-BD31-4B8C-83A1-F6EECF244321}">
                <p14:modId xmlns:p14="http://schemas.microsoft.com/office/powerpoint/2010/main" val="4199437251"/>
              </p:ext>
            </p:extLst>
          </p:nvPr>
        </p:nvGraphicFramePr>
        <p:xfrm>
          <a:off x="330200" y="215900"/>
          <a:ext cx="10947400" cy="5067300"/>
        </p:xfrm>
        <a:graphic>
          <a:graphicData uri="http://schemas.openxmlformats.org/drawingml/2006/chart">
            <c:chart xmlns:c="http://schemas.openxmlformats.org/drawingml/2006/chart" xmlns:r="http://schemas.openxmlformats.org/officeDocument/2006/relationships" r:id="rId2"/>
          </a:graphicData>
        </a:graphic>
      </p:graphicFrame>
      <p:sp>
        <p:nvSpPr>
          <p:cNvPr id="2" name="Заголовок 1"/>
          <p:cNvSpPr>
            <a:spLocks noGrp="1"/>
          </p:cNvSpPr>
          <p:nvPr>
            <p:ph type="title"/>
          </p:nvPr>
        </p:nvSpPr>
        <p:spPr>
          <a:xfrm>
            <a:off x="2298700" y="5473700"/>
            <a:ext cx="8686800" cy="1142999"/>
          </a:xfrm>
        </p:spPr>
        <p:txBody>
          <a:bodyPr>
            <a:normAutofit/>
          </a:bodyPr>
          <a:lstStyle/>
          <a:p>
            <a:r>
              <a:rPr lang="ru-RU" b="1" dirty="0">
                <a:solidFill>
                  <a:schemeClr val="tx1"/>
                </a:solidFill>
              </a:rPr>
              <a:t>Структура программы </a:t>
            </a:r>
            <a:r>
              <a:rPr lang="ru-RU" b="1" dirty="0" err="1">
                <a:solidFill>
                  <a:schemeClr val="tx1"/>
                </a:solidFill>
              </a:rPr>
              <a:t>спо</a:t>
            </a:r>
            <a:endParaRPr lang="ru-RU" b="1" dirty="0">
              <a:solidFill>
                <a:schemeClr val="tx1"/>
              </a:solidFill>
            </a:endParaRPr>
          </a:p>
        </p:txBody>
      </p:sp>
    </p:spTree>
    <p:extLst>
      <p:ext uri="{BB962C8B-B14F-4D97-AF65-F5344CB8AC3E}">
        <p14:creationId xmlns:p14="http://schemas.microsoft.com/office/powerpoint/2010/main" val="4163505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r>
              <a:rPr lang="ru-RU" b="1" dirty="0"/>
              <a:t>Первый столбец</a:t>
            </a:r>
            <a:r>
              <a:rPr lang="ru-RU" dirty="0"/>
              <a:t> отражает картинку ФГОС3: вариативная часть значительно меньше чем во ФГОС по ТОП-50 выполнение такого ФГОС;</a:t>
            </a:r>
          </a:p>
          <a:p>
            <a:r>
              <a:rPr lang="ru-RU" b="1" dirty="0"/>
              <a:t>Второй столбец отражает свободы предоставляемые ФГОС в новом формате </a:t>
            </a:r>
            <a:r>
              <a:rPr lang="ru-RU" dirty="0"/>
              <a:t>при условии минимального выделения самостоятельной работы в рамках программы</a:t>
            </a:r>
          </a:p>
          <a:p>
            <a:r>
              <a:rPr lang="ru-RU" b="1" dirty="0"/>
              <a:t>Третий столбец отражает свободы предоставляемые ФГОС в новом формате </a:t>
            </a:r>
            <a:r>
              <a:rPr lang="ru-RU" dirty="0"/>
              <a:t>в условиях реализации свобод в максимальном формате (сокращение программы на 1270 ч. (почти год)</a:t>
            </a:r>
          </a:p>
          <a:p>
            <a:r>
              <a:rPr lang="ru-RU" b="1" dirty="0"/>
              <a:t>Четвертый столбец </a:t>
            </a:r>
            <a:r>
              <a:rPr lang="ru-RU" dirty="0"/>
              <a:t>отражает максимально возможное сокращение программы при сохранение уровня СПО по программе при внедрение эффективных методов и проведение в регионе политики  внедрения эффективного плана.</a:t>
            </a:r>
          </a:p>
          <a:p>
            <a:endParaRPr lang="ru-RU" dirty="0"/>
          </a:p>
        </p:txBody>
      </p:sp>
      <p:sp>
        <p:nvSpPr>
          <p:cNvPr id="2" name="Заголовок 1"/>
          <p:cNvSpPr>
            <a:spLocks noGrp="1"/>
          </p:cNvSpPr>
          <p:nvPr>
            <p:ph type="title"/>
          </p:nvPr>
        </p:nvSpPr>
        <p:spPr/>
        <p:txBody>
          <a:bodyPr/>
          <a:lstStyle/>
          <a:p>
            <a:r>
              <a:rPr lang="ru-RU" b="1" dirty="0">
                <a:solidFill>
                  <a:schemeClr val="tx1"/>
                </a:solidFill>
              </a:rPr>
              <a:t>Условия реализации программ</a:t>
            </a:r>
          </a:p>
        </p:txBody>
      </p:sp>
    </p:spTree>
    <p:extLst>
      <p:ext uri="{BB962C8B-B14F-4D97-AF65-F5344CB8AC3E}">
        <p14:creationId xmlns:p14="http://schemas.microsoft.com/office/powerpoint/2010/main" val="1012998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31"/>
          <p:cNvSpPr txBox="1">
            <a:spLocks noGrp="1"/>
          </p:cNvSpPr>
          <p:nvPr>
            <p:ph type="title"/>
          </p:nvPr>
        </p:nvSpPr>
        <p:spPr>
          <a:xfrm>
            <a:off x="349000" y="429017"/>
            <a:ext cx="11494000" cy="1359600"/>
          </a:xfrm>
          <a:prstGeom prst="rect">
            <a:avLst/>
          </a:prstGeom>
        </p:spPr>
        <p:txBody>
          <a:bodyPr spcFirstLastPara="1" wrap="square" lIns="121897" tIns="121897" rIns="121897" bIns="121897" anchor="t" anchorCtr="0">
            <a:noAutofit/>
          </a:bodyPr>
          <a:lstStyle/>
          <a:p>
            <a:r>
              <a:rPr lang="ru-RU" dirty="0"/>
              <a:t>Условия обеспечения эффективности</a:t>
            </a:r>
            <a:endParaRPr dirty="0"/>
          </a:p>
        </p:txBody>
      </p:sp>
      <p:sp>
        <p:nvSpPr>
          <p:cNvPr id="244" name="Google Shape;244;p31"/>
          <p:cNvSpPr/>
          <p:nvPr/>
        </p:nvSpPr>
        <p:spPr>
          <a:xfrm>
            <a:off x="495700" y="2651867"/>
            <a:ext cx="3506000" cy="2993200"/>
          </a:xfrm>
          <a:prstGeom prst="wedgeRectCallout">
            <a:avLst>
              <a:gd name="adj1" fmla="val -20833"/>
              <a:gd name="adj2" fmla="val 62500"/>
            </a:avLst>
          </a:prstGeom>
          <a:solidFill>
            <a:schemeClr val="accent2"/>
          </a:solidFill>
          <a:ln>
            <a:noFill/>
          </a:ln>
        </p:spPr>
        <p:txBody>
          <a:bodyPr spcFirstLastPara="1" wrap="square" lIns="121897" tIns="121897" rIns="121897" bIns="121897" anchor="ctr" anchorCtr="0">
            <a:noAutofit/>
          </a:bodyPr>
          <a:lstStyle/>
          <a:p>
            <a:endParaRPr/>
          </a:p>
        </p:txBody>
      </p:sp>
      <p:sp>
        <p:nvSpPr>
          <p:cNvPr id="245" name="Google Shape;245;p31"/>
          <p:cNvSpPr/>
          <p:nvPr/>
        </p:nvSpPr>
        <p:spPr>
          <a:xfrm>
            <a:off x="4280576" y="2651867"/>
            <a:ext cx="3506000" cy="2993200"/>
          </a:xfrm>
          <a:prstGeom prst="wedgeRectCallout">
            <a:avLst>
              <a:gd name="adj1" fmla="val -20833"/>
              <a:gd name="adj2" fmla="val 62500"/>
            </a:avLst>
          </a:prstGeom>
          <a:solidFill>
            <a:schemeClr val="accent3">
              <a:lumMod val="75000"/>
            </a:schemeClr>
          </a:solidFill>
          <a:ln>
            <a:noFill/>
          </a:ln>
        </p:spPr>
        <p:txBody>
          <a:bodyPr spcFirstLastPara="1" wrap="square" lIns="121897" tIns="121897" rIns="121897" bIns="121897" anchor="ctr" anchorCtr="0">
            <a:noAutofit/>
          </a:bodyPr>
          <a:lstStyle/>
          <a:p>
            <a:endParaRPr/>
          </a:p>
        </p:txBody>
      </p:sp>
      <p:sp>
        <p:nvSpPr>
          <p:cNvPr id="246" name="Google Shape;246;p31"/>
          <p:cNvSpPr/>
          <p:nvPr/>
        </p:nvSpPr>
        <p:spPr>
          <a:xfrm>
            <a:off x="8065452" y="2651867"/>
            <a:ext cx="3506000" cy="2993200"/>
          </a:xfrm>
          <a:prstGeom prst="wedgeRectCallout">
            <a:avLst>
              <a:gd name="adj1" fmla="val -20833"/>
              <a:gd name="adj2" fmla="val 62500"/>
            </a:avLst>
          </a:prstGeom>
          <a:solidFill>
            <a:schemeClr val="tx2">
              <a:lumMod val="75000"/>
              <a:lumOff val="25000"/>
            </a:schemeClr>
          </a:solidFill>
          <a:ln>
            <a:noFill/>
          </a:ln>
        </p:spPr>
        <p:txBody>
          <a:bodyPr spcFirstLastPara="1" wrap="square" lIns="121897" tIns="121897" rIns="121897" bIns="121897" anchor="ctr" anchorCtr="0">
            <a:noAutofit/>
          </a:bodyPr>
          <a:lstStyle/>
          <a:p>
            <a:endParaRPr/>
          </a:p>
        </p:txBody>
      </p:sp>
      <p:sp>
        <p:nvSpPr>
          <p:cNvPr id="247" name="Google Shape;247;p31"/>
          <p:cNvSpPr txBox="1">
            <a:spLocks noGrp="1"/>
          </p:cNvSpPr>
          <p:nvPr>
            <p:ph type="title"/>
          </p:nvPr>
        </p:nvSpPr>
        <p:spPr>
          <a:xfrm>
            <a:off x="8167033" y="2749200"/>
            <a:ext cx="3308800" cy="2674400"/>
          </a:xfrm>
          <a:prstGeom prst="rect">
            <a:avLst/>
          </a:prstGeom>
        </p:spPr>
        <p:txBody>
          <a:bodyPr spcFirstLastPara="1" wrap="square" lIns="121897" tIns="121897" rIns="121897" bIns="121897" anchor="t" anchorCtr="0">
            <a:noAutofit/>
          </a:bodyPr>
          <a:lstStyle/>
          <a:p>
            <a:r>
              <a:rPr lang="ru-RU" sz="2500" dirty="0"/>
              <a:t>Применение современных технологий в том числе дистанционных и </a:t>
            </a:r>
            <a:r>
              <a:rPr lang="ru-RU" sz="2500" dirty="0" err="1"/>
              <a:t>электрорнного</a:t>
            </a:r>
            <a:r>
              <a:rPr lang="ru-RU" sz="2500" dirty="0"/>
              <a:t> обучения</a:t>
            </a:r>
            <a:endParaRPr sz="1900" b="0" dirty="0"/>
          </a:p>
        </p:txBody>
      </p:sp>
      <p:sp>
        <p:nvSpPr>
          <p:cNvPr id="248" name="Google Shape;248;p31"/>
          <p:cNvSpPr txBox="1">
            <a:spLocks noGrp="1"/>
          </p:cNvSpPr>
          <p:nvPr>
            <p:ph type="title"/>
          </p:nvPr>
        </p:nvSpPr>
        <p:spPr>
          <a:xfrm>
            <a:off x="597300" y="2749200"/>
            <a:ext cx="3308800" cy="2674400"/>
          </a:xfrm>
          <a:prstGeom prst="rect">
            <a:avLst/>
          </a:prstGeom>
        </p:spPr>
        <p:txBody>
          <a:bodyPr spcFirstLastPara="1" wrap="square" lIns="121897" tIns="121897" rIns="121897" bIns="121897" anchor="t" anchorCtr="0">
            <a:noAutofit/>
          </a:bodyPr>
          <a:lstStyle/>
          <a:p>
            <a:r>
              <a:rPr lang="ru-RU" sz="2500" dirty="0"/>
              <a:t>Индивидуальные траектории обучающихся в том числе сокращение сроков освоения</a:t>
            </a:r>
            <a:endParaRPr sz="1900" dirty="0"/>
          </a:p>
        </p:txBody>
      </p:sp>
      <p:sp>
        <p:nvSpPr>
          <p:cNvPr id="249" name="Google Shape;249;p31"/>
          <p:cNvSpPr txBox="1">
            <a:spLocks noGrp="1"/>
          </p:cNvSpPr>
          <p:nvPr>
            <p:ph type="title"/>
          </p:nvPr>
        </p:nvSpPr>
        <p:spPr>
          <a:xfrm>
            <a:off x="4382167" y="2749200"/>
            <a:ext cx="3308800" cy="2674400"/>
          </a:xfrm>
          <a:prstGeom prst="rect">
            <a:avLst/>
          </a:prstGeom>
        </p:spPr>
        <p:txBody>
          <a:bodyPr spcFirstLastPara="1" wrap="square" lIns="121897" tIns="121897" rIns="121897" bIns="121897" anchor="t" anchorCtr="0">
            <a:noAutofit/>
          </a:bodyPr>
          <a:lstStyle/>
          <a:p>
            <a:r>
              <a:rPr lang="ru-RU" sz="2500" dirty="0"/>
              <a:t>Достижение новых дополнительных результатов, в том числе </a:t>
            </a:r>
            <a:r>
              <a:rPr lang="ru-RU" sz="2500" dirty="0" err="1"/>
              <a:t>мультискилс</a:t>
            </a:r>
            <a:endParaRPr sz="1900" b="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570589-B761-4925-A682-D872D9DCEA09}"/>
              </a:ext>
            </a:extLst>
          </p:cNvPr>
          <p:cNvSpPr>
            <a:spLocks noGrp="1"/>
          </p:cNvSpPr>
          <p:nvPr>
            <p:ph type="title"/>
          </p:nvPr>
        </p:nvSpPr>
        <p:spPr/>
        <p:txBody>
          <a:bodyPr/>
          <a:lstStyle/>
          <a:p>
            <a:r>
              <a:rPr lang="ru-RU" sz="2400" b="1" i="1" dirty="0">
                <a:solidFill>
                  <a:srgbClr val="6F3505"/>
                </a:solidFill>
                <a:latin typeface="Arial" panose="020B0604020202020204" pitchFamily="34" charset="0"/>
                <a:cs typeface="Arial" panose="020B0604020202020204" pitchFamily="34" charset="0"/>
              </a:rPr>
              <a:t>п.1.9 (1.10) ФГОС СПО Обучение по индивидуальному учебному плану</a:t>
            </a:r>
          </a:p>
        </p:txBody>
      </p:sp>
      <p:sp>
        <p:nvSpPr>
          <p:cNvPr id="3" name="Объект 2">
            <a:extLst>
              <a:ext uri="{FF2B5EF4-FFF2-40B4-BE49-F238E27FC236}">
                <a16:creationId xmlns:a16="http://schemas.microsoft.com/office/drawing/2014/main" id="{1C1FE076-F4A2-4AEA-B239-D87BF4E0BDC3}"/>
              </a:ext>
            </a:extLst>
          </p:cNvPr>
          <p:cNvSpPr>
            <a:spLocks noGrp="1"/>
          </p:cNvSpPr>
          <p:nvPr>
            <p:ph sz="quarter" idx="1"/>
          </p:nvPr>
        </p:nvSpPr>
        <p:spPr>
          <a:xfrm>
            <a:off x="609601" y="1812500"/>
            <a:ext cx="9806882" cy="4131100"/>
          </a:xfrm>
        </p:spPr>
        <p:style>
          <a:lnRef idx="2">
            <a:schemeClr val="accent1"/>
          </a:lnRef>
          <a:fillRef idx="1">
            <a:schemeClr val="lt1"/>
          </a:fillRef>
          <a:effectRef idx="0">
            <a:schemeClr val="accent1"/>
          </a:effectRef>
          <a:fontRef idx="minor">
            <a:schemeClr val="dk1"/>
          </a:fontRef>
        </p:style>
        <p:txBody>
          <a:bodyPr/>
          <a:lstStyle/>
          <a:p>
            <a:pPr indent="0" algn="just">
              <a:spcAft>
                <a:spcPts val="0"/>
              </a:spcAft>
              <a:buNone/>
            </a:pPr>
            <a:r>
              <a:rPr lang="ru-RU" sz="2400" b="1" dirty="0">
                <a:ea typeface="Times New Roman" panose="02020603050405020304" pitchFamily="18" charset="0"/>
              </a:rPr>
              <a:t>П. 1.9. (1.10) При обучении  по  ИУП  срок  получения  образования  по  образовательной программе,  вне  зависимости  от   формы   обучения,   составляет   не   более   срока   получения   образования, установленного для соответствующей  формы  обучения.  При  обучении  по  индивидуальному  учебному  плану обучающихся инвалидов и лиц с ограниченными возможностями здоровья  срок  получения  образования  может быть увеличен не более чем на 1 год по  сравнению  со  сроком  получения  образования  для  соответствующей формы обучения.</a:t>
            </a:r>
          </a:p>
          <a:p>
            <a:pPr indent="0" algn="just">
              <a:spcAft>
                <a:spcPts val="0"/>
              </a:spcAft>
              <a:buNone/>
            </a:pPr>
            <a:endParaRPr lang="ru-RU" sz="2400" b="1" dirty="0">
              <a:ea typeface="Times New Roman" panose="02020603050405020304" pitchFamily="18" charset="0"/>
            </a:endParaRPr>
          </a:p>
          <a:p>
            <a:endParaRPr lang="ru-RU" sz="2400" b="1" dirty="0"/>
          </a:p>
        </p:txBody>
      </p:sp>
    </p:spTree>
    <p:extLst>
      <p:ext uri="{BB962C8B-B14F-4D97-AF65-F5344CB8AC3E}">
        <p14:creationId xmlns:p14="http://schemas.microsoft.com/office/powerpoint/2010/main" val="2231321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D58A13-C5F2-4CCB-8A0E-BABE5C92A4B2}"/>
              </a:ext>
            </a:extLst>
          </p:cNvPr>
          <p:cNvSpPr>
            <a:spLocks noGrp="1"/>
          </p:cNvSpPr>
          <p:nvPr>
            <p:ph type="title"/>
          </p:nvPr>
        </p:nvSpPr>
        <p:spPr>
          <a:xfrm>
            <a:off x="1847528" y="260649"/>
            <a:ext cx="8388564" cy="1305915"/>
          </a:xfrm>
          <a:noFill/>
          <a:ln>
            <a:noFill/>
          </a:ln>
        </p:spPr>
        <p:style>
          <a:lnRef idx="2">
            <a:schemeClr val="accent2"/>
          </a:lnRef>
          <a:fillRef idx="1">
            <a:schemeClr val="lt1"/>
          </a:fillRef>
          <a:effectRef idx="0">
            <a:schemeClr val="accent2"/>
          </a:effectRef>
          <a:fontRef idx="minor">
            <a:schemeClr val="dk1"/>
          </a:fontRef>
        </p:style>
        <p:txBody>
          <a:bodyPr>
            <a:scene3d>
              <a:camera prst="orthographicFront"/>
              <a:lightRig rig="harsh" dir="t"/>
            </a:scene3d>
            <a:sp3d extrusionH="57150" prstMaterial="matte">
              <a:bevelT w="63500" h="12700" prst="angle"/>
              <a:contourClr>
                <a:schemeClr val="bg1">
                  <a:lumMod val="65000"/>
                </a:schemeClr>
              </a:contourClr>
            </a:sp3d>
          </a:bodyPr>
          <a:lstStyle/>
          <a:p>
            <a:r>
              <a:rPr lang="ru-RU" sz="2200" b="1" dirty="0">
                <a:ln/>
                <a:solidFill>
                  <a:schemeClr val="accent4">
                    <a:lumMod val="50000"/>
                  </a:schemeClr>
                </a:solidFill>
              </a:rPr>
              <a:t>Порядок организации и осуществления образовательной деятельности по образовательным программам СПО (утв. Приказом </a:t>
            </a:r>
            <a:r>
              <a:rPr lang="ru-RU" sz="2200" b="1" dirty="0" err="1">
                <a:ln/>
                <a:solidFill>
                  <a:schemeClr val="accent4">
                    <a:lumMod val="50000"/>
                  </a:schemeClr>
                </a:solidFill>
              </a:rPr>
              <a:t>Минорнауки</a:t>
            </a:r>
            <a:r>
              <a:rPr lang="ru-RU" sz="2200" b="1" dirty="0">
                <a:ln/>
                <a:solidFill>
                  <a:schemeClr val="accent4">
                    <a:lumMod val="50000"/>
                  </a:schemeClr>
                </a:solidFill>
              </a:rPr>
              <a:t> России от 14 июня 2013 г. N 464)</a:t>
            </a:r>
          </a:p>
        </p:txBody>
      </p:sp>
      <p:sp>
        <p:nvSpPr>
          <p:cNvPr id="3" name="Объект 2">
            <a:extLst>
              <a:ext uri="{FF2B5EF4-FFF2-40B4-BE49-F238E27FC236}">
                <a16:creationId xmlns:a16="http://schemas.microsoft.com/office/drawing/2014/main" id="{FFC0971C-7A93-45A3-8642-C37381DBC33B}"/>
              </a:ext>
            </a:extLst>
          </p:cNvPr>
          <p:cNvSpPr>
            <a:spLocks noGrp="1"/>
          </p:cNvSpPr>
          <p:nvPr>
            <p:ph sz="quarter" idx="1"/>
          </p:nvPr>
        </p:nvSpPr>
        <p:spPr>
          <a:xfrm>
            <a:off x="943429" y="2172854"/>
            <a:ext cx="9898741" cy="3516746"/>
          </a:xfrm>
        </p:spPr>
        <p:style>
          <a:lnRef idx="2">
            <a:schemeClr val="accent2"/>
          </a:lnRef>
          <a:fillRef idx="1">
            <a:schemeClr val="lt1"/>
          </a:fillRef>
          <a:effectRef idx="0">
            <a:schemeClr val="accent2"/>
          </a:effectRef>
          <a:fontRef idx="minor">
            <a:schemeClr val="dk1"/>
          </a:fontRef>
        </p:style>
        <p:txBody>
          <a:bodyPr/>
          <a:lstStyle/>
          <a:p>
            <a:r>
              <a:rPr lang="ru-RU" sz="3200" b="1" dirty="0"/>
              <a:t>Обучение по индивидуальному учебному плану, в том числе ускоренное обучение, в пределах осваиваемой образовательной программы, осуществляется в порядке, установленном локальными нормативными актами образовательной организации</a:t>
            </a:r>
          </a:p>
        </p:txBody>
      </p:sp>
    </p:spTree>
    <p:extLst>
      <p:ext uri="{BB962C8B-B14F-4D97-AF65-F5344CB8AC3E}">
        <p14:creationId xmlns:p14="http://schemas.microsoft.com/office/powerpoint/2010/main" val="3084302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3DB494-FC44-439C-92EE-87ADCBED9A9F}"/>
              </a:ext>
            </a:extLst>
          </p:cNvPr>
          <p:cNvSpPr>
            <a:spLocks noGrp="1"/>
          </p:cNvSpPr>
          <p:nvPr>
            <p:ph type="title"/>
          </p:nvPr>
        </p:nvSpPr>
        <p:spPr>
          <a:xfrm>
            <a:off x="1493428" y="296588"/>
            <a:ext cx="9205144" cy="1074102"/>
          </a:xfrm>
        </p:spPr>
        <p:txBody>
          <a:bodyPr/>
          <a:lstStyle/>
          <a:p>
            <a:r>
              <a:rPr lang="ru-RU"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Примерный перечень документов для ИУП</a:t>
            </a:r>
            <a:endParaRPr lang="ru-RU"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Объект 2">
            <a:extLst>
              <a:ext uri="{FF2B5EF4-FFF2-40B4-BE49-F238E27FC236}">
                <a16:creationId xmlns:a16="http://schemas.microsoft.com/office/drawing/2014/main" id="{0C6637F9-5BB1-4783-B0AE-23D508C16F7E}"/>
              </a:ext>
            </a:extLst>
          </p:cNvPr>
          <p:cNvSpPr>
            <a:spLocks noGrp="1"/>
          </p:cNvSpPr>
          <p:nvPr>
            <p:ph sz="quarter" idx="1"/>
          </p:nvPr>
        </p:nvSpPr>
        <p:spPr>
          <a:xfrm>
            <a:off x="1493428" y="1152975"/>
            <a:ext cx="9800406" cy="4964545"/>
          </a:xfrm>
        </p:spPr>
        <p:style>
          <a:lnRef idx="2">
            <a:schemeClr val="accent1"/>
          </a:lnRef>
          <a:fillRef idx="1">
            <a:schemeClr val="lt1"/>
          </a:fillRef>
          <a:effectRef idx="0">
            <a:schemeClr val="accent1"/>
          </a:effectRef>
          <a:fontRef idx="minor">
            <a:schemeClr val="dk1"/>
          </a:fontRef>
        </p:style>
        <p:txBody>
          <a:bodyPr/>
          <a:lstStyle/>
          <a:p>
            <a:r>
              <a:rPr lang="ru-RU" sz="2100" b="1" dirty="0"/>
              <a:t>Порядок признания результатов обучения, полученного ранее и формирования индивидуальных маршрутов обучения</a:t>
            </a:r>
            <a:endParaRPr lang="ru-RU" sz="2100" dirty="0"/>
          </a:p>
          <a:p>
            <a:pPr lvl="0"/>
            <a:r>
              <a:rPr lang="ru-RU" sz="2100" b="1" dirty="0"/>
              <a:t>Положение об итоговой и промежуточной аттестации обучающихся в рамках ИУП</a:t>
            </a:r>
            <a:endParaRPr lang="ru-RU" sz="2100" dirty="0"/>
          </a:p>
          <a:p>
            <a:pPr lvl="0"/>
            <a:r>
              <a:rPr lang="ru-RU" sz="2100" b="1" dirty="0"/>
              <a:t>Положение о работе  аттестационной комиссии</a:t>
            </a:r>
            <a:endParaRPr lang="ru-RU" sz="2100" dirty="0"/>
          </a:p>
          <a:p>
            <a:pPr lvl="0"/>
            <a:r>
              <a:rPr lang="ru-RU" sz="2100" b="1" dirty="0"/>
              <a:t>Порядок организации практического обучения в рамках реализации программ</a:t>
            </a:r>
            <a:endParaRPr lang="ru-RU" sz="2100" dirty="0"/>
          </a:p>
          <a:p>
            <a:pPr lvl="0"/>
            <a:r>
              <a:rPr lang="ru-RU" sz="2100" b="1" dirty="0"/>
              <a:t>Положение о разработке фонда оценочных средств и согласования контрольно-оценочных материалов</a:t>
            </a:r>
            <a:endParaRPr lang="ru-RU" sz="2100" dirty="0"/>
          </a:p>
          <a:p>
            <a:pPr lvl="0"/>
            <a:r>
              <a:rPr lang="ru-RU" sz="2100" b="1" dirty="0"/>
              <a:t>Порядок выдачи документов по итогам освоения программ профессионального обучения и ДПО, заполнении и хранении соответствующих бланков</a:t>
            </a:r>
            <a:endParaRPr lang="ru-RU" sz="2100" dirty="0"/>
          </a:p>
          <a:p>
            <a:pPr lvl="0"/>
            <a:r>
              <a:rPr lang="ru-RU" sz="2100" b="1" dirty="0"/>
              <a:t>Порядок организации практического обучения</a:t>
            </a:r>
            <a:endParaRPr lang="ru-RU" sz="2100" dirty="0"/>
          </a:p>
        </p:txBody>
      </p:sp>
    </p:spTree>
    <p:extLst>
      <p:ext uri="{BB962C8B-B14F-4D97-AF65-F5344CB8AC3E}">
        <p14:creationId xmlns:p14="http://schemas.microsoft.com/office/powerpoint/2010/main" val="2699694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AA30BE97-CD21-4B4A-9F27-D5748ACB7E7D}"/>
              </a:ext>
            </a:extLst>
          </p:cNvPr>
          <p:cNvSpPr>
            <a:spLocks noGrp="1"/>
          </p:cNvSpPr>
          <p:nvPr>
            <p:ph idx="1"/>
          </p:nvPr>
        </p:nvSpPr>
        <p:spPr>
          <a:xfrm>
            <a:off x="609600" y="1405130"/>
            <a:ext cx="10972800" cy="4525963"/>
          </a:xfrm>
        </p:spPr>
        <p:txBody>
          <a:bodyPr/>
          <a:lstStyle/>
          <a:p>
            <a:pPr marL="109728" indent="0">
              <a:buNone/>
            </a:pPr>
            <a:r>
              <a:rPr lang="ru-RU" sz="1600" dirty="0"/>
              <a:t>1.Определите наименование программы планируемой для обеспечения эффективности</a:t>
            </a:r>
          </a:p>
          <a:p>
            <a:pPr>
              <a:buFontTx/>
              <a:buChar char="-"/>
            </a:pPr>
            <a:r>
              <a:rPr lang="ru-RU" sz="1600" dirty="0"/>
              <a:t>09.02.06 «Сетевое и системное администрирование»</a:t>
            </a:r>
          </a:p>
          <a:p>
            <a:pPr>
              <a:buFontTx/>
              <a:buChar char="-"/>
            </a:pPr>
            <a:r>
              <a:rPr lang="ru-RU" sz="1600" dirty="0"/>
              <a:t>09.02.07 «Информационные системы и программирование»</a:t>
            </a:r>
          </a:p>
          <a:p>
            <a:pPr>
              <a:buFontTx/>
              <a:buChar char="-"/>
            </a:pPr>
            <a:endParaRPr lang="ru-RU" sz="1600" dirty="0"/>
          </a:p>
          <a:p>
            <a:pPr marL="109728" indent="0">
              <a:buNone/>
            </a:pPr>
            <a:r>
              <a:rPr lang="ru-RU" sz="1600" dirty="0"/>
              <a:t>2.Определение образовательной траектории</a:t>
            </a:r>
          </a:p>
          <a:p>
            <a:pPr marL="109728" indent="0">
              <a:buNone/>
            </a:pPr>
            <a:r>
              <a:rPr lang="ru-RU" sz="1600" dirty="0"/>
              <a:t>09.02.06   Сетевой и системный администратор</a:t>
            </a:r>
          </a:p>
          <a:p>
            <a:pPr marL="109728" indent="0">
              <a:buNone/>
            </a:pPr>
            <a:r>
              <a:rPr lang="ru-RU" sz="1600" dirty="0"/>
              <a:t>	    Специалист по администрированию сети</a:t>
            </a:r>
          </a:p>
          <a:p>
            <a:pPr marL="109728" indent="0">
              <a:buNone/>
            </a:pPr>
            <a:r>
              <a:rPr lang="ru-RU" sz="1600" dirty="0"/>
              <a:t>09.02.07</a:t>
            </a:r>
            <a:r>
              <a:rPr lang="ru-RU" dirty="0"/>
              <a:t> </a:t>
            </a:r>
          </a:p>
        </p:txBody>
      </p:sp>
      <p:sp>
        <p:nvSpPr>
          <p:cNvPr id="3" name="Заголовок 2">
            <a:extLst>
              <a:ext uri="{FF2B5EF4-FFF2-40B4-BE49-F238E27FC236}">
                <a16:creationId xmlns:a16="http://schemas.microsoft.com/office/drawing/2014/main" id="{0F72BD01-45C0-43EB-9DA0-4BA72FCECEF4}"/>
              </a:ext>
            </a:extLst>
          </p:cNvPr>
          <p:cNvSpPr>
            <a:spLocks noGrp="1"/>
          </p:cNvSpPr>
          <p:nvPr>
            <p:ph type="title"/>
          </p:nvPr>
        </p:nvSpPr>
        <p:spPr/>
        <p:txBody>
          <a:bodyPr/>
          <a:lstStyle/>
          <a:p>
            <a:r>
              <a:rPr lang="ru-RU" dirty="0"/>
              <a:t>Практическое задание №1</a:t>
            </a:r>
          </a:p>
        </p:txBody>
      </p:sp>
      <p:graphicFrame>
        <p:nvGraphicFramePr>
          <p:cNvPr id="4" name="Таблица 3">
            <a:extLst>
              <a:ext uri="{FF2B5EF4-FFF2-40B4-BE49-F238E27FC236}">
                <a16:creationId xmlns:a16="http://schemas.microsoft.com/office/drawing/2014/main" id="{4A93FBC9-A5EE-4F81-8DAF-0BEE8B1A96E4}"/>
              </a:ext>
            </a:extLst>
          </p:cNvPr>
          <p:cNvGraphicFramePr>
            <a:graphicFrameLocks noGrp="1"/>
          </p:cNvGraphicFramePr>
          <p:nvPr>
            <p:extLst>
              <p:ext uri="{D42A27DB-BD31-4B8C-83A1-F6EECF244321}">
                <p14:modId xmlns:p14="http://schemas.microsoft.com/office/powerpoint/2010/main" val="93705963"/>
              </p:ext>
            </p:extLst>
          </p:nvPr>
        </p:nvGraphicFramePr>
        <p:xfrm>
          <a:off x="1781175" y="3160015"/>
          <a:ext cx="7505700" cy="2519170"/>
        </p:xfrm>
        <a:graphic>
          <a:graphicData uri="http://schemas.openxmlformats.org/drawingml/2006/table">
            <a:tbl>
              <a:tblPr/>
              <a:tblGrid>
                <a:gridCol w="7505700">
                  <a:extLst>
                    <a:ext uri="{9D8B030D-6E8A-4147-A177-3AD203B41FA5}">
                      <a16:colId xmlns:a16="http://schemas.microsoft.com/office/drawing/2014/main" val="4165078605"/>
                    </a:ext>
                  </a:extLst>
                </a:gridCol>
              </a:tblGrid>
              <a:tr h="2519170">
                <a:tc>
                  <a:txBody>
                    <a:bodyPr/>
                    <a:lstStyle/>
                    <a:p>
                      <a:pPr algn="just" fontAlgn="base"/>
                      <a:br>
                        <a:rPr lang="ru-RU" dirty="0">
                          <a:effectLst/>
                          <a:latin typeface="inherit"/>
                        </a:rPr>
                      </a:br>
                      <a:r>
                        <a:rPr lang="ru-RU" dirty="0">
                          <a:effectLst/>
                          <a:latin typeface="inherit"/>
                        </a:rPr>
                        <a:t>Администратор баз данных</a:t>
                      </a:r>
                    </a:p>
                    <a:p>
                      <a:pPr algn="just" fontAlgn="base"/>
                      <a:r>
                        <a:rPr lang="ru-RU" dirty="0">
                          <a:effectLst/>
                          <a:latin typeface="inherit"/>
                        </a:rPr>
                        <a:t>Специалист по тестированию в области информационных технологий</a:t>
                      </a:r>
                    </a:p>
                    <a:p>
                      <a:pPr algn="just" fontAlgn="base"/>
                      <a:r>
                        <a:rPr lang="ru-RU" dirty="0">
                          <a:effectLst/>
                          <a:latin typeface="inherit"/>
                        </a:rPr>
                        <a:t>Программист</a:t>
                      </a:r>
                    </a:p>
                    <a:p>
                      <a:pPr algn="just" fontAlgn="base"/>
                      <a:r>
                        <a:rPr lang="ru-RU" dirty="0">
                          <a:effectLst/>
                          <a:latin typeface="inherit"/>
                        </a:rPr>
                        <a:t>Технический писатель</a:t>
                      </a:r>
                    </a:p>
                    <a:p>
                      <a:pPr algn="just" fontAlgn="base"/>
                      <a:r>
                        <a:rPr lang="ru-RU" dirty="0">
                          <a:effectLst/>
                          <a:latin typeface="inherit"/>
                        </a:rPr>
                        <a:t>Специалист по информационным системам</a:t>
                      </a:r>
                    </a:p>
                    <a:p>
                      <a:pPr algn="just" fontAlgn="base"/>
                      <a:r>
                        <a:rPr lang="ru-RU" dirty="0">
                          <a:effectLst/>
                          <a:latin typeface="inherit"/>
                        </a:rPr>
                        <a:t>Специалист по информационным ресурсам</a:t>
                      </a:r>
                    </a:p>
                    <a:p>
                      <a:pPr algn="just" fontAlgn="base"/>
                      <a:r>
                        <a:rPr lang="ru-RU" dirty="0">
                          <a:effectLst/>
                          <a:latin typeface="inherit"/>
                        </a:rPr>
                        <a:t>Разработчик веб и мультимедийных приложений</a:t>
                      </a:r>
                    </a:p>
                  </a:txBody>
                  <a:tcPr anchor="ctr">
                    <a:lnL>
                      <a:noFill/>
                    </a:lnL>
                    <a:lnR>
                      <a:noFill/>
                    </a:lnR>
                    <a:lnT>
                      <a:noFill/>
                    </a:lnT>
                    <a:lnB>
                      <a:noFill/>
                    </a:lnB>
                  </a:tcPr>
                </a:tc>
                <a:extLst>
                  <a:ext uri="{0D108BD9-81ED-4DB2-BD59-A6C34878D82A}">
                    <a16:rowId xmlns:a16="http://schemas.microsoft.com/office/drawing/2014/main" val="3716839112"/>
                  </a:ext>
                </a:extLst>
              </a:tr>
            </a:tbl>
          </a:graphicData>
        </a:graphic>
      </p:graphicFrame>
    </p:spTree>
    <p:extLst>
      <p:ext uri="{BB962C8B-B14F-4D97-AF65-F5344CB8AC3E}">
        <p14:creationId xmlns:p14="http://schemas.microsoft.com/office/powerpoint/2010/main" val="1160677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042FBEA2-8904-407C-84F0-DE49C9AEBE93}"/>
              </a:ext>
            </a:extLst>
          </p:cNvPr>
          <p:cNvSpPr>
            <a:spLocks noGrp="1"/>
          </p:cNvSpPr>
          <p:nvPr>
            <p:ph idx="1"/>
          </p:nvPr>
        </p:nvSpPr>
        <p:spPr>
          <a:xfrm>
            <a:off x="609600" y="2027583"/>
            <a:ext cx="10972800" cy="3979709"/>
          </a:xfrm>
        </p:spPr>
        <p:txBody>
          <a:bodyPr/>
          <a:lstStyle/>
          <a:p>
            <a:r>
              <a:rPr lang="ru-RU" dirty="0"/>
              <a:t>1. Разработка учебного плана по новому ФГОС (определение структурных элементов и объемов нагрузки с использованием ФГОС, ПООП и справочно-методических материалов.</a:t>
            </a:r>
          </a:p>
          <a:p>
            <a:endParaRPr lang="ru-RU" dirty="0"/>
          </a:p>
          <a:p>
            <a:r>
              <a:rPr lang="ru-RU" dirty="0"/>
              <a:t>2. Обеспечение эффективности образовательного процесса.</a:t>
            </a:r>
          </a:p>
        </p:txBody>
      </p:sp>
      <p:sp>
        <p:nvSpPr>
          <p:cNvPr id="3" name="Заголовок 2">
            <a:extLst>
              <a:ext uri="{FF2B5EF4-FFF2-40B4-BE49-F238E27FC236}">
                <a16:creationId xmlns:a16="http://schemas.microsoft.com/office/drawing/2014/main" id="{85C829EC-374E-4F63-8394-521943DA96DA}"/>
              </a:ext>
            </a:extLst>
          </p:cNvPr>
          <p:cNvSpPr>
            <a:spLocks noGrp="1"/>
          </p:cNvSpPr>
          <p:nvPr>
            <p:ph type="title"/>
          </p:nvPr>
        </p:nvSpPr>
        <p:spPr>
          <a:effectLst>
            <a:outerShdw blurRad="50800" dist="38100" dir="5400000" algn="t" rotWithShape="0">
              <a:prstClr val="black">
                <a:alpha val="40000"/>
              </a:prstClr>
            </a:outerShdw>
          </a:effectLst>
        </p:spPr>
        <p:txBody>
          <a:bodyPr/>
          <a:lstStyle/>
          <a:p>
            <a:r>
              <a:rPr lang="ru-RU" dirty="0"/>
              <a:t>Направления работы</a:t>
            </a:r>
          </a:p>
        </p:txBody>
      </p:sp>
    </p:spTree>
    <p:extLst>
      <p:ext uri="{BB962C8B-B14F-4D97-AF65-F5344CB8AC3E}">
        <p14:creationId xmlns:p14="http://schemas.microsoft.com/office/powerpoint/2010/main" val="3059524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E68835DE-4107-4C97-ACCD-F6D3815AB150}"/>
              </a:ext>
            </a:extLst>
          </p:cNvPr>
          <p:cNvSpPr>
            <a:spLocks noGrp="1"/>
          </p:cNvSpPr>
          <p:nvPr>
            <p:ph idx="1"/>
          </p:nvPr>
        </p:nvSpPr>
        <p:spPr>
          <a:xfrm>
            <a:off x="609600" y="1417638"/>
            <a:ext cx="10972800" cy="4525963"/>
          </a:xfrm>
        </p:spPr>
        <p:txBody>
          <a:bodyPr/>
          <a:lstStyle/>
          <a:p>
            <a:r>
              <a:rPr lang="ru-RU" dirty="0"/>
              <a:t> </a:t>
            </a:r>
          </a:p>
        </p:txBody>
      </p:sp>
      <p:sp>
        <p:nvSpPr>
          <p:cNvPr id="3" name="Заголовок 2">
            <a:extLst>
              <a:ext uri="{FF2B5EF4-FFF2-40B4-BE49-F238E27FC236}">
                <a16:creationId xmlns:a16="http://schemas.microsoft.com/office/drawing/2014/main" id="{A26149F8-E237-4C22-B116-9B692091599D}"/>
              </a:ext>
            </a:extLst>
          </p:cNvPr>
          <p:cNvSpPr>
            <a:spLocks noGrp="1"/>
          </p:cNvSpPr>
          <p:nvPr>
            <p:ph type="title"/>
          </p:nvPr>
        </p:nvSpPr>
        <p:spPr/>
        <p:txBody>
          <a:bodyPr/>
          <a:lstStyle/>
          <a:p>
            <a:r>
              <a:rPr lang="ru-RU" dirty="0"/>
              <a:t>Структура программы</a:t>
            </a:r>
          </a:p>
        </p:txBody>
      </p:sp>
      <p:sp>
        <p:nvSpPr>
          <p:cNvPr id="4" name="Прямоугольник 3">
            <a:extLst>
              <a:ext uri="{FF2B5EF4-FFF2-40B4-BE49-F238E27FC236}">
                <a16:creationId xmlns:a16="http://schemas.microsoft.com/office/drawing/2014/main" id="{BCBF6355-B27C-4E26-9840-02369321F145}"/>
              </a:ext>
            </a:extLst>
          </p:cNvPr>
          <p:cNvSpPr/>
          <p:nvPr/>
        </p:nvSpPr>
        <p:spPr>
          <a:xfrm>
            <a:off x="5987637" y="3321278"/>
            <a:ext cx="216726" cy="215444"/>
          </a:xfrm>
          <a:prstGeom prst="rect">
            <a:avLst/>
          </a:prstGeom>
        </p:spPr>
        <p:txBody>
          <a:bodyPr wrap="none">
            <a:spAutoFit/>
          </a:bodyPr>
          <a:lstStyle/>
          <a:p>
            <a:r>
              <a:rPr lang="ru-RU" sz="800" dirty="0"/>
              <a:t> </a:t>
            </a:r>
            <a:endParaRPr lang="ru-RU" dirty="0"/>
          </a:p>
        </p:txBody>
      </p:sp>
      <p:sp>
        <p:nvSpPr>
          <p:cNvPr id="5" name="Прямоугольник 4">
            <a:extLst>
              <a:ext uri="{FF2B5EF4-FFF2-40B4-BE49-F238E27FC236}">
                <a16:creationId xmlns:a16="http://schemas.microsoft.com/office/drawing/2014/main" id="{92936480-03E8-4513-95CA-814D49823372}"/>
              </a:ext>
            </a:extLst>
          </p:cNvPr>
          <p:cNvSpPr/>
          <p:nvPr/>
        </p:nvSpPr>
        <p:spPr>
          <a:xfrm>
            <a:off x="5966798" y="3244334"/>
            <a:ext cx="258404" cy="369332"/>
          </a:xfrm>
          <a:prstGeom prst="rect">
            <a:avLst/>
          </a:prstGeom>
        </p:spPr>
        <p:txBody>
          <a:bodyPr wrap="none">
            <a:spAutoFit/>
          </a:bodyPr>
          <a:lstStyle/>
          <a:p>
            <a:r>
              <a:rPr lang="ru-RU" dirty="0"/>
              <a:t> </a:t>
            </a:r>
          </a:p>
        </p:txBody>
      </p:sp>
      <p:sp>
        <p:nvSpPr>
          <p:cNvPr id="6" name="Прямоугольник 5">
            <a:extLst>
              <a:ext uri="{FF2B5EF4-FFF2-40B4-BE49-F238E27FC236}">
                <a16:creationId xmlns:a16="http://schemas.microsoft.com/office/drawing/2014/main" id="{3452613E-5719-4E2C-A5D0-8E4377753F76}"/>
              </a:ext>
            </a:extLst>
          </p:cNvPr>
          <p:cNvSpPr/>
          <p:nvPr/>
        </p:nvSpPr>
        <p:spPr>
          <a:xfrm>
            <a:off x="5966798" y="1162050"/>
            <a:ext cx="3939202" cy="369332"/>
          </a:xfrm>
          <a:prstGeom prst="rect">
            <a:avLst/>
          </a:prstGeom>
        </p:spPr>
        <p:txBody>
          <a:bodyPr wrap="square">
            <a:spAutoFit/>
          </a:bodyPr>
          <a:lstStyle/>
          <a:p>
            <a:r>
              <a:rPr lang="ru-RU" dirty="0"/>
              <a:t> </a:t>
            </a:r>
          </a:p>
        </p:txBody>
      </p:sp>
      <p:sp>
        <p:nvSpPr>
          <p:cNvPr id="7" name="Прямоугольник 6">
            <a:extLst>
              <a:ext uri="{FF2B5EF4-FFF2-40B4-BE49-F238E27FC236}">
                <a16:creationId xmlns:a16="http://schemas.microsoft.com/office/drawing/2014/main" id="{809F8468-D72C-4F3A-9553-E3198223B44D}"/>
              </a:ext>
            </a:extLst>
          </p:cNvPr>
          <p:cNvSpPr/>
          <p:nvPr/>
        </p:nvSpPr>
        <p:spPr>
          <a:xfrm>
            <a:off x="5987637" y="3321278"/>
            <a:ext cx="216726" cy="215444"/>
          </a:xfrm>
          <a:prstGeom prst="rect">
            <a:avLst/>
          </a:prstGeom>
        </p:spPr>
        <p:txBody>
          <a:bodyPr wrap="none">
            <a:spAutoFit/>
          </a:bodyPr>
          <a:lstStyle/>
          <a:p>
            <a:r>
              <a:rPr lang="ru-RU" sz="800" dirty="0"/>
              <a:t> </a:t>
            </a:r>
            <a:endParaRPr lang="ru-RU" dirty="0"/>
          </a:p>
        </p:txBody>
      </p:sp>
      <p:pic>
        <p:nvPicPr>
          <p:cNvPr id="8" name="Рисунок 7">
            <a:extLst>
              <a:ext uri="{FF2B5EF4-FFF2-40B4-BE49-F238E27FC236}">
                <a16:creationId xmlns:a16="http://schemas.microsoft.com/office/drawing/2014/main" id="{8253A6C8-7B9F-479C-ABBA-76390B2302D4}"/>
              </a:ext>
            </a:extLst>
          </p:cNvPr>
          <p:cNvPicPr>
            <a:picLocks noChangeAspect="1"/>
          </p:cNvPicPr>
          <p:nvPr/>
        </p:nvPicPr>
        <p:blipFill>
          <a:blip r:embed="rId2"/>
          <a:stretch>
            <a:fillRect/>
          </a:stretch>
        </p:blipFill>
        <p:spPr>
          <a:xfrm>
            <a:off x="-85726" y="2987271"/>
            <a:ext cx="11406869" cy="626395"/>
          </a:xfrm>
          <a:prstGeom prst="rect">
            <a:avLst/>
          </a:prstGeom>
        </p:spPr>
      </p:pic>
    </p:spTree>
    <p:extLst>
      <p:ext uri="{BB962C8B-B14F-4D97-AF65-F5344CB8AC3E}">
        <p14:creationId xmlns:p14="http://schemas.microsoft.com/office/powerpoint/2010/main" val="3402122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D928E305-49D7-4093-8546-29FEB796D28D}"/>
              </a:ext>
            </a:extLst>
          </p:cNvPr>
          <p:cNvSpPr>
            <a:spLocks noGrp="1"/>
          </p:cNvSpPr>
          <p:nvPr>
            <p:ph idx="1"/>
          </p:nvPr>
        </p:nvSpPr>
        <p:spPr/>
        <p:txBody>
          <a:bodyPr/>
          <a:lstStyle/>
          <a:p>
            <a:r>
              <a:rPr lang="ru-RU" dirty="0">
                <a:solidFill>
                  <a:schemeClr val="accent3">
                    <a:lumMod val="75000"/>
                  </a:schemeClr>
                </a:solidFill>
              </a:rPr>
              <a:t> </a:t>
            </a:r>
          </a:p>
        </p:txBody>
      </p:sp>
      <p:sp>
        <p:nvSpPr>
          <p:cNvPr id="3" name="Заголовок 2">
            <a:extLst>
              <a:ext uri="{FF2B5EF4-FFF2-40B4-BE49-F238E27FC236}">
                <a16:creationId xmlns:a16="http://schemas.microsoft.com/office/drawing/2014/main" id="{FBD1261F-65CC-45E6-94A6-2DFBAADE4D40}"/>
              </a:ext>
            </a:extLst>
          </p:cNvPr>
          <p:cNvSpPr>
            <a:spLocks noGrp="1"/>
          </p:cNvSpPr>
          <p:nvPr>
            <p:ph type="title"/>
          </p:nvPr>
        </p:nvSpPr>
        <p:spPr/>
        <p:txBody>
          <a:bodyPr>
            <a:normAutofit fontScale="90000"/>
          </a:bodyPr>
          <a:lstStyle/>
          <a:p>
            <a:r>
              <a:rPr lang="ru-RU" dirty="0">
                <a:solidFill>
                  <a:schemeClr val="accent3">
                    <a:lumMod val="75000"/>
                  </a:schemeClr>
                </a:solidFill>
              </a:rPr>
              <a:t>09.02.07 Модули</a:t>
            </a:r>
            <a:br>
              <a:rPr lang="ru-RU" dirty="0">
                <a:solidFill>
                  <a:schemeClr val="accent3">
                    <a:lumMod val="75000"/>
                  </a:schemeClr>
                </a:solidFill>
              </a:rPr>
            </a:br>
            <a:endParaRPr lang="ru-RU" dirty="0"/>
          </a:p>
        </p:txBody>
      </p:sp>
      <p:graphicFrame>
        <p:nvGraphicFramePr>
          <p:cNvPr id="5" name="Таблица 4">
            <a:extLst>
              <a:ext uri="{FF2B5EF4-FFF2-40B4-BE49-F238E27FC236}">
                <a16:creationId xmlns:a16="http://schemas.microsoft.com/office/drawing/2014/main" id="{B94E6714-B34E-404F-9864-E174B6F8187C}"/>
              </a:ext>
            </a:extLst>
          </p:cNvPr>
          <p:cNvGraphicFramePr>
            <a:graphicFrameLocks noGrp="1"/>
          </p:cNvGraphicFramePr>
          <p:nvPr>
            <p:extLst>
              <p:ext uri="{D42A27DB-BD31-4B8C-83A1-F6EECF244321}">
                <p14:modId xmlns:p14="http://schemas.microsoft.com/office/powerpoint/2010/main" val="1855606318"/>
              </p:ext>
            </p:extLst>
          </p:nvPr>
        </p:nvGraphicFramePr>
        <p:xfrm>
          <a:off x="1" y="1041729"/>
          <a:ext cx="12191999" cy="5711230"/>
        </p:xfrm>
        <a:graphic>
          <a:graphicData uri="http://schemas.openxmlformats.org/drawingml/2006/table">
            <a:tbl>
              <a:tblPr firstRow="1" firstCol="1" lastRow="1" lastCol="1" bandRow="1" bandCol="1">
                <a:tableStyleId>{8799B23B-EC83-4686-B30A-512413B5E67A}</a:tableStyleId>
              </a:tblPr>
              <a:tblGrid>
                <a:gridCol w="2932248">
                  <a:extLst>
                    <a:ext uri="{9D8B030D-6E8A-4147-A177-3AD203B41FA5}">
                      <a16:colId xmlns:a16="http://schemas.microsoft.com/office/drawing/2014/main" val="4123143503"/>
                    </a:ext>
                  </a:extLst>
                </a:gridCol>
                <a:gridCol w="1081897">
                  <a:extLst>
                    <a:ext uri="{9D8B030D-6E8A-4147-A177-3AD203B41FA5}">
                      <a16:colId xmlns:a16="http://schemas.microsoft.com/office/drawing/2014/main" val="627786394"/>
                    </a:ext>
                  </a:extLst>
                </a:gridCol>
                <a:gridCol w="1081897">
                  <a:extLst>
                    <a:ext uri="{9D8B030D-6E8A-4147-A177-3AD203B41FA5}">
                      <a16:colId xmlns:a16="http://schemas.microsoft.com/office/drawing/2014/main" val="4108032532"/>
                    </a:ext>
                  </a:extLst>
                </a:gridCol>
                <a:gridCol w="1352368">
                  <a:extLst>
                    <a:ext uri="{9D8B030D-6E8A-4147-A177-3AD203B41FA5}">
                      <a16:colId xmlns:a16="http://schemas.microsoft.com/office/drawing/2014/main" val="215601623"/>
                    </a:ext>
                  </a:extLst>
                </a:gridCol>
                <a:gridCol w="1578294">
                  <a:extLst>
                    <a:ext uri="{9D8B030D-6E8A-4147-A177-3AD203B41FA5}">
                      <a16:colId xmlns:a16="http://schemas.microsoft.com/office/drawing/2014/main" val="16754924"/>
                    </a:ext>
                  </a:extLst>
                </a:gridCol>
                <a:gridCol w="1578294">
                  <a:extLst>
                    <a:ext uri="{9D8B030D-6E8A-4147-A177-3AD203B41FA5}">
                      <a16:colId xmlns:a16="http://schemas.microsoft.com/office/drawing/2014/main" val="515567961"/>
                    </a:ext>
                  </a:extLst>
                </a:gridCol>
                <a:gridCol w="1353961">
                  <a:extLst>
                    <a:ext uri="{9D8B030D-6E8A-4147-A177-3AD203B41FA5}">
                      <a16:colId xmlns:a16="http://schemas.microsoft.com/office/drawing/2014/main" val="1217149648"/>
                    </a:ext>
                  </a:extLst>
                </a:gridCol>
                <a:gridCol w="1233040">
                  <a:extLst>
                    <a:ext uri="{9D8B030D-6E8A-4147-A177-3AD203B41FA5}">
                      <a16:colId xmlns:a16="http://schemas.microsoft.com/office/drawing/2014/main" val="2665822899"/>
                    </a:ext>
                  </a:extLst>
                </a:gridCol>
              </a:tblGrid>
              <a:tr h="166036">
                <a:tc rowSpan="2">
                  <a:txBody>
                    <a:bodyPr/>
                    <a:lstStyle/>
                    <a:p>
                      <a:pPr algn="ctr">
                        <a:lnSpc>
                          <a:spcPct val="115000"/>
                        </a:lnSpc>
                        <a:spcAft>
                          <a:spcPts val="0"/>
                        </a:spcAft>
                      </a:pPr>
                      <a:r>
                        <a:rPr lang="ru-RU" sz="1000" dirty="0">
                          <a:effectLst/>
                        </a:rPr>
                        <a:t>Наименование профессиональных модулей</a:t>
                      </a:r>
                      <a:endParaRPr lang="ru-RU" sz="1000" dirty="0">
                        <a:effectLst/>
                        <a:latin typeface="Calibri" panose="020F0502020204030204" pitchFamily="34" charset="0"/>
                        <a:ea typeface="PMingLiU" panose="020B0604030504040204" pitchFamily="18" charset="-120"/>
                        <a:cs typeface="Times New Roman" panose="02020603050405020304" pitchFamily="18" charset="0"/>
                      </a:endParaRPr>
                    </a:p>
                  </a:txBody>
                  <a:tcPr marL="27734" marR="27734" marT="0" marB="0" anchor="ctr"/>
                </a:tc>
                <a:tc gridSpan="7">
                  <a:txBody>
                    <a:bodyPr/>
                    <a:lstStyle/>
                    <a:p>
                      <a:pPr algn="ctr">
                        <a:lnSpc>
                          <a:spcPct val="115000"/>
                        </a:lnSpc>
                        <a:spcAft>
                          <a:spcPts val="0"/>
                        </a:spcAft>
                      </a:pPr>
                      <a:r>
                        <a:rPr lang="ru-RU" sz="400">
                          <a:effectLst/>
                        </a:rPr>
                        <a:t>Квалификации (для специальностей СПО) /</a:t>
                      </a:r>
                      <a:br>
                        <a:rPr lang="ru-RU" sz="400">
                          <a:effectLst/>
                        </a:rPr>
                      </a:br>
                      <a:r>
                        <a:rPr lang="ru-RU" sz="400">
                          <a:effectLst/>
                        </a:rPr>
                        <a:t> Сочетание профессий (для профессий СПО)</a:t>
                      </a:r>
                      <a:endParaRPr lang="ru-RU" sz="400">
                        <a:effectLst/>
                        <a:latin typeface="Calibri" panose="020F0502020204030204" pitchFamily="34" charset="0"/>
                        <a:ea typeface="PMingLiU" panose="020B0604030504040204" pitchFamily="18" charset="-120"/>
                        <a:cs typeface="Times New Roman" panose="02020603050405020304" pitchFamily="18" charset="0"/>
                      </a:endParaRPr>
                    </a:p>
                  </a:txBody>
                  <a:tcPr marL="27734" marR="27734"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049622746"/>
                  </a:ext>
                </a:extLst>
              </a:tr>
              <a:tr h="1025155">
                <a:tc vMerge="1">
                  <a:txBody>
                    <a:bodyPr/>
                    <a:lstStyle/>
                    <a:p>
                      <a:endParaRPr lang="ru-RU"/>
                    </a:p>
                  </a:txBody>
                  <a:tcPr/>
                </a:tc>
                <a:tc>
                  <a:txBody>
                    <a:bodyPr/>
                    <a:lstStyle/>
                    <a:p>
                      <a:pPr marL="20955">
                        <a:lnSpc>
                          <a:spcPct val="115000"/>
                        </a:lnSpc>
                        <a:spcBef>
                          <a:spcPts val="600"/>
                        </a:spcBef>
                        <a:spcAft>
                          <a:spcPts val="600"/>
                        </a:spcAft>
                      </a:pPr>
                      <a:r>
                        <a:rPr lang="ru-RU" sz="900" dirty="0">
                          <a:effectLst/>
                        </a:rPr>
                        <a:t>Администратор баз данных</a:t>
                      </a:r>
                      <a:endParaRPr lang="ru-RU" sz="900" dirty="0">
                        <a:effectLst/>
                        <a:latin typeface="Calibri" panose="020F0502020204030204" pitchFamily="34" charset="0"/>
                        <a:cs typeface="Times New Roman" panose="02020603050405020304" pitchFamily="18" charset="0"/>
                      </a:endParaRPr>
                    </a:p>
                  </a:txBody>
                  <a:tcPr marL="27734" marR="27734" marT="0" marB="0" vert="vert270"/>
                </a:tc>
                <a:tc>
                  <a:txBody>
                    <a:bodyPr/>
                    <a:lstStyle/>
                    <a:p>
                      <a:pPr marL="20955">
                        <a:lnSpc>
                          <a:spcPct val="115000"/>
                        </a:lnSpc>
                        <a:spcBef>
                          <a:spcPts val="600"/>
                        </a:spcBef>
                        <a:spcAft>
                          <a:spcPts val="600"/>
                        </a:spcAft>
                      </a:pPr>
                      <a:r>
                        <a:rPr lang="ru-RU" sz="900">
                          <a:effectLst/>
                        </a:rPr>
                        <a:t>Специалист по тестированию в области информационных технологий</a:t>
                      </a:r>
                      <a:endParaRPr lang="ru-RU" sz="900">
                        <a:effectLst/>
                        <a:latin typeface="Calibri" panose="020F0502020204030204" pitchFamily="34" charset="0"/>
                        <a:cs typeface="Times New Roman" panose="02020603050405020304" pitchFamily="18" charset="0"/>
                      </a:endParaRPr>
                    </a:p>
                  </a:txBody>
                  <a:tcPr marL="27734" marR="27734" marT="0" marB="0" vert="vert270"/>
                </a:tc>
                <a:tc>
                  <a:txBody>
                    <a:bodyPr/>
                    <a:lstStyle/>
                    <a:p>
                      <a:pPr marL="20955">
                        <a:lnSpc>
                          <a:spcPct val="115000"/>
                        </a:lnSpc>
                        <a:spcBef>
                          <a:spcPts val="600"/>
                        </a:spcBef>
                        <a:spcAft>
                          <a:spcPts val="600"/>
                        </a:spcAft>
                      </a:pPr>
                      <a:r>
                        <a:rPr lang="ru-RU" sz="900" dirty="0">
                          <a:effectLst/>
                        </a:rPr>
                        <a:t>Программист</a:t>
                      </a:r>
                      <a:endParaRPr lang="ru-RU" sz="900" dirty="0">
                        <a:effectLst/>
                        <a:latin typeface="Calibri" panose="020F0502020204030204" pitchFamily="34" charset="0"/>
                        <a:cs typeface="Times New Roman" panose="02020603050405020304" pitchFamily="18" charset="0"/>
                      </a:endParaRPr>
                    </a:p>
                  </a:txBody>
                  <a:tcPr marL="27734" marR="27734" marT="0" marB="0" vert="vert270"/>
                </a:tc>
                <a:tc>
                  <a:txBody>
                    <a:bodyPr/>
                    <a:lstStyle/>
                    <a:p>
                      <a:pPr marL="20955">
                        <a:lnSpc>
                          <a:spcPct val="115000"/>
                        </a:lnSpc>
                        <a:spcBef>
                          <a:spcPts val="600"/>
                        </a:spcBef>
                        <a:spcAft>
                          <a:spcPts val="600"/>
                        </a:spcAft>
                      </a:pPr>
                      <a:r>
                        <a:rPr lang="ru-RU" sz="900" dirty="0">
                          <a:effectLst/>
                        </a:rPr>
                        <a:t>Специалист по информационным системам</a:t>
                      </a:r>
                      <a:endParaRPr lang="ru-RU" sz="900" dirty="0">
                        <a:effectLst/>
                        <a:latin typeface="Calibri" panose="020F0502020204030204" pitchFamily="34" charset="0"/>
                        <a:cs typeface="Times New Roman" panose="02020603050405020304" pitchFamily="18" charset="0"/>
                      </a:endParaRPr>
                    </a:p>
                  </a:txBody>
                  <a:tcPr marL="27734" marR="27734" marT="0" marB="0" vert="vert270"/>
                </a:tc>
                <a:tc>
                  <a:txBody>
                    <a:bodyPr/>
                    <a:lstStyle/>
                    <a:p>
                      <a:pPr marL="20955">
                        <a:lnSpc>
                          <a:spcPct val="115000"/>
                        </a:lnSpc>
                        <a:spcBef>
                          <a:spcPts val="600"/>
                        </a:spcBef>
                        <a:spcAft>
                          <a:spcPts val="600"/>
                        </a:spcAft>
                      </a:pPr>
                      <a:r>
                        <a:rPr lang="ru-RU" sz="900" dirty="0">
                          <a:effectLst/>
                        </a:rPr>
                        <a:t>Специалист по информационным ресурсам</a:t>
                      </a:r>
                      <a:endParaRPr lang="ru-RU" sz="900" dirty="0">
                        <a:effectLst/>
                        <a:latin typeface="Calibri" panose="020F0502020204030204" pitchFamily="34" charset="0"/>
                        <a:cs typeface="Times New Roman" panose="02020603050405020304" pitchFamily="18" charset="0"/>
                      </a:endParaRPr>
                    </a:p>
                  </a:txBody>
                  <a:tcPr marL="27734" marR="27734" marT="0" marB="0" vert="vert270"/>
                </a:tc>
                <a:tc>
                  <a:txBody>
                    <a:bodyPr/>
                    <a:lstStyle/>
                    <a:p>
                      <a:pPr marL="20955" marR="71755">
                        <a:lnSpc>
                          <a:spcPct val="115000"/>
                        </a:lnSpc>
                        <a:spcBef>
                          <a:spcPts val="600"/>
                        </a:spcBef>
                        <a:spcAft>
                          <a:spcPts val="600"/>
                        </a:spcAft>
                      </a:pPr>
                      <a:r>
                        <a:rPr lang="ru-RU" sz="900" dirty="0">
                          <a:effectLst/>
                        </a:rPr>
                        <a:t>Разработчик </a:t>
                      </a:r>
                      <a:r>
                        <a:rPr lang="ru-RU" sz="900" dirty="0" err="1">
                          <a:effectLst/>
                        </a:rPr>
                        <a:t>web</a:t>
                      </a:r>
                      <a:r>
                        <a:rPr lang="ru-RU" sz="900" dirty="0">
                          <a:effectLst/>
                        </a:rPr>
                        <a:t> и мультимедийных приложений</a:t>
                      </a:r>
                      <a:endParaRPr lang="ru-RU" sz="900" dirty="0">
                        <a:effectLst/>
                        <a:latin typeface="Calibri" panose="020F0502020204030204" pitchFamily="34" charset="0"/>
                        <a:cs typeface="Times New Roman" panose="02020603050405020304" pitchFamily="18" charset="0"/>
                      </a:endParaRPr>
                    </a:p>
                  </a:txBody>
                  <a:tcPr marL="27734" marR="27734" marT="0" marB="0" vert="vert270"/>
                </a:tc>
                <a:tc>
                  <a:txBody>
                    <a:bodyPr/>
                    <a:lstStyle/>
                    <a:p>
                      <a:pPr marL="20955" marR="71755">
                        <a:lnSpc>
                          <a:spcPct val="115000"/>
                        </a:lnSpc>
                        <a:spcBef>
                          <a:spcPts val="600"/>
                        </a:spcBef>
                        <a:spcAft>
                          <a:spcPts val="600"/>
                        </a:spcAft>
                      </a:pPr>
                      <a:r>
                        <a:rPr lang="ru-RU" sz="900" dirty="0">
                          <a:effectLst/>
                        </a:rPr>
                        <a:t>Технический писатель</a:t>
                      </a:r>
                      <a:endParaRPr lang="ru-RU" sz="900" dirty="0">
                        <a:effectLst/>
                        <a:latin typeface="Calibri" panose="020F0502020204030204" pitchFamily="34" charset="0"/>
                        <a:cs typeface="Times New Roman" panose="02020603050405020304" pitchFamily="18" charset="0"/>
                      </a:endParaRPr>
                    </a:p>
                  </a:txBody>
                  <a:tcPr marL="27734" marR="27734" marT="0" marB="0" vert="vert270"/>
                </a:tc>
                <a:extLst>
                  <a:ext uri="{0D108BD9-81ED-4DB2-BD59-A6C34878D82A}">
                    <a16:rowId xmlns:a16="http://schemas.microsoft.com/office/drawing/2014/main" val="541296201"/>
                  </a:ext>
                </a:extLst>
              </a:tr>
              <a:tr h="474808">
                <a:tc>
                  <a:txBody>
                    <a:bodyPr/>
                    <a:lstStyle/>
                    <a:p>
                      <a:pPr>
                        <a:lnSpc>
                          <a:spcPct val="115000"/>
                        </a:lnSpc>
                        <a:spcAft>
                          <a:spcPts val="0"/>
                        </a:spcAft>
                      </a:pPr>
                      <a:r>
                        <a:rPr lang="ru-RU" sz="1000" dirty="0">
                          <a:effectLst/>
                        </a:rPr>
                        <a:t>Разработка модулей программного обеспечения для компьютерных систем</a:t>
                      </a:r>
                      <a:endParaRPr lang="ru-RU" sz="1000" dirty="0">
                        <a:effectLst/>
                        <a:latin typeface="Calibri" panose="020F0502020204030204" pitchFamily="34" charset="0"/>
                        <a:ea typeface="PMingLiU" panose="020B0604030504040204" pitchFamily="18" charset="-120"/>
                        <a:cs typeface="Times New Roman" panose="02020603050405020304" pitchFamily="18" charset="0"/>
                      </a:endParaRPr>
                    </a:p>
                  </a:txBody>
                  <a:tcPr marL="27734" marR="27734" marT="0" marB="0"/>
                </a:tc>
                <a:tc>
                  <a:txBody>
                    <a:bodyPr/>
                    <a:lstStyle/>
                    <a:p>
                      <a:pPr marL="71755" marR="71755" algn="ctr">
                        <a:lnSpc>
                          <a:spcPct val="115000"/>
                        </a:lnSpc>
                        <a:spcBef>
                          <a:spcPts val="600"/>
                        </a:spcBef>
                        <a:spcAft>
                          <a:spcPts val="600"/>
                        </a:spcAft>
                      </a:pPr>
                      <a:r>
                        <a:rPr lang="ru-RU" sz="800" dirty="0">
                          <a:effectLst/>
                        </a:rPr>
                        <a:t>осваивается</a:t>
                      </a:r>
                      <a:endParaRPr lang="ru-RU" sz="800" dirty="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marL="71755" marR="71755" algn="ctr">
                        <a:lnSpc>
                          <a:spcPct val="115000"/>
                        </a:lnSpc>
                        <a:spcBef>
                          <a:spcPts val="600"/>
                        </a:spcBef>
                        <a:spcAft>
                          <a:spcPts val="600"/>
                        </a:spcAft>
                      </a:pPr>
                      <a:r>
                        <a:rPr lang="ru-RU" sz="800">
                          <a:effectLst/>
                        </a:rPr>
                        <a:t>осваивается</a:t>
                      </a:r>
                      <a:endParaRPr lang="ru-RU" sz="80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marL="71755" marR="71755" algn="ctr">
                        <a:lnSpc>
                          <a:spcPct val="115000"/>
                        </a:lnSpc>
                        <a:spcBef>
                          <a:spcPts val="600"/>
                        </a:spcBef>
                        <a:spcAft>
                          <a:spcPts val="600"/>
                        </a:spcAft>
                      </a:pPr>
                      <a:r>
                        <a:rPr lang="ru-RU" sz="800">
                          <a:effectLst/>
                        </a:rPr>
                        <a:t>осваивается</a:t>
                      </a:r>
                      <a:endParaRPr lang="ru-RU" sz="80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marL="71755" marR="71755" algn="ctr">
                        <a:lnSpc>
                          <a:spcPct val="115000"/>
                        </a:lnSpc>
                        <a:spcBef>
                          <a:spcPts val="600"/>
                        </a:spcBef>
                        <a:spcAft>
                          <a:spcPts val="600"/>
                        </a:spcAft>
                      </a:pPr>
                      <a:r>
                        <a:rPr lang="ru-RU" sz="800">
                          <a:effectLst/>
                        </a:rPr>
                        <a:t>осваивается</a:t>
                      </a:r>
                      <a:endParaRPr lang="ru-RU" sz="800">
                        <a:effectLst/>
                        <a:latin typeface="Calibri" panose="020F0502020204030204" pitchFamily="34" charset="0"/>
                        <a:cs typeface="Times New Roman" panose="02020603050405020304" pitchFamily="18" charset="0"/>
                      </a:endParaRPr>
                    </a:p>
                  </a:txBody>
                  <a:tcPr marL="27734" marR="27734" marT="0" marB="0" vert="vert270" anchor="ctr"/>
                </a:tc>
                <a:extLst>
                  <a:ext uri="{0D108BD9-81ED-4DB2-BD59-A6C34878D82A}">
                    <a16:rowId xmlns:a16="http://schemas.microsoft.com/office/drawing/2014/main" val="2053684361"/>
                  </a:ext>
                </a:extLst>
              </a:tr>
              <a:tr h="316539">
                <a:tc>
                  <a:txBody>
                    <a:bodyPr/>
                    <a:lstStyle/>
                    <a:p>
                      <a:pPr>
                        <a:lnSpc>
                          <a:spcPct val="115000"/>
                        </a:lnSpc>
                        <a:spcAft>
                          <a:spcPts val="0"/>
                        </a:spcAft>
                      </a:pPr>
                      <a:r>
                        <a:rPr lang="ru-RU" sz="1000" dirty="0">
                          <a:effectLst/>
                        </a:rPr>
                        <a:t>Осуществление интеграции программных модулей</a:t>
                      </a:r>
                      <a:endParaRPr lang="ru-RU" sz="1000" dirty="0">
                        <a:effectLst/>
                        <a:latin typeface="Calibri" panose="020F0502020204030204" pitchFamily="34" charset="0"/>
                        <a:ea typeface="PMingLiU" panose="020B0604030504040204" pitchFamily="18" charset="-120"/>
                        <a:cs typeface="Times New Roman" panose="02020603050405020304" pitchFamily="18" charset="0"/>
                      </a:endParaRPr>
                    </a:p>
                  </a:txBody>
                  <a:tcPr marL="27734" marR="27734" marT="0" marB="0"/>
                </a:tc>
                <a:tc>
                  <a:txBody>
                    <a:bodyPr/>
                    <a:lstStyle/>
                    <a:p>
                      <a:pPr marL="71755" marR="71755" algn="ctr">
                        <a:lnSpc>
                          <a:spcPct val="115000"/>
                        </a:lnSpc>
                        <a:spcBef>
                          <a:spcPts val="600"/>
                        </a:spcBef>
                        <a:spcAft>
                          <a:spcPts val="600"/>
                        </a:spcAft>
                      </a:pPr>
                      <a:r>
                        <a:rPr lang="ru-RU" sz="800">
                          <a:effectLst/>
                        </a:rPr>
                        <a:t>осваивается</a:t>
                      </a:r>
                      <a:endParaRPr lang="ru-RU" sz="80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marL="71755" marR="71755" algn="ctr">
                        <a:lnSpc>
                          <a:spcPct val="115000"/>
                        </a:lnSpc>
                        <a:spcBef>
                          <a:spcPts val="600"/>
                        </a:spcBef>
                        <a:spcAft>
                          <a:spcPts val="600"/>
                        </a:spcAft>
                      </a:pPr>
                      <a:r>
                        <a:rPr lang="ru-RU" sz="800">
                          <a:effectLst/>
                        </a:rPr>
                        <a:t>осваивается</a:t>
                      </a:r>
                      <a:endParaRPr lang="ru-RU" sz="80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marL="71755" marR="71755" algn="ctr">
                        <a:lnSpc>
                          <a:spcPct val="115000"/>
                        </a:lnSpc>
                        <a:spcBef>
                          <a:spcPts val="600"/>
                        </a:spcBef>
                        <a:spcAft>
                          <a:spcPts val="600"/>
                        </a:spcAft>
                      </a:pPr>
                      <a:r>
                        <a:rPr lang="ru-RU" sz="800" dirty="0">
                          <a:effectLst/>
                        </a:rPr>
                        <a:t>осваивается</a:t>
                      </a:r>
                      <a:endParaRPr lang="ru-RU" sz="800" dirty="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marL="71755" marR="71755" algn="ctr">
                        <a:lnSpc>
                          <a:spcPct val="115000"/>
                        </a:lnSpc>
                        <a:spcBef>
                          <a:spcPts val="600"/>
                        </a:spcBef>
                        <a:spcAft>
                          <a:spcPts val="600"/>
                        </a:spcAft>
                      </a:pPr>
                      <a:r>
                        <a:rPr lang="ru-RU" sz="800">
                          <a:effectLst/>
                        </a:rPr>
                        <a:t>осваивается</a:t>
                      </a:r>
                      <a:endParaRPr lang="ru-RU" sz="80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marL="71755" marR="71755" algn="ctr">
                        <a:lnSpc>
                          <a:spcPct val="115000"/>
                        </a:lnSpc>
                        <a:spcBef>
                          <a:spcPts val="600"/>
                        </a:spcBef>
                        <a:spcAft>
                          <a:spcPts val="600"/>
                        </a:spcAft>
                      </a:pPr>
                      <a:r>
                        <a:rPr lang="ru-RU" sz="800">
                          <a:effectLst/>
                        </a:rPr>
                        <a:t>осваивается</a:t>
                      </a:r>
                      <a:endParaRPr lang="ru-RU" sz="80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marL="71755" marR="71755" algn="ctr">
                        <a:lnSpc>
                          <a:spcPct val="115000"/>
                        </a:lnSpc>
                        <a:spcBef>
                          <a:spcPts val="600"/>
                        </a:spcBef>
                        <a:spcAft>
                          <a:spcPts val="600"/>
                        </a:spcAft>
                      </a:pPr>
                      <a:r>
                        <a:rPr lang="ru-RU" sz="800">
                          <a:effectLst/>
                        </a:rPr>
                        <a:t>осваивается</a:t>
                      </a:r>
                      <a:endParaRPr lang="ru-RU" sz="800">
                        <a:effectLst/>
                        <a:latin typeface="Calibri" panose="020F0502020204030204" pitchFamily="34" charset="0"/>
                        <a:cs typeface="Times New Roman" panose="02020603050405020304" pitchFamily="18" charset="0"/>
                      </a:endParaRPr>
                    </a:p>
                  </a:txBody>
                  <a:tcPr marL="27734" marR="27734" marT="0" marB="0" vert="vert270" anchor="ctr"/>
                </a:tc>
                <a:extLst>
                  <a:ext uri="{0D108BD9-81ED-4DB2-BD59-A6C34878D82A}">
                    <a16:rowId xmlns:a16="http://schemas.microsoft.com/office/drawing/2014/main" val="3221863800"/>
                  </a:ext>
                </a:extLst>
              </a:tr>
              <a:tr h="237404">
                <a:tc>
                  <a:txBody>
                    <a:bodyPr/>
                    <a:lstStyle/>
                    <a:p>
                      <a:pPr>
                        <a:lnSpc>
                          <a:spcPct val="115000"/>
                        </a:lnSpc>
                        <a:spcBef>
                          <a:spcPts val="600"/>
                        </a:spcBef>
                        <a:spcAft>
                          <a:spcPts val="600"/>
                        </a:spcAft>
                      </a:pPr>
                      <a:r>
                        <a:rPr lang="ru-RU" sz="1000" dirty="0" err="1">
                          <a:effectLst/>
                        </a:rPr>
                        <a:t>Ревьюирование</a:t>
                      </a:r>
                      <a:r>
                        <a:rPr lang="ru-RU" sz="1000" dirty="0">
                          <a:effectLst/>
                        </a:rPr>
                        <a:t> программных продуктов</a:t>
                      </a:r>
                      <a:endParaRPr lang="ru-RU" sz="1000" dirty="0">
                        <a:effectLst/>
                        <a:latin typeface="Calibri" panose="020F0502020204030204" pitchFamily="34" charset="0"/>
                        <a:cs typeface="Times New Roman" panose="02020603050405020304" pitchFamily="18" charset="0"/>
                      </a:endParaRPr>
                    </a:p>
                  </a:txBody>
                  <a:tcPr marL="27734" marR="27734" marT="0" marB="0"/>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marL="71755" marR="71755" algn="ctr">
                        <a:lnSpc>
                          <a:spcPct val="115000"/>
                        </a:lnSpc>
                        <a:spcBef>
                          <a:spcPts val="600"/>
                        </a:spcBef>
                        <a:spcAft>
                          <a:spcPts val="600"/>
                        </a:spcAft>
                      </a:pPr>
                      <a:r>
                        <a:rPr lang="ru-RU" sz="800">
                          <a:effectLst/>
                        </a:rPr>
                        <a:t>осваивается</a:t>
                      </a:r>
                      <a:endParaRPr lang="ru-RU" sz="80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marL="71755" marR="71755" algn="ctr">
                        <a:lnSpc>
                          <a:spcPct val="115000"/>
                        </a:lnSpc>
                        <a:spcBef>
                          <a:spcPts val="600"/>
                        </a:spcBef>
                        <a:spcAft>
                          <a:spcPts val="600"/>
                        </a:spcAft>
                      </a:pPr>
                      <a:r>
                        <a:rPr lang="ru-RU" sz="800">
                          <a:effectLst/>
                        </a:rPr>
                        <a:t>осваивается</a:t>
                      </a:r>
                      <a:endParaRPr lang="ru-RU" sz="80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extLst>
                  <a:ext uri="{0D108BD9-81ED-4DB2-BD59-A6C34878D82A}">
                    <a16:rowId xmlns:a16="http://schemas.microsoft.com/office/drawing/2014/main" val="3084581929"/>
                  </a:ext>
                </a:extLst>
              </a:tr>
              <a:tr h="474808">
                <a:tc>
                  <a:txBody>
                    <a:bodyPr/>
                    <a:lstStyle/>
                    <a:p>
                      <a:pPr>
                        <a:lnSpc>
                          <a:spcPct val="115000"/>
                        </a:lnSpc>
                        <a:spcBef>
                          <a:spcPts val="600"/>
                        </a:spcBef>
                        <a:spcAft>
                          <a:spcPts val="600"/>
                        </a:spcAft>
                      </a:pPr>
                      <a:r>
                        <a:rPr lang="ru-RU" sz="1000" dirty="0">
                          <a:effectLst/>
                        </a:rPr>
                        <a:t>Сопровождение и обслуживание программного </a:t>
                      </a:r>
                      <a:r>
                        <a:rPr lang="ru-RU" sz="1000" dirty="0" err="1">
                          <a:effectLst/>
                        </a:rPr>
                        <a:t>обеспечениякомпьютерных</a:t>
                      </a:r>
                      <a:r>
                        <a:rPr lang="ru-RU" sz="1000" dirty="0">
                          <a:effectLst/>
                        </a:rPr>
                        <a:t> систем</a:t>
                      </a:r>
                      <a:endParaRPr lang="ru-RU" sz="1000" dirty="0">
                        <a:effectLst/>
                        <a:latin typeface="Calibri" panose="020F0502020204030204" pitchFamily="34" charset="0"/>
                        <a:cs typeface="Times New Roman" panose="02020603050405020304" pitchFamily="18" charset="0"/>
                      </a:endParaRPr>
                    </a:p>
                  </a:txBody>
                  <a:tcPr marL="27734" marR="27734" marT="0" marB="0"/>
                </a:tc>
                <a:tc>
                  <a:txBody>
                    <a:bodyPr/>
                    <a:lstStyle/>
                    <a:p>
                      <a:pPr marL="71755" marR="71755" algn="ctr">
                        <a:lnSpc>
                          <a:spcPct val="115000"/>
                        </a:lnSpc>
                        <a:spcBef>
                          <a:spcPts val="600"/>
                        </a:spcBef>
                        <a:spcAft>
                          <a:spcPts val="600"/>
                        </a:spcAft>
                      </a:pPr>
                      <a:r>
                        <a:rPr lang="ru-RU" sz="800">
                          <a:effectLst/>
                        </a:rPr>
                        <a:t>осваивается</a:t>
                      </a:r>
                      <a:endParaRPr lang="ru-RU" sz="80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marL="71755" marR="71755" algn="ctr">
                        <a:lnSpc>
                          <a:spcPct val="115000"/>
                        </a:lnSpc>
                        <a:spcBef>
                          <a:spcPts val="600"/>
                        </a:spcBef>
                        <a:spcAft>
                          <a:spcPts val="600"/>
                        </a:spcAft>
                      </a:pPr>
                      <a:r>
                        <a:rPr lang="ru-RU" sz="800">
                          <a:effectLst/>
                        </a:rPr>
                        <a:t>осваивается</a:t>
                      </a:r>
                      <a:endParaRPr lang="ru-RU" sz="80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marL="71755" marR="71755" algn="ctr">
                        <a:lnSpc>
                          <a:spcPct val="115000"/>
                        </a:lnSpc>
                        <a:spcBef>
                          <a:spcPts val="600"/>
                        </a:spcBef>
                        <a:spcAft>
                          <a:spcPts val="600"/>
                        </a:spcAft>
                      </a:pPr>
                      <a:r>
                        <a:rPr lang="ru-RU" sz="800" dirty="0">
                          <a:effectLst/>
                        </a:rPr>
                        <a:t>осваивается</a:t>
                      </a:r>
                      <a:endParaRPr lang="ru-RU" sz="800" dirty="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algn="ctr">
                        <a:lnSpc>
                          <a:spcPct val="115000"/>
                        </a:lnSpc>
                        <a:spcBef>
                          <a:spcPts val="600"/>
                        </a:spcBef>
                        <a:spcAft>
                          <a:spcPts val="600"/>
                        </a:spcAft>
                      </a:pPr>
                      <a:r>
                        <a:rPr lang="ru-RU" sz="800" dirty="0">
                          <a:effectLst/>
                        </a:rPr>
                        <a:t> </a:t>
                      </a:r>
                      <a:endParaRPr lang="ru-RU" sz="800" dirty="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extLst>
                  <a:ext uri="{0D108BD9-81ED-4DB2-BD59-A6C34878D82A}">
                    <a16:rowId xmlns:a16="http://schemas.microsoft.com/office/drawing/2014/main" val="3763598029"/>
                  </a:ext>
                </a:extLst>
              </a:tr>
              <a:tr h="158269">
                <a:tc>
                  <a:txBody>
                    <a:bodyPr/>
                    <a:lstStyle/>
                    <a:p>
                      <a:pPr>
                        <a:lnSpc>
                          <a:spcPct val="115000"/>
                        </a:lnSpc>
                        <a:spcBef>
                          <a:spcPts val="600"/>
                        </a:spcBef>
                        <a:spcAft>
                          <a:spcPts val="600"/>
                        </a:spcAft>
                      </a:pPr>
                      <a:r>
                        <a:rPr lang="ru-RU" sz="1000" dirty="0">
                          <a:effectLst/>
                        </a:rPr>
                        <a:t>Проектирование и разработка ИС</a:t>
                      </a:r>
                      <a:endParaRPr lang="ru-RU" sz="1000" dirty="0">
                        <a:effectLst/>
                        <a:latin typeface="Calibri" panose="020F0502020204030204" pitchFamily="34" charset="0"/>
                        <a:cs typeface="Times New Roman" panose="02020603050405020304" pitchFamily="18" charset="0"/>
                      </a:endParaRPr>
                    </a:p>
                  </a:txBody>
                  <a:tcPr marL="27734" marR="27734" marT="0" marB="0"/>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marL="71755" marR="71755" algn="ctr">
                        <a:lnSpc>
                          <a:spcPct val="115000"/>
                        </a:lnSpc>
                        <a:spcBef>
                          <a:spcPts val="600"/>
                        </a:spcBef>
                        <a:spcAft>
                          <a:spcPts val="600"/>
                        </a:spcAft>
                      </a:pPr>
                      <a:r>
                        <a:rPr lang="ru-RU" sz="800" dirty="0">
                          <a:effectLst/>
                        </a:rPr>
                        <a:t>осваивается</a:t>
                      </a:r>
                      <a:endParaRPr lang="ru-RU" sz="800" dirty="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marL="71755" marR="71755" algn="ctr">
                        <a:lnSpc>
                          <a:spcPct val="115000"/>
                        </a:lnSpc>
                        <a:spcBef>
                          <a:spcPts val="600"/>
                        </a:spcBef>
                        <a:spcAft>
                          <a:spcPts val="600"/>
                        </a:spcAft>
                      </a:pPr>
                      <a:r>
                        <a:rPr lang="ru-RU" sz="800" dirty="0">
                          <a:effectLst/>
                        </a:rPr>
                        <a:t>осваивается</a:t>
                      </a:r>
                      <a:endParaRPr lang="ru-RU" sz="800" dirty="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marL="71755" marR="71755" algn="ctr">
                        <a:lnSpc>
                          <a:spcPct val="115000"/>
                        </a:lnSpc>
                        <a:spcBef>
                          <a:spcPts val="600"/>
                        </a:spcBef>
                        <a:spcAft>
                          <a:spcPts val="600"/>
                        </a:spcAft>
                      </a:pPr>
                      <a:r>
                        <a:rPr lang="ru-RU" sz="800">
                          <a:effectLst/>
                        </a:rPr>
                        <a:t>осваивается</a:t>
                      </a:r>
                      <a:endParaRPr lang="ru-RU" sz="80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extLst>
                  <a:ext uri="{0D108BD9-81ED-4DB2-BD59-A6C34878D82A}">
                    <a16:rowId xmlns:a16="http://schemas.microsoft.com/office/drawing/2014/main" val="3032897543"/>
                  </a:ext>
                </a:extLst>
              </a:tr>
              <a:tr h="237404">
                <a:tc>
                  <a:txBody>
                    <a:bodyPr/>
                    <a:lstStyle/>
                    <a:p>
                      <a:pPr>
                        <a:lnSpc>
                          <a:spcPct val="115000"/>
                        </a:lnSpc>
                        <a:spcBef>
                          <a:spcPts val="600"/>
                        </a:spcBef>
                        <a:spcAft>
                          <a:spcPts val="600"/>
                        </a:spcAft>
                      </a:pPr>
                      <a:r>
                        <a:rPr lang="ru-RU" sz="1000">
                          <a:effectLst/>
                        </a:rPr>
                        <a:t>Сопровождение информационных систем</a:t>
                      </a:r>
                      <a:endParaRPr lang="ru-RU" sz="1000">
                        <a:effectLst/>
                        <a:latin typeface="Calibri" panose="020F0502020204030204" pitchFamily="34" charset="0"/>
                        <a:cs typeface="Times New Roman" panose="02020603050405020304" pitchFamily="18" charset="0"/>
                      </a:endParaRPr>
                    </a:p>
                  </a:txBody>
                  <a:tcPr marL="27734" marR="27734" marT="0" marB="0"/>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marL="71755" marR="71755" algn="ctr">
                        <a:lnSpc>
                          <a:spcPct val="115000"/>
                        </a:lnSpc>
                        <a:spcBef>
                          <a:spcPts val="600"/>
                        </a:spcBef>
                        <a:spcAft>
                          <a:spcPts val="600"/>
                        </a:spcAft>
                      </a:pPr>
                      <a:r>
                        <a:rPr lang="ru-RU" sz="800">
                          <a:effectLst/>
                        </a:rPr>
                        <a:t>осваивается</a:t>
                      </a:r>
                      <a:endParaRPr lang="ru-RU" sz="80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marL="71755" marR="71755" algn="ctr">
                        <a:lnSpc>
                          <a:spcPct val="115000"/>
                        </a:lnSpc>
                        <a:spcBef>
                          <a:spcPts val="600"/>
                        </a:spcBef>
                        <a:spcAft>
                          <a:spcPts val="600"/>
                        </a:spcAft>
                      </a:pPr>
                      <a:r>
                        <a:rPr lang="ru-RU" sz="800" dirty="0">
                          <a:effectLst/>
                        </a:rPr>
                        <a:t>осваивается</a:t>
                      </a:r>
                      <a:endParaRPr lang="ru-RU" sz="800" dirty="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extLst>
                  <a:ext uri="{0D108BD9-81ED-4DB2-BD59-A6C34878D82A}">
                    <a16:rowId xmlns:a16="http://schemas.microsoft.com/office/drawing/2014/main" val="3859631079"/>
                  </a:ext>
                </a:extLst>
              </a:tr>
              <a:tr h="316539">
                <a:tc>
                  <a:txBody>
                    <a:bodyPr/>
                    <a:lstStyle/>
                    <a:p>
                      <a:pPr>
                        <a:lnSpc>
                          <a:spcPct val="115000"/>
                        </a:lnSpc>
                        <a:spcBef>
                          <a:spcPts val="600"/>
                        </a:spcBef>
                        <a:spcAft>
                          <a:spcPts val="600"/>
                        </a:spcAft>
                      </a:pPr>
                      <a:r>
                        <a:rPr lang="ru-RU" sz="1000" dirty="0" err="1">
                          <a:effectLst/>
                        </a:rPr>
                        <a:t>Соадминистрирование</a:t>
                      </a:r>
                      <a:r>
                        <a:rPr lang="ru-RU" sz="1000" dirty="0">
                          <a:effectLst/>
                        </a:rPr>
                        <a:t> баз данных и серверов</a:t>
                      </a:r>
                      <a:endParaRPr lang="ru-RU" sz="1000" dirty="0">
                        <a:effectLst/>
                        <a:latin typeface="Calibri" panose="020F0502020204030204" pitchFamily="34" charset="0"/>
                        <a:cs typeface="Times New Roman" panose="02020603050405020304" pitchFamily="18" charset="0"/>
                      </a:endParaRPr>
                    </a:p>
                  </a:txBody>
                  <a:tcPr marL="27734" marR="27734" marT="0" marB="0"/>
                </a:tc>
                <a:tc>
                  <a:txBody>
                    <a:bodyPr/>
                    <a:lstStyle/>
                    <a:p>
                      <a:pPr marL="71755" marR="71755" algn="ctr">
                        <a:lnSpc>
                          <a:spcPct val="115000"/>
                        </a:lnSpc>
                        <a:spcBef>
                          <a:spcPts val="600"/>
                        </a:spcBef>
                        <a:spcAft>
                          <a:spcPts val="600"/>
                        </a:spcAft>
                      </a:pPr>
                      <a:r>
                        <a:rPr lang="ru-RU" sz="800">
                          <a:effectLst/>
                        </a:rPr>
                        <a:t>осваивается</a:t>
                      </a:r>
                      <a:endParaRPr lang="ru-RU" sz="80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marL="71755" marR="71755" algn="ctr">
                        <a:lnSpc>
                          <a:spcPct val="115000"/>
                        </a:lnSpc>
                        <a:spcBef>
                          <a:spcPts val="600"/>
                        </a:spcBef>
                        <a:spcAft>
                          <a:spcPts val="600"/>
                        </a:spcAft>
                      </a:pPr>
                      <a:r>
                        <a:rPr lang="ru-RU" sz="800">
                          <a:effectLst/>
                        </a:rPr>
                        <a:t>осваивается</a:t>
                      </a:r>
                      <a:endParaRPr lang="ru-RU" sz="80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marL="71755" marR="71755" algn="ctr">
                        <a:lnSpc>
                          <a:spcPct val="115000"/>
                        </a:lnSpc>
                        <a:spcBef>
                          <a:spcPts val="600"/>
                        </a:spcBef>
                        <a:spcAft>
                          <a:spcPts val="600"/>
                        </a:spcAft>
                      </a:pPr>
                      <a:r>
                        <a:rPr lang="ru-RU" sz="800" dirty="0">
                          <a:effectLst/>
                        </a:rPr>
                        <a:t>осваивается</a:t>
                      </a:r>
                      <a:endParaRPr lang="ru-RU" sz="800" dirty="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algn="ctr">
                        <a:lnSpc>
                          <a:spcPct val="115000"/>
                        </a:lnSpc>
                        <a:spcBef>
                          <a:spcPts val="600"/>
                        </a:spcBef>
                        <a:spcAft>
                          <a:spcPts val="600"/>
                        </a:spcAft>
                      </a:pPr>
                      <a:r>
                        <a:rPr lang="ru-RU" sz="800" dirty="0">
                          <a:effectLst/>
                        </a:rPr>
                        <a:t> </a:t>
                      </a:r>
                      <a:endParaRPr lang="ru-RU" sz="800" dirty="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extLst>
                  <a:ext uri="{0D108BD9-81ED-4DB2-BD59-A6C34878D82A}">
                    <a16:rowId xmlns:a16="http://schemas.microsoft.com/office/drawing/2014/main" val="2071746655"/>
                  </a:ext>
                </a:extLst>
              </a:tr>
              <a:tr h="237404">
                <a:tc>
                  <a:txBody>
                    <a:bodyPr/>
                    <a:lstStyle/>
                    <a:p>
                      <a:pPr>
                        <a:lnSpc>
                          <a:spcPct val="115000"/>
                        </a:lnSpc>
                        <a:spcBef>
                          <a:spcPts val="600"/>
                        </a:spcBef>
                        <a:spcAft>
                          <a:spcPts val="600"/>
                        </a:spcAft>
                      </a:pPr>
                      <a:r>
                        <a:rPr lang="ru-RU" sz="1000">
                          <a:effectLst/>
                        </a:rPr>
                        <a:t>Разработка дизайна веб-приложений</a:t>
                      </a:r>
                      <a:endParaRPr lang="ru-RU" sz="1000">
                        <a:effectLst/>
                        <a:latin typeface="Calibri" panose="020F0502020204030204" pitchFamily="34" charset="0"/>
                        <a:cs typeface="Times New Roman" panose="02020603050405020304" pitchFamily="18" charset="0"/>
                      </a:endParaRPr>
                    </a:p>
                  </a:txBody>
                  <a:tcPr marL="27734" marR="27734" marT="0" marB="0"/>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marL="71755" marR="71755" algn="ctr">
                        <a:lnSpc>
                          <a:spcPct val="115000"/>
                        </a:lnSpc>
                        <a:spcBef>
                          <a:spcPts val="600"/>
                        </a:spcBef>
                        <a:spcAft>
                          <a:spcPts val="600"/>
                        </a:spcAft>
                      </a:pPr>
                      <a:r>
                        <a:rPr lang="ru-RU" sz="800" dirty="0">
                          <a:effectLst/>
                        </a:rPr>
                        <a:t>осваивается</a:t>
                      </a:r>
                      <a:endParaRPr lang="ru-RU" sz="800" dirty="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extLst>
                  <a:ext uri="{0D108BD9-81ED-4DB2-BD59-A6C34878D82A}">
                    <a16:rowId xmlns:a16="http://schemas.microsoft.com/office/drawing/2014/main" val="2083121994"/>
                  </a:ext>
                </a:extLst>
              </a:tr>
              <a:tr h="316539">
                <a:tc>
                  <a:txBody>
                    <a:bodyPr/>
                    <a:lstStyle/>
                    <a:p>
                      <a:pPr>
                        <a:lnSpc>
                          <a:spcPct val="115000"/>
                        </a:lnSpc>
                        <a:spcBef>
                          <a:spcPts val="600"/>
                        </a:spcBef>
                        <a:spcAft>
                          <a:spcPts val="600"/>
                        </a:spcAft>
                      </a:pPr>
                      <a:r>
                        <a:rPr lang="ru-RU" sz="1000" dirty="0">
                          <a:effectLst/>
                        </a:rPr>
                        <a:t>Проектирование, разработка и оптимизация веб-приложений</a:t>
                      </a:r>
                      <a:endParaRPr lang="ru-RU" sz="1000" dirty="0">
                        <a:effectLst/>
                        <a:latin typeface="Calibri" panose="020F0502020204030204" pitchFamily="34" charset="0"/>
                        <a:cs typeface="Times New Roman" panose="02020603050405020304" pitchFamily="18" charset="0"/>
                      </a:endParaRPr>
                    </a:p>
                  </a:txBody>
                  <a:tcPr marL="27734" marR="27734" marT="0" marB="0"/>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marL="71755" marR="71755" algn="ctr">
                        <a:lnSpc>
                          <a:spcPct val="115000"/>
                        </a:lnSpc>
                        <a:spcBef>
                          <a:spcPts val="600"/>
                        </a:spcBef>
                        <a:spcAft>
                          <a:spcPts val="600"/>
                        </a:spcAft>
                      </a:pPr>
                      <a:r>
                        <a:rPr lang="ru-RU" sz="800" dirty="0">
                          <a:effectLst/>
                        </a:rPr>
                        <a:t>осваивается</a:t>
                      </a:r>
                      <a:endParaRPr lang="ru-RU" sz="800" dirty="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extLst>
                  <a:ext uri="{0D108BD9-81ED-4DB2-BD59-A6C34878D82A}">
                    <a16:rowId xmlns:a16="http://schemas.microsoft.com/office/drawing/2014/main" val="1482755870"/>
                  </a:ext>
                </a:extLst>
              </a:tr>
              <a:tr h="316539">
                <a:tc>
                  <a:txBody>
                    <a:bodyPr/>
                    <a:lstStyle/>
                    <a:p>
                      <a:pPr>
                        <a:lnSpc>
                          <a:spcPct val="115000"/>
                        </a:lnSpc>
                        <a:spcBef>
                          <a:spcPts val="600"/>
                        </a:spcBef>
                        <a:spcAft>
                          <a:spcPts val="600"/>
                        </a:spcAft>
                      </a:pPr>
                      <a:r>
                        <a:rPr lang="ru-RU" sz="1000" dirty="0">
                          <a:effectLst/>
                        </a:rPr>
                        <a:t>Администрирование информационных ресурсов</a:t>
                      </a:r>
                      <a:endParaRPr lang="ru-RU" sz="1000" dirty="0">
                        <a:effectLst/>
                        <a:latin typeface="Calibri" panose="020F0502020204030204" pitchFamily="34" charset="0"/>
                        <a:cs typeface="Times New Roman" panose="02020603050405020304" pitchFamily="18" charset="0"/>
                      </a:endParaRPr>
                    </a:p>
                  </a:txBody>
                  <a:tcPr marL="27734" marR="27734" marT="0" marB="0"/>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dirty="0">
                          <a:effectLst/>
                        </a:rPr>
                        <a:t> </a:t>
                      </a:r>
                      <a:endParaRPr lang="ru-RU" sz="800" dirty="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marL="71755" marR="71755" algn="ctr">
                        <a:lnSpc>
                          <a:spcPct val="115000"/>
                        </a:lnSpc>
                        <a:spcBef>
                          <a:spcPts val="600"/>
                        </a:spcBef>
                        <a:spcAft>
                          <a:spcPts val="600"/>
                        </a:spcAft>
                      </a:pPr>
                      <a:r>
                        <a:rPr lang="ru-RU" sz="800" dirty="0" err="1">
                          <a:effectLst/>
                        </a:rPr>
                        <a:t>осваиватся</a:t>
                      </a:r>
                      <a:endParaRPr lang="ru-RU" sz="800" dirty="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algn="ctr">
                        <a:lnSpc>
                          <a:spcPct val="115000"/>
                        </a:lnSpc>
                        <a:spcBef>
                          <a:spcPts val="600"/>
                        </a:spcBef>
                        <a:spcAft>
                          <a:spcPts val="600"/>
                        </a:spcAft>
                      </a:pPr>
                      <a:r>
                        <a:rPr lang="ru-RU" sz="800" dirty="0">
                          <a:effectLst/>
                        </a:rPr>
                        <a:t> </a:t>
                      </a:r>
                      <a:endParaRPr lang="ru-RU" sz="800" dirty="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extLst>
                  <a:ext uri="{0D108BD9-81ED-4DB2-BD59-A6C34878D82A}">
                    <a16:rowId xmlns:a16="http://schemas.microsoft.com/office/drawing/2014/main" val="148500572"/>
                  </a:ext>
                </a:extLst>
              </a:tr>
              <a:tr h="1264189">
                <a:tc>
                  <a:txBody>
                    <a:bodyPr/>
                    <a:lstStyle/>
                    <a:p>
                      <a:pPr>
                        <a:lnSpc>
                          <a:spcPct val="115000"/>
                        </a:lnSpc>
                        <a:spcBef>
                          <a:spcPts val="600"/>
                        </a:spcBef>
                        <a:spcAft>
                          <a:spcPts val="600"/>
                        </a:spcAft>
                      </a:pPr>
                      <a:r>
                        <a:rPr lang="ru-RU" sz="1000" dirty="0">
                          <a:effectLst/>
                        </a:rPr>
                        <a:t>Разработка, администрирование и защита баз данных</a:t>
                      </a:r>
                      <a:endParaRPr lang="ru-RU" sz="1000" dirty="0">
                        <a:effectLst/>
                        <a:latin typeface="Calibri" panose="020F0502020204030204" pitchFamily="34" charset="0"/>
                        <a:cs typeface="Times New Roman" panose="02020603050405020304" pitchFamily="18" charset="0"/>
                      </a:endParaRPr>
                    </a:p>
                  </a:txBody>
                  <a:tcPr marL="27734" marR="27734" marT="0" marB="0"/>
                </a:tc>
                <a:tc>
                  <a:txBody>
                    <a:bodyPr/>
                    <a:lstStyle/>
                    <a:p>
                      <a:pPr marL="71755" marR="71755" algn="ctr">
                        <a:lnSpc>
                          <a:spcPct val="115000"/>
                        </a:lnSpc>
                        <a:spcBef>
                          <a:spcPts val="600"/>
                        </a:spcBef>
                        <a:spcAft>
                          <a:spcPts val="600"/>
                        </a:spcAft>
                      </a:pPr>
                      <a:r>
                        <a:rPr lang="ru-RU" sz="800">
                          <a:effectLst/>
                        </a:rPr>
                        <a:t>осваивается</a:t>
                      </a:r>
                      <a:endParaRPr lang="ru-RU" sz="80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marL="71755" marR="71755" algn="ctr">
                        <a:lnSpc>
                          <a:spcPct val="115000"/>
                        </a:lnSpc>
                        <a:spcBef>
                          <a:spcPts val="600"/>
                        </a:spcBef>
                        <a:spcAft>
                          <a:spcPts val="600"/>
                        </a:spcAft>
                      </a:pPr>
                      <a:r>
                        <a:rPr lang="ru-RU" sz="800">
                          <a:effectLst/>
                        </a:rPr>
                        <a:t>осваивается</a:t>
                      </a:r>
                      <a:endParaRPr lang="ru-RU" sz="80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marL="71755" marR="71755" algn="ctr">
                        <a:lnSpc>
                          <a:spcPct val="115000"/>
                        </a:lnSpc>
                        <a:spcBef>
                          <a:spcPts val="600"/>
                        </a:spcBef>
                        <a:spcAft>
                          <a:spcPts val="600"/>
                        </a:spcAft>
                      </a:pPr>
                      <a:r>
                        <a:rPr lang="ru-RU" sz="800">
                          <a:effectLst/>
                        </a:rPr>
                        <a:t>осваивается</a:t>
                      </a:r>
                      <a:endParaRPr lang="ru-RU" sz="800">
                        <a:effectLst/>
                        <a:latin typeface="Calibri" panose="020F0502020204030204" pitchFamily="34" charset="0"/>
                        <a:cs typeface="Times New Roman" panose="02020603050405020304" pitchFamily="18" charset="0"/>
                      </a:endParaRPr>
                    </a:p>
                  </a:txBody>
                  <a:tcPr marL="27734" marR="27734" marT="0" marB="0" vert="vert270" anchor="ctr"/>
                </a:tc>
                <a:tc>
                  <a:txBody>
                    <a:bodyPr/>
                    <a:lstStyle/>
                    <a:p>
                      <a:pPr algn="ctr">
                        <a:lnSpc>
                          <a:spcPct val="115000"/>
                        </a:lnSpc>
                        <a:spcBef>
                          <a:spcPts val="600"/>
                        </a:spcBef>
                        <a:spcAft>
                          <a:spcPts val="600"/>
                        </a:spcAft>
                      </a:pPr>
                      <a:r>
                        <a:rPr lang="ru-RU" sz="800" dirty="0">
                          <a:effectLst/>
                        </a:rPr>
                        <a:t> </a:t>
                      </a:r>
                      <a:endParaRPr lang="ru-RU" sz="800" dirty="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a:effectLst/>
                        </a:rPr>
                        <a:t> </a:t>
                      </a:r>
                      <a:endParaRPr lang="ru-RU" sz="800">
                        <a:effectLst/>
                        <a:latin typeface="Calibri" panose="020F0502020204030204" pitchFamily="34" charset="0"/>
                        <a:cs typeface="Times New Roman" panose="02020603050405020304" pitchFamily="18" charset="0"/>
                      </a:endParaRPr>
                    </a:p>
                  </a:txBody>
                  <a:tcPr marL="27734" marR="27734" marT="0" marB="0" anchor="ctr"/>
                </a:tc>
                <a:tc>
                  <a:txBody>
                    <a:bodyPr/>
                    <a:lstStyle/>
                    <a:p>
                      <a:pPr algn="ctr">
                        <a:lnSpc>
                          <a:spcPct val="115000"/>
                        </a:lnSpc>
                        <a:spcBef>
                          <a:spcPts val="600"/>
                        </a:spcBef>
                        <a:spcAft>
                          <a:spcPts val="600"/>
                        </a:spcAft>
                      </a:pPr>
                      <a:r>
                        <a:rPr lang="ru-RU" sz="800" dirty="0">
                          <a:effectLst/>
                        </a:rPr>
                        <a:t> </a:t>
                      </a:r>
                      <a:endParaRPr lang="ru-RU" sz="800" dirty="0">
                        <a:effectLst/>
                        <a:latin typeface="Calibri" panose="020F0502020204030204" pitchFamily="34" charset="0"/>
                        <a:cs typeface="Times New Roman" panose="02020603050405020304" pitchFamily="18" charset="0"/>
                      </a:endParaRPr>
                    </a:p>
                  </a:txBody>
                  <a:tcPr marL="27734" marR="27734" marT="0" marB="0" anchor="ctr"/>
                </a:tc>
                <a:tc>
                  <a:txBody>
                    <a:bodyPr/>
                    <a:lstStyle/>
                    <a:p>
                      <a:pPr marL="71755" marR="71755" algn="ctr">
                        <a:lnSpc>
                          <a:spcPct val="115000"/>
                        </a:lnSpc>
                        <a:spcBef>
                          <a:spcPts val="600"/>
                        </a:spcBef>
                        <a:spcAft>
                          <a:spcPts val="600"/>
                        </a:spcAft>
                      </a:pPr>
                      <a:r>
                        <a:rPr lang="ru-RU" sz="800" dirty="0">
                          <a:effectLst/>
                        </a:rPr>
                        <a:t>осваивается</a:t>
                      </a:r>
                      <a:endParaRPr lang="ru-RU" sz="800" dirty="0">
                        <a:effectLst/>
                        <a:latin typeface="Calibri" panose="020F0502020204030204" pitchFamily="34" charset="0"/>
                        <a:cs typeface="Times New Roman" panose="02020603050405020304" pitchFamily="18" charset="0"/>
                      </a:endParaRPr>
                    </a:p>
                  </a:txBody>
                  <a:tcPr marL="27734" marR="27734" marT="0" marB="0" vert="vert270" anchor="ctr"/>
                </a:tc>
                <a:extLst>
                  <a:ext uri="{0D108BD9-81ED-4DB2-BD59-A6C34878D82A}">
                    <a16:rowId xmlns:a16="http://schemas.microsoft.com/office/drawing/2014/main" val="2786714300"/>
                  </a:ext>
                </a:extLst>
              </a:tr>
            </a:tbl>
          </a:graphicData>
        </a:graphic>
      </p:graphicFrame>
    </p:spTree>
    <p:extLst>
      <p:ext uri="{BB962C8B-B14F-4D97-AF65-F5344CB8AC3E}">
        <p14:creationId xmlns:p14="http://schemas.microsoft.com/office/powerpoint/2010/main" val="114050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AD7FE048-BFBB-4C59-8B51-328FC7F39D52}"/>
              </a:ext>
            </a:extLst>
          </p:cNvPr>
          <p:cNvSpPr>
            <a:spLocks noGrp="1"/>
          </p:cNvSpPr>
          <p:nvPr>
            <p:ph idx="1"/>
          </p:nvPr>
        </p:nvSpPr>
        <p:spPr/>
        <p:txBody>
          <a:bodyPr/>
          <a:lstStyle/>
          <a:p>
            <a:r>
              <a:rPr lang="ru-RU" dirty="0"/>
              <a:t>Индивидуальные траектории (за счет чего, какая часть группы по примерной оценке)</a:t>
            </a:r>
          </a:p>
          <a:p>
            <a:r>
              <a:rPr lang="ru-RU" dirty="0"/>
              <a:t>Дополнительные результаты (</a:t>
            </a:r>
            <a:r>
              <a:rPr lang="ru-RU" dirty="0" err="1"/>
              <a:t>диджиталскиллс</a:t>
            </a:r>
            <a:r>
              <a:rPr lang="ru-RU" dirty="0"/>
              <a:t>, </a:t>
            </a:r>
            <a:r>
              <a:rPr lang="ru-RU" dirty="0" err="1"/>
              <a:t>софтскилс</a:t>
            </a:r>
            <a:r>
              <a:rPr lang="ru-RU" dirty="0"/>
              <a:t>, </a:t>
            </a:r>
          </a:p>
          <a:p>
            <a:endParaRPr lang="ru-RU" dirty="0"/>
          </a:p>
        </p:txBody>
      </p:sp>
      <p:sp>
        <p:nvSpPr>
          <p:cNvPr id="3" name="Заголовок 2">
            <a:extLst>
              <a:ext uri="{FF2B5EF4-FFF2-40B4-BE49-F238E27FC236}">
                <a16:creationId xmlns:a16="http://schemas.microsoft.com/office/drawing/2014/main" id="{81DB57CD-9B44-49BE-B61D-C324198ACFF7}"/>
              </a:ext>
            </a:extLst>
          </p:cNvPr>
          <p:cNvSpPr>
            <a:spLocks noGrp="1"/>
          </p:cNvSpPr>
          <p:nvPr>
            <p:ph type="title"/>
          </p:nvPr>
        </p:nvSpPr>
        <p:spPr/>
        <p:txBody>
          <a:bodyPr>
            <a:normAutofit fontScale="90000"/>
          </a:bodyPr>
          <a:lstStyle/>
          <a:p>
            <a:r>
              <a:rPr lang="ru-RU" dirty="0"/>
              <a:t>3. Определите какое направление (направления) вы планируете использовать</a:t>
            </a:r>
          </a:p>
        </p:txBody>
      </p:sp>
    </p:spTree>
    <p:extLst>
      <p:ext uri="{BB962C8B-B14F-4D97-AF65-F5344CB8AC3E}">
        <p14:creationId xmlns:p14="http://schemas.microsoft.com/office/powerpoint/2010/main" val="1885352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CC410670-A317-4134-A02D-41AC7F6BCBA4}"/>
              </a:ext>
            </a:extLst>
          </p:cNvPr>
          <p:cNvSpPr>
            <a:spLocks noGrp="1"/>
          </p:cNvSpPr>
          <p:nvPr>
            <p:ph idx="1"/>
          </p:nvPr>
        </p:nvSpPr>
        <p:spPr>
          <a:xfrm>
            <a:off x="609600" y="1901371"/>
            <a:ext cx="10972800" cy="4105921"/>
          </a:xfrm>
        </p:spPr>
        <p:txBody>
          <a:bodyPr/>
          <a:lstStyle/>
          <a:p>
            <a:pPr marL="109728" indent="0">
              <a:buNone/>
            </a:pPr>
            <a:endParaRPr lang="ru-RU" dirty="0"/>
          </a:p>
          <a:p>
            <a:pPr marL="109728" indent="0">
              <a:buNone/>
            </a:pPr>
            <a:r>
              <a:rPr lang="ru-RU" dirty="0"/>
              <a:t>Выпишите структурные элементы программы и напишите как изменятся элементы.</a:t>
            </a:r>
          </a:p>
          <a:p>
            <a:pPr marL="109728" indent="0">
              <a:buNone/>
            </a:pPr>
            <a:endParaRPr lang="ru-RU" dirty="0"/>
          </a:p>
        </p:txBody>
      </p:sp>
      <p:sp>
        <p:nvSpPr>
          <p:cNvPr id="3" name="Заголовок 2">
            <a:extLst>
              <a:ext uri="{FF2B5EF4-FFF2-40B4-BE49-F238E27FC236}">
                <a16:creationId xmlns:a16="http://schemas.microsoft.com/office/drawing/2014/main" id="{30BBE18C-91D2-4068-A9DD-1B5839886322}"/>
              </a:ext>
            </a:extLst>
          </p:cNvPr>
          <p:cNvSpPr>
            <a:spLocks noGrp="1"/>
          </p:cNvSpPr>
          <p:nvPr>
            <p:ph type="title"/>
          </p:nvPr>
        </p:nvSpPr>
        <p:spPr>
          <a:xfrm>
            <a:off x="609600" y="274638"/>
            <a:ext cx="10972800" cy="1438048"/>
          </a:xfrm>
        </p:spPr>
        <p:txBody>
          <a:bodyPr>
            <a:normAutofit fontScale="90000"/>
          </a:bodyPr>
          <a:lstStyle/>
          <a:p>
            <a:r>
              <a:rPr lang="ru-RU" dirty="0"/>
              <a:t>4. Определите на какие элементы программы повлияет выбранное направление</a:t>
            </a:r>
          </a:p>
        </p:txBody>
      </p:sp>
    </p:spTree>
    <p:extLst>
      <p:ext uri="{BB962C8B-B14F-4D97-AF65-F5344CB8AC3E}">
        <p14:creationId xmlns:p14="http://schemas.microsoft.com/office/powerpoint/2010/main" val="2909318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F8DEC225-2627-407E-A762-B7A5B74F78F6}"/>
              </a:ext>
            </a:extLst>
          </p:cNvPr>
          <p:cNvSpPr>
            <a:spLocks noGrp="1"/>
          </p:cNvSpPr>
          <p:nvPr>
            <p:ph idx="1"/>
          </p:nvPr>
        </p:nvSpPr>
        <p:spPr>
          <a:xfrm>
            <a:off x="609600" y="2452914"/>
            <a:ext cx="10972800" cy="3554378"/>
          </a:xfrm>
        </p:spPr>
        <p:txBody>
          <a:bodyPr/>
          <a:lstStyle/>
          <a:p>
            <a:r>
              <a:rPr lang="ru-RU" dirty="0"/>
              <a:t>Перечислите наименования и </a:t>
            </a:r>
            <a:r>
              <a:rPr lang="ru-RU"/>
              <a:t>примерное содержание</a:t>
            </a:r>
            <a:endParaRPr lang="ru-RU" dirty="0"/>
          </a:p>
        </p:txBody>
      </p:sp>
      <p:sp>
        <p:nvSpPr>
          <p:cNvPr id="3" name="Заголовок 2">
            <a:extLst>
              <a:ext uri="{FF2B5EF4-FFF2-40B4-BE49-F238E27FC236}">
                <a16:creationId xmlns:a16="http://schemas.microsoft.com/office/drawing/2014/main" id="{3A7AA242-9486-4196-B086-06F3D53356BA}"/>
              </a:ext>
            </a:extLst>
          </p:cNvPr>
          <p:cNvSpPr>
            <a:spLocks noGrp="1"/>
          </p:cNvSpPr>
          <p:nvPr>
            <p:ph type="title"/>
          </p:nvPr>
        </p:nvSpPr>
        <p:spPr/>
        <p:txBody>
          <a:bodyPr>
            <a:normAutofit fontScale="90000"/>
          </a:bodyPr>
          <a:lstStyle/>
          <a:p>
            <a:r>
              <a:rPr lang="ru-RU" dirty="0"/>
              <a:t>5. Определите наименования локальных актов требующих разработки</a:t>
            </a:r>
          </a:p>
        </p:txBody>
      </p:sp>
    </p:spTree>
    <p:extLst>
      <p:ext uri="{BB962C8B-B14F-4D97-AF65-F5344CB8AC3E}">
        <p14:creationId xmlns:p14="http://schemas.microsoft.com/office/powerpoint/2010/main" val="3143752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DF42E8C0-6229-4877-AA5B-137589FEE9D0}"/>
              </a:ext>
            </a:extLst>
          </p:cNvPr>
          <p:cNvSpPr>
            <a:spLocks noGrp="1"/>
          </p:cNvSpPr>
          <p:nvPr>
            <p:ph idx="1"/>
          </p:nvPr>
        </p:nvSpPr>
        <p:spPr>
          <a:xfrm>
            <a:off x="609600" y="2699657"/>
            <a:ext cx="10972800" cy="3307635"/>
          </a:xfrm>
        </p:spPr>
        <p:txBody>
          <a:bodyPr/>
          <a:lstStyle/>
          <a:p>
            <a:r>
              <a:rPr lang="ru-RU" dirty="0"/>
              <a:t>Перечислите основные мероприятия</a:t>
            </a:r>
          </a:p>
        </p:txBody>
      </p:sp>
      <p:sp>
        <p:nvSpPr>
          <p:cNvPr id="3" name="Заголовок 2">
            <a:extLst>
              <a:ext uri="{FF2B5EF4-FFF2-40B4-BE49-F238E27FC236}">
                <a16:creationId xmlns:a16="http://schemas.microsoft.com/office/drawing/2014/main" id="{235D9DC6-1FFA-4F36-A102-DC60CD46267D}"/>
              </a:ext>
            </a:extLst>
          </p:cNvPr>
          <p:cNvSpPr>
            <a:spLocks noGrp="1"/>
          </p:cNvSpPr>
          <p:nvPr>
            <p:ph type="title"/>
          </p:nvPr>
        </p:nvSpPr>
        <p:spPr/>
        <p:txBody>
          <a:bodyPr>
            <a:normAutofit fontScale="90000"/>
          </a:bodyPr>
          <a:lstStyle/>
          <a:p>
            <a:r>
              <a:rPr lang="ru-RU" dirty="0"/>
              <a:t>6. Определите мероприятия дорожной карты по разработке и внедрению ЭУП</a:t>
            </a:r>
          </a:p>
        </p:txBody>
      </p:sp>
    </p:spTree>
    <p:extLst>
      <p:ext uri="{BB962C8B-B14F-4D97-AF65-F5344CB8AC3E}">
        <p14:creationId xmlns:p14="http://schemas.microsoft.com/office/powerpoint/2010/main" val="4402046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1B873A-6820-4D2F-817E-34FBD01CF100}"/>
              </a:ext>
            </a:extLst>
          </p:cNvPr>
          <p:cNvSpPr>
            <a:spLocks noGrp="1"/>
          </p:cNvSpPr>
          <p:nvPr>
            <p:ph type="title"/>
          </p:nvPr>
        </p:nvSpPr>
        <p:spPr>
          <a:xfrm>
            <a:off x="377470" y="949521"/>
            <a:ext cx="11204929" cy="5114000"/>
          </a:xfrm>
        </p:spPr>
        <p:txBody>
          <a:bodyPr/>
          <a:lstStyle/>
          <a:p>
            <a:pPr algn="ctr"/>
            <a:r>
              <a:rPr lang="ru-RU" dirty="0"/>
              <a:t>Спасибо за внимание!</a:t>
            </a:r>
          </a:p>
        </p:txBody>
      </p:sp>
    </p:spTree>
    <p:extLst>
      <p:ext uri="{BB962C8B-B14F-4D97-AF65-F5344CB8AC3E}">
        <p14:creationId xmlns:p14="http://schemas.microsoft.com/office/powerpoint/2010/main" val="1704606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274638"/>
            <a:ext cx="11311467" cy="1143000"/>
          </a:xfrm>
          <a:effectLst>
            <a:outerShdw blurRad="50800" dist="38100" dir="5400000" algn="t" rotWithShape="0">
              <a:prstClr val="black">
                <a:alpha val="40000"/>
              </a:prstClr>
            </a:outerShdw>
          </a:effectLst>
        </p:spPr>
        <p:txBody>
          <a:bodyPr>
            <a:normAutofit fontScale="90000"/>
          </a:bodyPr>
          <a:lstStyle/>
          <a:p>
            <a:pPr algn="ctr"/>
            <a:r>
              <a:rPr lang="ru-RU" dirty="0"/>
              <a:t>Задачи, решаемые при формировании учебного плана образовательной организации</a:t>
            </a:r>
          </a:p>
        </p:txBody>
      </p:sp>
      <p:sp>
        <p:nvSpPr>
          <p:cNvPr id="3" name="Объект 2"/>
          <p:cNvSpPr>
            <a:spLocks noGrp="1"/>
          </p:cNvSpPr>
          <p:nvPr>
            <p:ph idx="1"/>
          </p:nvPr>
        </p:nvSpPr>
        <p:spPr>
          <a:xfrm>
            <a:off x="609600" y="1850887"/>
            <a:ext cx="10972800" cy="4381692"/>
          </a:xfrm>
        </p:spPr>
        <p:txBody>
          <a:bodyPr>
            <a:normAutofit fontScale="92500" lnSpcReduction="10000"/>
          </a:bodyPr>
          <a:lstStyle/>
          <a:p>
            <a:r>
              <a:rPr lang="ru-RU" dirty="0"/>
              <a:t>Определение квалификации(</a:t>
            </a:r>
            <a:r>
              <a:rPr lang="ru-RU" dirty="0" err="1"/>
              <a:t>ий</a:t>
            </a:r>
            <a:r>
              <a:rPr lang="ru-RU" dirty="0"/>
              <a:t>) осваиваемой(</a:t>
            </a:r>
            <a:r>
              <a:rPr lang="ru-RU" dirty="0" err="1"/>
              <a:t>ых</a:t>
            </a:r>
            <a:r>
              <a:rPr lang="ru-RU" dirty="0"/>
              <a:t>) в рамках программы</a:t>
            </a:r>
          </a:p>
          <a:p>
            <a:r>
              <a:rPr lang="ru-RU" dirty="0"/>
              <a:t>Оценка возможности реализации выбранной программы (аудит ресурсов) </a:t>
            </a:r>
          </a:p>
          <a:p>
            <a:r>
              <a:rPr lang="ru-RU" dirty="0"/>
              <a:t>Определение стратегии организации учебного процесса по программе (направления использования ВЧ, приемы обеспечения эффективности, технологии)</a:t>
            </a:r>
          </a:p>
          <a:p>
            <a:r>
              <a:rPr lang="ru-RU" dirty="0"/>
              <a:t>Анализ документов и определение структурных элементов вводимых за счет вариативной части.</a:t>
            </a:r>
          </a:p>
          <a:p>
            <a:r>
              <a:rPr lang="ru-RU" dirty="0"/>
              <a:t>Составление учебного плана</a:t>
            </a:r>
          </a:p>
          <a:p>
            <a:r>
              <a:rPr lang="ru-RU" dirty="0"/>
              <a:t>Формирование локальных нормативных актов</a:t>
            </a:r>
          </a:p>
          <a:p>
            <a:endParaRPr lang="ru-RU" dirty="0"/>
          </a:p>
          <a:p>
            <a:endParaRPr lang="ru-RU" dirty="0"/>
          </a:p>
        </p:txBody>
      </p:sp>
    </p:spTree>
    <p:extLst>
      <p:ext uri="{BB962C8B-B14F-4D97-AF65-F5344CB8AC3E}">
        <p14:creationId xmlns:p14="http://schemas.microsoft.com/office/powerpoint/2010/main" val="4077608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p:txBody>
          <a:bodyPr>
            <a:normAutofit fontScale="92500" lnSpcReduction="20000"/>
          </a:bodyPr>
          <a:lstStyle/>
          <a:p>
            <a:r>
              <a:rPr lang="ru-RU" dirty="0"/>
              <a:t>Соблюдение всех требований ФГОС;</a:t>
            </a:r>
          </a:p>
          <a:p>
            <a:r>
              <a:rPr lang="ru-RU" dirty="0"/>
              <a:t>Следование рекомендациям ПУП из ПООП;</a:t>
            </a:r>
          </a:p>
          <a:p>
            <a:r>
              <a:rPr lang="ru-RU" dirty="0"/>
              <a:t>Обеспечение достижения всех результатов обозначенных ФГОС (ОК и ПК);</a:t>
            </a:r>
          </a:p>
          <a:p>
            <a:r>
              <a:rPr lang="ru-RU" dirty="0"/>
              <a:t>Соблюдение междисциплинарных связей и логичности программы;</a:t>
            </a:r>
          </a:p>
          <a:p>
            <a:r>
              <a:rPr lang="ru-RU" dirty="0"/>
              <a:t>Наличие промежуточной аттестации по всем элементам программы;</a:t>
            </a:r>
          </a:p>
          <a:p>
            <a:r>
              <a:rPr lang="ru-RU" dirty="0"/>
              <a:t>Наличие практик по всем модулям;</a:t>
            </a:r>
          </a:p>
          <a:p>
            <a:r>
              <a:rPr lang="ru-RU" dirty="0"/>
              <a:t>Наличие самостоятельной работы в каждом из циклов;</a:t>
            </a:r>
          </a:p>
          <a:p>
            <a:r>
              <a:rPr lang="ru-RU" dirty="0"/>
              <a:t>Использование ВЧ для максимального достижения требований запрошенных региональными работодателями.</a:t>
            </a:r>
          </a:p>
          <a:p>
            <a:endParaRPr lang="ru-RU" dirty="0"/>
          </a:p>
          <a:p>
            <a:endParaRPr lang="ru-RU" dirty="0"/>
          </a:p>
        </p:txBody>
      </p:sp>
      <p:sp>
        <p:nvSpPr>
          <p:cNvPr id="4" name="Заголовок 3"/>
          <p:cNvSpPr>
            <a:spLocks noGrp="1"/>
          </p:cNvSpPr>
          <p:nvPr>
            <p:ph type="title"/>
          </p:nvPr>
        </p:nvSpPr>
        <p:spPr>
          <a:effectLst>
            <a:outerShdw blurRad="50800" dist="38100" dir="5400000" algn="t" rotWithShape="0">
              <a:prstClr val="black">
                <a:alpha val="40000"/>
              </a:prstClr>
            </a:outerShdw>
          </a:effectLst>
        </p:spPr>
        <p:txBody>
          <a:bodyPr>
            <a:normAutofit fontScale="90000"/>
          </a:bodyPr>
          <a:lstStyle/>
          <a:p>
            <a:r>
              <a:rPr lang="ru-RU" dirty="0"/>
              <a:t>Принципы формирования учебного плана</a:t>
            </a:r>
          </a:p>
        </p:txBody>
      </p:sp>
    </p:spTree>
    <p:extLst>
      <p:ext uri="{BB962C8B-B14F-4D97-AF65-F5344CB8AC3E}">
        <p14:creationId xmlns:p14="http://schemas.microsoft.com/office/powerpoint/2010/main" val="4283288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pic>
        <p:nvPicPr>
          <p:cNvPr id="85" name="Google Shape;85;p15"/>
          <p:cNvPicPr preferRelativeResize="0"/>
          <p:nvPr/>
        </p:nvPicPr>
        <p:blipFill>
          <a:blip r:embed="rId3">
            <a:alphaModFix/>
          </a:blip>
          <a:stretch>
            <a:fillRect/>
          </a:stretch>
        </p:blipFill>
        <p:spPr>
          <a:xfrm>
            <a:off x="3022533" y="433949"/>
            <a:ext cx="5672800" cy="6424051"/>
          </a:xfrm>
          <a:prstGeom prst="rect">
            <a:avLst/>
          </a:prstGeom>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pic>
      <p:pic>
        <p:nvPicPr>
          <p:cNvPr id="86" name="Google Shape;86;p15" descr="Кусок клейкой ленты, который удерживает заметку на слайде"/>
          <p:cNvPicPr preferRelativeResize="0"/>
          <p:nvPr/>
        </p:nvPicPr>
        <p:blipFill rotWithShape="1">
          <a:blip r:embed="rId4">
            <a:alphaModFix/>
          </a:blip>
          <a:srcRect l="9244" t="5926" r="2118" b="10011"/>
          <a:stretch/>
        </p:blipFill>
        <p:spPr>
          <a:xfrm rot="154828">
            <a:off x="4714667" y="196401"/>
            <a:ext cx="2762667" cy="981400"/>
          </a:xfrm>
          <a:prstGeom prst="rect">
            <a:avLst/>
          </a:prstGeom>
          <a:noFill/>
          <a:ln>
            <a:noFill/>
          </a:ln>
        </p:spPr>
      </p:pic>
      <p:sp>
        <p:nvSpPr>
          <p:cNvPr id="87" name="Google Shape;87;p15"/>
          <p:cNvSpPr txBox="1"/>
          <p:nvPr/>
        </p:nvSpPr>
        <p:spPr>
          <a:xfrm>
            <a:off x="3807400" y="1731298"/>
            <a:ext cx="4577200" cy="1016800"/>
          </a:xfrm>
          <a:prstGeom prst="rect">
            <a:avLst/>
          </a:prstGeom>
          <a:noFill/>
          <a:ln>
            <a:noFill/>
          </a:ln>
        </p:spPr>
        <p:txBody>
          <a:bodyPr spcFirstLastPara="1" wrap="square" lIns="121897" tIns="121897" rIns="121897" bIns="121897" anchor="b" anchorCtr="0">
            <a:noAutofit/>
          </a:bodyPr>
          <a:lstStyle/>
          <a:p>
            <a:r>
              <a:rPr lang="ru" sz="4000" b="1" dirty="0">
                <a:solidFill>
                  <a:schemeClr val="accent1">
                    <a:lumMod val="50000"/>
                  </a:schemeClr>
                </a:solidFill>
                <a:latin typeface="Raleway"/>
                <a:ea typeface="Raleway"/>
                <a:cs typeface="Raleway"/>
                <a:sym typeface="Raleway"/>
              </a:rPr>
              <a:t>Нормативные основания</a:t>
            </a:r>
            <a:endParaRPr sz="4000" b="1" dirty="0">
              <a:solidFill>
                <a:schemeClr val="accent1">
                  <a:lumMod val="50000"/>
                </a:schemeClr>
              </a:solidFill>
              <a:latin typeface="Raleway"/>
              <a:ea typeface="Raleway"/>
              <a:cs typeface="Raleway"/>
              <a:sym typeface="Raleway"/>
            </a:endParaRPr>
          </a:p>
        </p:txBody>
      </p:sp>
      <p:sp>
        <p:nvSpPr>
          <p:cNvPr id="88" name="Google Shape;88;p15"/>
          <p:cNvSpPr txBox="1">
            <a:spLocks noGrp="1"/>
          </p:cNvSpPr>
          <p:nvPr>
            <p:ph type="body" idx="4294967295"/>
          </p:nvPr>
        </p:nvSpPr>
        <p:spPr>
          <a:xfrm>
            <a:off x="3471333" y="2823859"/>
            <a:ext cx="4913267" cy="3449980"/>
          </a:xfrm>
          <a:prstGeom prst="rect">
            <a:avLst/>
          </a:prstGeom>
        </p:spPr>
        <p:txBody>
          <a:bodyPr spcFirstLastPara="1" wrap="square" lIns="121897" tIns="121897" rIns="121897" bIns="121897" anchor="t" anchorCtr="0">
            <a:noAutofit/>
          </a:bodyPr>
          <a:lstStyle/>
          <a:p>
            <a:pPr marL="0" indent="0">
              <a:spcBef>
                <a:spcPts val="0"/>
              </a:spcBef>
              <a:buNone/>
            </a:pPr>
            <a:r>
              <a:rPr lang="ru-RU" sz="1800" dirty="0">
                <a:solidFill>
                  <a:schemeClr val="dk2"/>
                </a:solidFill>
                <a:latin typeface="Raleway"/>
                <a:ea typeface="Raleway"/>
                <a:cs typeface="Raleway"/>
                <a:sym typeface="Raleway"/>
              </a:rPr>
              <a:t>ФЗ-273 от 29.12.12 «Об образовании в РФ»</a:t>
            </a:r>
          </a:p>
          <a:p>
            <a:pPr marL="0" indent="0">
              <a:spcBef>
                <a:spcPts val="0"/>
              </a:spcBef>
              <a:buNone/>
            </a:pPr>
            <a:endParaRPr lang="ru-RU" sz="1800" dirty="0">
              <a:solidFill>
                <a:schemeClr val="dk2"/>
              </a:solidFill>
              <a:latin typeface="Raleway"/>
              <a:ea typeface="Raleway"/>
              <a:cs typeface="Raleway"/>
              <a:sym typeface="Raleway"/>
            </a:endParaRPr>
          </a:p>
          <a:p>
            <a:pPr marL="0" indent="0">
              <a:spcBef>
                <a:spcPts val="0"/>
              </a:spcBef>
              <a:buNone/>
            </a:pPr>
            <a:r>
              <a:rPr lang="ru-RU" sz="1800" dirty="0">
                <a:solidFill>
                  <a:schemeClr val="dk2"/>
                </a:solidFill>
                <a:latin typeface="Raleway"/>
                <a:ea typeface="Raleway"/>
                <a:cs typeface="Raleway"/>
                <a:sym typeface="Raleway"/>
              </a:rPr>
              <a:t>ФГОС СПО по специальности (профессии)</a:t>
            </a:r>
          </a:p>
          <a:p>
            <a:pPr marL="0" indent="0">
              <a:spcBef>
                <a:spcPts val="0"/>
              </a:spcBef>
              <a:buNone/>
            </a:pPr>
            <a:endParaRPr lang="ru-RU" sz="1800" dirty="0">
              <a:solidFill>
                <a:schemeClr val="dk2"/>
              </a:solidFill>
              <a:latin typeface="Raleway"/>
              <a:ea typeface="Raleway"/>
              <a:cs typeface="Raleway"/>
              <a:sym typeface="Raleway"/>
            </a:endParaRPr>
          </a:p>
          <a:p>
            <a:pPr marL="0" indent="0">
              <a:spcBef>
                <a:spcPts val="0"/>
              </a:spcBef>
              <a:buNone/>
            </a:pPr>
            <a:r>
              <a:rPr lang="ru-RU" sz="1800" dirty="0">
                <a:solidFill>
                  <a:schemeClr val="dk2"/>
                </a:solidFill>
                <a:latin typeface="Raleway"/>
                <a:ea typeface="Raleway"/>
                <a:cs typeface="Raleway"/>
                <a:sym typeface="Raleway"/>
              </a:rPr>
              <a:t>ПООП по специальности (профессии)</a:t>
            </a:r>
          </a:p>
          <a:p>
            <a:pPr marL="0" indent="0">
              <a:spcBef>
                <a:spcPts val="0"/>
              </a:spcBef>
              <a:buNone/>
            </a:pPr>
            <a:endParaRPr lang="ru-RU" sz="1800" dirty="0">
              <a:solidFill>
                <a:schemeClr val="dk2"/>
              </a:solidFill>
              <a:latin typeface="Raleway"/>
              <a:ea typeface="Raleway"/>
              <a:cs typeface="Raleway"/>
              <a:sym typeface="Raleway"/>
            </a:endParaRPr>
          </a:p>
          <a:p>
            <a:pPr marL="0" indent="0">
              <a:spcBef>
                <a:spcPts val="0"/>
              </a:spcBef>
              <a:buNone/>
            </a:pPr>
            <a:r>
              <a:rPr lang="ru-RU" sz="1800" dirty="0">
                <a:solidFill>
                  <a:schemeClr val="dk2"/>
                </a:solidFill>
                <a:latin typeface="Raleway"/>
                <a:ea typeface="Raleway"/>
                <a:cs typeface="Raleway"/>
                <a:sym typeface="Raleway"/>
              </a:rPr>
              <a:t>Программа развития образовательной организации</a:t>
            </a:r>
            <a:endParaRPr sz="1800" dirty="0">
              <a:solidFill>
                <a:schemeClr val="dk2"/>
              </a:solidFill>
              <a:latin typeface="Raleway"/>
              <a:ea typeface="Raleway"/>
              <a:cs typeface="Raleway"/>
              <a:sym typeface="Raleway"/>
            </a:endParaRPr>
          </a:p>
        </p:txBody>
      </p:sp>
      <p:pic>
        <p:nvPicPr>
          <p:cNvPr id="6" name="Picture 6" descr="http://mirgif.com/mal/jemocii/jemocii_30.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313150" y="3435535"/>
            <a:ext cx="1665962" cy="20887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pic>
        <p:nvPicPr>
          <p:cNvPr id="85" name="Google Shape;85;p15"/>
          <p:cNvPicPr preferRelativeResize="0"/>
          <p:nvPr/>
        </p:nvPicPr>
        <p:blipFill>
          <a:blip r:embed="rId3">
            <a:alphaModFix/>
          </a:blip>
          <a:stretch>
            <a:fillRect/>
          </a:stretch>
        </p:blipFill>
        <p:spPr>
          <a:xfrm>
            <a:off x="3598804" y="216974"/>
            <a:ext cx="5672800" cy="6424051"/>
          </a:xfrm>
          <a:prstGeom prst="rect">
            <a:avLst/>
          </a:prstGeom>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pic>
      <p:pic>
        <p:nvPicPr>
          <p:cNvPr id="86" name="Google Shape;86;p15" descr="Кусок клейкой ленты, который удерживает заметку на слайде"/>
          <p:cNvPicPr preferRelativeResize="0"/>
          <p:nvPr/>
        </p:nvPicPr>
        <p:blipFill rotWithShape="1">
          <a:blip r:embed="rId4">
            <a:alphaModFix/>
          </a:blip>
          <a:srcRect l="9244" t="5926" r="2118" b="10011"/>
          <a:stretch/>
        </p:blipFill>
        <p:spPr>
          <a:xfrm rot="154828">
            <a:off x="4714667" y="196401"/>
            <a:ext cx="2762667" cy="981400"/>
          </a:xfrm>
          <a:prstGeom prst="rect">
            <a:avLst/>
          </a:prstGeom>
          <a:noFill/>
          <a:ln>
            <a:noFill/>
          </a:ln>
        </p:spPr>
      </p:pic>
      <p:sp>
        <p:nvSpPr>
          <p:cNvPr id="87" name="Google Shape;87;p15"/>
          <p:cNvSpPr txBox="1"/>
          <p:nvPr/>
        </p:nvSpPr>
        <p:spPr>
          <a:xfrm>
            <a:off x="5460111" y="1239495"/>
            <a:ext cx="2924704" cy="1016800"/>
          </a:xfrm>
          <a:prstGeom prst="rect">
            <a:avLst/>
          </a:prstGeom>
          <a:noFill/>
          <a:ln>
            <a:noFill/>
          </a:ln>
        </p:spPr>
        <p:txBody>
          <a:bodyPr spcFirstLastPara="1" wrap="square" lIns="121897" tIns="121897" rIns="121897" bIns="121897" anchor="b" anchorCtr="0">
            <a:noAutofit/>
          </a:bodyPr>
          <a:lstStyle/>
          <a:p>
            <a:r>
              <a:rPr lang="ru" sz="4000" b="1" dirty="0">
                <a:solidFill>
                  <a:schemeClr val="accent1">
                    <a:lumMod val="50000"/>
                  </a:schemeClr>
                </a:solidFill>
                <a:latin typeface="Raleway"/>
                <a:ea typeface="Raleway"/>
                <a:cs typeface="Raleway"/>
                <a:sym typeface="Raleway"/>
              </a:rPr>
              <a:t>Цель </a:t>
            </a:r>
            <a:endParaRPr sz="4000" b="1" dirty="0">
              <a:solidFill>
                <a:schemeClr val="accent1">
                  <a:lumMod val="50000"/>
                </a:schemeClr>
              </a:solidFill>
              <a:latin typeface="Raleway"/>
              <a:ea typeface="Raleway"/>
              <a:cs typeface="Raleway"/>
              <a:sym typeface="Raleway"/>
            </a:endParaRPr>
          </a:p>
        </p:txBody>
      </p:sp>
      <p:sp>
        <p:nvSpPr>
          <p:cNvPr id="88" name="Google Shape;88;p15"/>
          <p:cNvSpPr txBox="1">
            <a:spLocks noGrp="1"/>
          </p:cNvSpPr>
          <p:nvPr>
            <p:ph type="body" idx="4294967295"/>
          </p:nvPr>
        </p:nvSpPr>
        <p:spPr>
          <a:xfrm>
            <a:off x="4310982" y="2238691"/>
            <a:ext cx="4073833" cy="3849617"/>
          </a:xfrm>
          <a:prstGeom prst="rect">
            <a:avLst/>
          </a:prstGeom>
        </p:spPr>
        <p:txBody>
          <a:bodyPr spcFirstLastPara="1" wrap="square" lIns="121897" tIns="121897" rIns="121897" bIns="121897" anchor="t" anchorCtr="0">
            <a:noAutofit/>
          </a:bodyPr>
          <a:lstStyle/>
          <a:p>
            <a:pPr marL="0" indent="0" algn="just">
              <a:spcBef>
                <a:spcPts val="0"/>
              </a:spcBef>
              <a:buNone/>
            </a:pPr>
            <a:r>
              <a:rPr lang="ru-RU" sz="2000" b="1" dirty="0">
                <a:solidFill>
                  <a:schemeClr val="dk2"/>
                </a:solidFill>
                <a:latin typeface="Raleway"/>
                <a:ea typeface="Raleway"/>
                <a:cs typeface="Raleway"/>
                <a:sym typeface="Raleway"/>
              </a:rPr>
              <a:t>Формирование структуры образовательного процесса, в рамках реализуемого ФГОС, обеспечивающего подготовку современного работника с минимальными затратами.</a:t>
            </a:r>
            <a:endParaRPr sz="2000" dirty="0">
              <a:solidFill>
                <a:schemeClr val="dk2"/>
              </a:solidFill>
              <a:latin typeface="Raleway"/>
              <a:ea typeface="Raleway"/>
              <a:cs typeface="Raleway"/>
              <a:sym typeface="Raleway"/>
            </a:endParaRPr>
          </a:p>
        </p:txBody>
      </p:sp>
      <p:pic>
        <p:nvPicPr>
          <p:cNvPr id="6" name="Picture 10" descr="http://mirgif.com/mal/jemocii/jemocii_92.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0158608" y="4509371"/>
            <a:ext cx="1749279" cy="21573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Прямоугольник с двумя скругленными соседними углами 12"/>
          <p:cNvSpPr/>
          <p:nvPr/>
        </p:nvSpPr>
        <p:spPr>
          <a:xfrm flipV="1">
            <a:off x="1154954" y="1127341"/>
            <a:ext cx="8761412" cy="920533"/>
          </a:xfrm>
          <a:prstGeom prst="round2SameRect">
            <a:avLst/>
          </a:prstGeom>
          <a:ln w="57150">
            <a:solidFill>
              <a:schemeClr val="accent6">
                <a:lumMod val="50000"/>
                <a:alpha val="6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3" name="Объект 2"/>
          <p:cNvSpPr>
            <a:spLocks noGrp="1"/>
          </p:cNvSpPr>
          <p:nvPr>
            <p:ph idx="1"/>
          </p:nvPr>
        </p:nvSpPr>
        <p:spPr>
          <a:xfrm>
            <a:off x="1994222" y="911269"/>
            <a:ext cx="7174286" cy="1098550"/>
          </a:xfrm>
        </p:spPr>
        <p:txBody>
          <a:bodyPr>
            <a:normAutofit fontScale="55000" lnSpcReduction="20000"/>
          </a:bodyPr>
          <a:lstStyle/>
          <a:p>
            <a:pPr marL="0" indent="0" algn="ctr">
              <a:buNone/>
            </a:pPr>
            <a:endParaRPr lang="ru-RU" sz="4000" b="1" dirty="0">
              <a:solidFill>
                <a:schemeClr val="accent1">
                  <a:lumMod val="75000"/>
                </a:schemeClr>
              </a:solidFill>
            </a:endParaRPr>
          </a:p>
          <a:p>
            <a:pPr marL="0" indent="0" algn="ctr">
              <a:buNone/>
            </a:pPr>
            <a:endParaRPr lang="ru-RU" sz="4000" b="1" dirty="0">
              <a:solidFill>
                <a:schemeClr val="accent1">
                  <a:lumMod val="75000"/>
                </a:schemeClr>
              </a:solidFill>
            </a:endParaRPr>
          </a:p>
          <a:p>
            <a:pPr marL="0" indent="0" algn="ctr">
              <a:buNone/>
            </a:pPr>
            <a:r>
              <a:rPr lang="ru-RU" sz="4000" b="1" dirty="0">
                <a:solidFill>
                  <a:schemeClr val="accent1">
                    <a:lumMod val="75000"/>
                  </a:schemeClr>
                </a:solidFill>
              </a:rPr>
              <a:t>Эффективность</a:t>
            </a:r>
          </a:p>
        </p:txBody>
      </p:sp>
      <p:sp>
        <p:nvSpPr>
          <p:cNvPr id="2" name="Заголовок 1"/>
          <p:cNvSpPr>
            <a:spLocks noGrp="1"/>
          </p:cNvSpPr>
          <p:nvPr>
            <p:ph type="title"/>
          </p:nvPr>
        </p:nvSpPr>
        <p:spPr>
          <a:xfrm>
            <a:off x="371606" y="0"/>
            <a:ext cx="10972800" cy="1143000"/>
          </a:xfrm>
        </p:spPr>
        <p:txBody>
          <a:bodyPr/>
          <a:lstStyle/>
          <a:p>
            <a:pPr algn="ctr"/>
            <a:r>
              <a:rPr lang="ru-RU" b="1" dirty="0">
                <a:solidFill>
                  <a:schemeClr val="tx1"/>
                </a:solidFill>
              </a:rPr>
              <a:t>ОБЕСПЕЧЕНИЕ ЭФФЕКТИВНОСТИ</a:t>
            </a:r>
          </a:p>
        </p:txBody>
      </p:sp>
      <p:sp>
        <p:nvSpPr>
          <p:cNvPr id="4" name="Скругленный прямоугольник 3"/>
          <p:cNvSpPr/>
          <p:nvPr/>
        </p:nvSpPr>
        <p:spPr>
          <a:xfrm>
            <a:off x="1154953" y="2654300"/>
            <a:ext cx="3709147" cy="2260600"/>
          </a:xfrm>
          <a:prstGeom prst="roundRect">
            <a:avLst/>
          </a:prstGeom>
          <a:ln w="57150">
            <a:solidFill>
              <a:schemeClr val="accent6">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2400" b="1" dirty="0">
                <a:solidFill>
                  <a:schemeClr val="accent1">
                    <a:lumMod val="75000"/>
                  </a:schemeClr>
                </a:solidFill>
              </a:rPr>
              <a:t>Повышение качества при сохранении затрат</a:t>
            </a:r>
          </a:p>
        </p:txBody>
      </p:sp>
      <p:sp>
        <p:nvSpPr>
          <p:cNvPr id="5" name="Скругленный прямоугольник 4"/>
          <p:cNvSpPr/>
          <p:nvPr/>
        </p:nvSpPr>
        <p:spPr>
          <a:xfrm>
            <a:off x="6324599" y="2654300"/>
            <a:ext cx="3591767" cy="2260600"/>
          </a:xfrm>
          <a:prstGeom prst="roundRect">
            <a:avLst/>
          </a:prstGeom>
          <a:ln w="57150">
            <a:solidFill>
              <a:schemeClr val="accent6">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2400" b="1" dirty="0">
                <a:solidFill>
                  <a:schemeClr val="accent1">
                    <a:lumMod val="75000"/>
                  </a:schemeClr>
                </a:solidFill>
              </a:rPr>
              <a:t>Снижение затрат при сохранении качества</a:t>
            </a:r>
          </a:p>
        </p:txBody>
      </p:sp>
      <p:sp>
        <p:nvSpPr>
          <p:cNvPr id="6" name="Скругленный прямоугольник 5"/>
          <p:cNvSpPr/>
          <p:nvPr/>
        </p:nvSpPr>
        <p:spPr>
          <a:xfrm>
            <a:off x="1154953" y="5245100"/>
            <a:ext cx="8761414" cy="774700"/>
          </a:xfrm>
          <a:prstGeom prst="roundRect">
            <a:avLst/>
          </a:prstGeom>
          <a:ln w="571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schemeClr val="tx1">
                    <a:lumMod val="95000"/>
                    <a:lumOff val="5000"/>
                  </a:schemeClr>
                </a:solidFill>
              </a:rPr>
              <a:t>Минимальное </a:t>
            </a:r>
            <a:r>
              <a:rPr lang="ru-RU" sz="2400" b="1">
                <a:solidFill>
                  <a:schemeClr val="tx1">
                    <a:lumMod val="95000"/>
                    <a:lumOff val="5000"/>
                  </a:schemeClr>
                </a:solidFill>
              </a:rPr>
              <a:t>качество задается </a:t>
            </a:r>
            <a:r>
              <a:rPr lang="ru-RU" sz="2400" b="1" dirty="0">
                <a:solidFill>
                  <a:schemeClr val="tx1">
                    <a:lumMod val="95000"/>
                    <a:lumOff val="5000"/>
                  </a:schemeClr>
                </a:solidFill>
              </a:rPr>
              <a:t>требованиями ФГОС</a:t>
            </a:r>
          </a:p>
        </p:txBody>
      </p:sp>
      <p:sp>
        <p:nvSpPr>
          <p:cNvPr id="7" name="Стрелка вниз 6"/>
          <p:cNvSpPr/>
          <p:nvPr/>
        </p:nvSpPr>
        <p:spPr>
          <a:xfrm>
            <a:off x="2044326" y="2047875"/>
            <a:ext cx="609600" cy="606425"/>
          </a:xfrm>
          <a:prstGeom prst="downArrow">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8399882" y="2047875"/>
            <a:ext cx="558800" cy="606425"/>
          </a:xfrm>
          <a:prstGeom prst="downArrow">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Двойная стрелка влево/вправо 8"/>
          <p:cNvSpPr/>
          <p:nvPr/>
        </p:nvSpPr>
        <p:spPr>
          <a:xfrm>
            <a:off x="4864100" y="3352800"/>
            <a:ext cx="1460498" cy="558800"/>
          </a:xfrm>
          <a:prstGeom prst="leftRightArrow">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Двойная стрелка вверх/вниз 9"/>
          <p:cNvSpPr/>
          <p:nvPr/>
        </p:nvSpPr>
        <p:spPr>
          <a:xfrm>
            <a:off x="2774576" y="4914900"/>
            <a:ext cx="469900" cy="330200"/>
          </a:xfrm>
          <a:prstGeom prst="up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2" name="Рисунок 11"/>
          <p:cNvPicPr>
            <a:picLocks noChangeAspect="1"/>
          </p:cNvPicPr>
          <p:nvPr/>
        </p:nvPicPr>
        <p:blipFill>
          <a:blip r:embed="rId2"/>
          <a:stretch>
            <a:fillRect/>
          </a:stretch>
        </p:blipFill>
        <p:spPr>
          <a:xfrm>
            <a:off x="7852235" y="4885405"/>
            <a:ext cx="536494" cy="359695"/>
          </a:xfrm>
          <a:prstGeom prst="rect">
            <a:avLst/>
          </a:prstGeom>
        </p:spPr>
      </p:pic>
      <p:sp>
        <p:nvSpPr>
          <p:cNvPr id="14" name="Двойная стрелка вверх/вниз 13"/>
          <p:cNvSpPr/>
          <p:nvPr/>
        </p:nvSpPr>
        <p:spPr>
          <a:xfrm>
            <a:off x="7887283" y="4904461"/>
            <a:ext cx="469900" cy="330200"/>
          </a:xfrm>
          <a:prstGeom prst="up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861656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effectLst>
            <a:outerShdw blurRad="50800" dist="38100" dir="5400000" algn="t" rotWithShape="0">
              <a:prstClr val="black">
                <a:alpha val="40000"/>
              </a:prstClr>
            </a:outerShdw>
          </a:effectLst>
        </p:spPr>
        <p:txBody>
          <a:bodyPr/>
          <a:lstStyle/>
          <a:p>
            <a:endParaRPr lang="ru-RU" dirty="0"/>
          </a:p>
          <a:p>
            <a:endParaRPr lang="ru-RU" dirty="0"/>
          </a:p>
          <a:p>
            <a:endParaRPr lang="ru-RU" dirty="0"/>
          </a:p>
          <a:p>
            <a:r>
              <a:rPr lang="ru-RU" dirty="0"/>
              <a:t>                                     </a:t>
            </a:r>
            <a:r>
              <a:rPr lang="ru-RU" sz="4800" b="1" dirty="0"/>
              <a:t>=</a:t>
            </a:r>
          </a:p>
        </p:txBody>
      </p:sp>
      <p:sp>
        <p:nvSpPr>
          <p:cNvPr id="2" name="Заголовок 1"/>
          <p:cNvSpPr>
            <a:spLocks noGrp="1"/>
          </p:cNvSpPr>
          <p:nvPr>
            <p:ph type="title"/>
          </p:nvPr>
        </p:nvSpPr>
        <p:spPr>
          <a:effectLst>
            <a:outerShdw blurRad="50800" dist="38100" dir="5400000" algn="t" rotWithShape="0">
              <a:prstClr val="black">
                <a:alpha val="40000"/>
              </a:prstClr>
            </a:outerShdw>
          </a:effectLst>
        </p:spPr>
        <p:txBody>
          <a:bodyPr/>
          <a:lstStyle/>
          <a:p>
            <a:r>
              <a:rPr lang="ru-RU" dirty="0">
                <a:solidFill>
                  <a:schemeClr val="accent1">
                    <a:lumMod val="50000"/>
                  </a:schemeClr>
                </a:solidFill>
              </a:rPr>
              <a:t>Формула для расчета</a:t>
            </a:r>
          </a:p>
        </p:txBody>
      </p:sp>
      <p:sp>
        <p:nvSpPr>
          <p:cNvPr id="4" name="Прямоугольник 3"/>
          <p:cNvSpPr/>
          <p:nvPr/>
        </p:nvSpPr>
        <p:spPr>
          <a:xfrm>
            <a:off x="576197" y="2730674"/>
            <a:ext cx="4233797" cy="977031"/>
          </a:xfrm>
          <a:prstGeom prst="rect">
            <a:avLst/>
          </a:prstGeom>
          <a:solidFill>
            <a:schemeClr val="accent4">
              <a:lumMod val="75000"/>
            </a:schemeClr>
          </a:solidFill>
          <a:ln>
            <a:solidFill>
              <a:schemeClr val="accent4">
                <a:lumMod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000" dirty="0"/>
              <a:t>Эффективность</a:t>
            </a:r>
          </a:p>
        </p:txBody>
      </p:sp>
      <p:cxnSp>
        <p:nvCxnSpPr>
          <p:cNvPr id="6" name="Прямая соединительная линия 5"/>
          <p:cNvCxnSpPr/>
          <p:nvPr/>
        </p:nvCxnSpPr>
        <p:spPr>
          <a:xfrm>
            <a:off x="5912285" y="3256767"/>
            <a:ext cx="4835047" cy="12526"/>
          </a:xfrm>
          <a:prstGeom prst="line">
            <a:avLst/>
          </a:prstGeom>
          <a:ln w="76200">
            <a:solidFill>
              <a:srgbClr val="00206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6012494" y="2116899"/>
            <a:ext cx="4722312" cy="901874"/>
          </a:xfrm>
          <a:prstGeom prst="rect">
            <a:avLst/>
          </a:prstGeom>
          <a:effectLst>
            <a:outerShdw blurRad="50800" dist="38100" dir="5400000" algn="t"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ru-RU" sz="3600" dirty="0"/>
              <a:t>Качество</a:t>
            </a:r>
          </a:p>
        </p:txBody>
      </p:sp>
      <p:sp>
        <p:nvSpPr>
          <p:cNvPr id="8" name="Прямоугольник 7"/>
          <p:cNvSpPr/>
          <p:nvPr/>
        </p:nvSpPr>
        <p:spPr>
          <a:xfrm>
            <a:off x="6027108" y="3509375"/>
            <a:ext cx="4722312" cy="937365"/>
          </a:xfrm>
          <a:prstGeom prst="rect">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a:t>Затраты</a:t>
            </a:r>
          </a:p>
        </p:txBody>
      </p:sp>
      <p:sp>
        <p:nvSpPr>
          <p:cNvPr id="10" name="Стрелка вниз 9"/>
          <p:cNvSpPr/>
          <p:nvPr/>
        </p:nvSpPr>
        <p:spPr>
          <a:xfrm>
            <a:off x="11085534" y="3519812"/>
            <a:ext cx="789140" cy="1778697"/>
          </a:xfrm>
          <a:prstGeom prst="downArrow">
            <a:avLst/>
          </a:prstGeom>
        </p:spPr>
        <p:style>
          <a:lnRef idx="0">
            <a:schemeClr val="accent1"/>
          </a:lnRef>
          <a:fillRef idx="3">
            <a:schemeClr val="accent1"/>
          </a:fillRef>
          <a:effectRef idx="3">
            <a:schemeClr val="accent1"/>
          </a:effectRef>
          <a:fontRef idx="minor">
            <a:schemeClr val="lt1"/>
          </a:fontRef>
        </p:style>
        <p:txBody>
          <a:bodyPr vert="vert" rtlCol="0" anchor="ctr"/>
          <a:lstStyle/>
          <a:p>
            <a:pPr algn="ctr"/>
            <a:r>
              <a:rPr lang="ru-RU" dirty="0"/>
              <a:t>Снизить</a:t>
            </a:r>
          </a:p>
        </p:txBody>
      </p:sp>
      <p:sp>
        <p:nvSpPr>
          <p:cNvPr id="11" name="Стрелка вверх 10"/>
          <p:cNvSpPr/>
          <p:nvPr/>
        </p:nvSpPr>
        <p:spPr>
          <a:xfrm>
            <a:off x="11073008" y="1365337"/>
            <a:ext cx="789140" cy="1578279"/>
          </a:xfrm>
          <a:prstGeom prst="upArrow">
            <a:avLst/>
          </a:prstGeom>
        </p:spPr>
        <p:style>
          <a:lnRef idx="1">
            <a:schemeClr val="accent3"/>
          </a:lnRef>
          <a:fillRef idx="3">
            <a:schemeClr val="accent3"/>
          </a:fillRef>
          <a:effectRef idx="2">
            <a:schemeClr val="accent3"/>
          </a:effectRef>
          <a:fontRef idx="minor">
            <a:schemeClr val="lt1"/>
          </a:fontRef>
        </p:style>
        <p:txBody>
          <a:bodyPr vert="vert" rtlCol="0" anchor="ctr"/>
          <a:lstStyle/>
          <a:p>
            <a:pPr algn="ctr"/>
            <a:r>
              <a:rPr lang="ru-RU" dirty="0"/>
              <a:t>Повысить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609600" y="1987826"/>
            <a:ext cx="10972800" cy="4019466"/>
          </a:xfrm>
        </p:spPr>
        <p:txBody>
          <a:bodyPr/>
          <a:lstStyle/>
          <a:p>
            <a:r>
              <a:rPr lang="ru-RU" dirty="0"/>
              <a:t>Результаты описанные ФГОС и ПООП (константа)</a:t>
            </a:r>
          </a:p>
          <a:p>
            <a:pPr marL="109728" indent="0" algn="ctr">
              <a:buNone/>
            </a:pPr>
            <a:r>
              <a:rPr lang="ru-RU" sz="3600" b="1" dirty="0"/>
              <a:t>+</a:t>
            </a:r>
          </a:p>
          <a:p>
            <a:pPr algn="just"/>
            <a:r>
              <a:rPr lang="ru-RU" dirty="0"/>
              <a:t>Дополнительные результаты вводимые за счет вариативной части (по требованию рынка труда, по требованию органа управления образованием, по запросам поступающих на обучение, по опережающим требованиям отрасли, по решению педагогического коллектива)</a:t>
            </a:r>
          </a:p>
        </p:txBody>
      </p:sp>
      <p:sp>
        <p:nvSpPr>
          <p:cNvPr id="3" name="Заголовок 2"/>
          <p:cNvSpPr>
            <a:spLocks noGrp="1"/>
          </p:cNvSpPr>
          <p:nvPr>
            <p:ph type="title"/>
          </p:nvPr>
        </p:nvSpPr>
        <p:spPr/>
        <p:txBody>
          <a:bodyPr/>
          <a:lstStyle/>
          <a:p>
            <a:r>
              <a:rPr lang="ru-RU" dirty="0">
                <a:solidFill>
                  <a:schemeClr val="accent1">
                    <a:lumMod val="50000"/>
                  </a:schemeClr>
                </a:solidFill>
              </a:rPr>
              <a:t>Качество образования</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898</TotalTime>
  <Words>1051</Words>
  <Application>Microsoft Office PowerPoint</Application>
  <PresentationFormat>Широкоэкранный</PresentationFormat>
  <Paragraphs>232</Paragraphs>
  <Slides>26</Slides>
  <Notes>3</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26</vt:i4>
      </vt:variant>
    </vt:vector>
  </HeadingPairs>
  <TitlesOfParts>
    <vt:vector size="37" baseType="lpstr">
      <vt:lpstr>PMingLiU</vt:lpstr>
      <vt:lpstr>Arial</vt:lpstr>
      <vt:lpstr>Calibri</vt:lpstr>
      <vt:lpstr>inherit</vt:lpstr>
      <vt:lpstr>Lucida Sans Unicode</vt:lpstr>
      <vt:lpstr>Raleway</vt:lpstr>
      <vt:lpstr>Times New Roman</vt:lpstr>
      <vt:lpstr>Verdana</vt:lpstr>
      <vt:lpstr>Wingdings 2</vt:lpstr>
      <vt:lpstr>Wingdings 3</vt:lpstr>
      <vt:lpstr>Открытая</vt:lpstr>
      <vt:lpstr>Принципы разработки эффективного учебный план  </vt:lpstr>
      <vt:lpstr>Направления работы</vt:lpstr>
      <vt:lpstr>Задачи, решаемые при формировании учебного плана образовательной организации</vt:lpstr>
      <vt:lpstr>Принципы формирования учебного плана</vt:lpstr>
      <vt:lpstr>Презентация PowerPoint</vt:lpstr>
      <vt:lpstr>Презентация PowerPoint</vt:lpstr>
      <vt:lpstr>ОБЕСПЕЧЕНИЕ ЭФФЕКТИВНОСТИ</vt:lpstr>
      <vt:lpstr>Формула для расчета</vt:lpstr>
      <vt:lpstr>Качество образования</vt:lpstr>
      <vt:lpstr>Затраты на образовательную услугу</vt:lpstr>
      <vt:lpstr>Перспективные тенденции развития СПО </vt:lpstr>
      <vt:lpstr>Свободы предоставляемые новыми ФГОС</vt:lpstr>
      <vt:lpstr>Структура программы спо</vt:lpstr>
      <vt:lpstr>Условия реализации программ</vt:lpstr>
      <vt:lpstr>Условия обеспечения эффективности</vt:lpstr>
      <vt:lpstr>п.1.9 (1.10) ФГОС СПО Обучение по индивидуальному учебному плану</vt:lpstr>
      <vt:lpstr>Порядок организации и осуществления образовательной деятельности по образовательным программам СПО (утв. Приказом Минорнауки России от 14 июня 2013 г. N 464)</vt:lpstr>
      <vt:lpstr>Примерный перечень документов для ИУП</vt:lpstr>
      <vt:lpstr>Практическое задание №1</vt:lpstr>
      <vt:lpstr>Структура программы</vt:lpstr>
      <vt:lpstr>09.02.07 Модули </vt:lpstr>
      <vt:lpstr>3. Определите какое направление (направления) вы планируете использовать</vt:lpstr>
      <vt:lpstr>4. Определите на какие элементы программы повлияет выбранное направление</vt:lpstr>
      <vt:lpstr>5. Определите наименования локальных актов требующих разработки</vt:lpstr>
      <vt:lpstr>6. Определите мероприятия дорожной карты по разработке и внедрению ЭУП</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Olga</cp:lastModifiedBy>
  <cp:revision>61</cp:revision>
  <dcterms:created xsi:type="dcterms:W3CDTF">2018-03-21T12:07:19Z</dcterms:created>
  <dcterms:modified xsi:type="dcterms:W3CDTF">2018-08-28T05:25:08Z</dcterms:modified>
</cp:coreProperties>
</file>