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40"/>
  </p:notes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7" r:id="rId31"/>
    <p:sldId id="286" r:id="rId32"/>
    <p:sldId id="289" r:id="rId33"/>
    <p:sldId id="288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ABF54-3368-4B81-809F-F06ED0A34D4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521060-DFC8-4600-A326-A095CA193793}">
      <dgm:prSet phldrT="[Текст]" custT="1"/>
      <dgm:spPr>
        <a:xfrm>
          <a:off x="3050044" y="2250245"/>
          <a:ext cx="2494563" cy="1278142"/>
        </a:xfrm>
        <a:prstGeom prst="roundRect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Black" panose="020B0A04020102020204" pitchFamily="34" charset="0"/>
              <a:ea typeface="+mn-ea"/>
              <a:cs typeface="+mn-cs"/>
            </a:rPr>
            <a:t>Документ </a:t>
          </a:r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Black" panose="020B0A04020102020204" pitchFamily="34" charset="0"/>
              <a:ea typeface="+mn-ea"/>
              <a:cs typeface="+mn-cs"/>
            </a:rPr>
            <a:t>должен отвечать </a:t>
          </a:r>
          <a:r>
            <a: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Black" panose="020B0A04020102020204" pitchFamily="34" charset="0"/>
              <a:ea typeface="+mn-ea"/>
              <a:cs typeface="+mn-cs"/>
            </a:rPr>
            <a:t>на вопросы</a:t>
          </a:r>
        </a:p>
      </dgm:t>
    </dgm:pt>
    <dgm:pt modelId="{D263A2A4-7218-495C-8376-BF77E1C3FF8C}" type="parTrans" cxnId="{6D9D52BC-1F6A-4A25-9CA0-DDABF38B8CCA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8AD8DD51-0CB3-43EC-BE87-6406674FDB06}" type="sibTrans" cxnId="{6D9D52BC-1F6A-4A25-9CA0-DDABF38B8CCA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8BDF5C6D-B446-4548-AFE6-40371D7AC83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 rot="16200000">
          <a:off x="800661" y="-780408"/>
          <a:ext cx="2556284" cy="4157606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endParaRPr lang="ru-RU" sz="2000" dirty="0">
            <a:solidFill>
              <a:sysClr val="windowText" lastClr="000000"/>
            </a:solidFill>
            <a:latin typeface="Arial Black" panose="020B0A04020102020204" pitchFamily="34" charset="0"/>
            <a:ea typeface="+mn-ea"/>
            <a:cs typeface="+mn-cs"/>
          </a:endParaRPr>
        </a:p>
        <a:p>
          <a:r>
            <a:rPr lang="ru-RU" sz="20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ЧТО?</a:t>
          </a:r>
        </a:p>
        <a:p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Что оцениваем?</a:t>
          </a:r>
        </a:p>
        <a:p>
          <a:r>
            <a:rPr lang="ru-RU" sz="16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Какова </a:t>
          </a:r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структура (состав) оценочного средства?</a:t>
          </a:r>
        </a:p>
      </dgm:t>
    </dgm:pt>
    <dgm:pt modelId="{6A8A45ED-3DE0-4F62-A94F-D6ABD9CF4CF0}" type="parTrans" cxnId="{7024A311-01E4-4B36-8D01-3D0680AC6113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1D04A297-3FD0-4960-9486-3B1B8494494C}" type="sibTrans" cxnId="{7024A311-01E4-4B36-8D01-3D0680AC6113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09251996-3BD1-4963-BFEB-FF971A9ED2A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4157606" y="-20252"/>
          <a:ext cx="4157606" cy="2637292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КТО?</a:t>
          </a:r>
        </a:p>
        <a:p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 отвечает за разработку </a:t>
          </a:r>
          <a:r>
            <a:rPr lang="ru-RU" sz="16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  <a:p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 разрабатывает </a:t>
          </a:r>
          <a:r>
            <a:rPr lang="ru-RU" sz="16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  <a:p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 </a:t>
          </a:r>
          <a:r>
            <a:rPr lang="ru-RU" sz="16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утверждает ФОС</a:t>
          </a:r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</dgm:t>
    </dgm:pt>
    <dgm:pt modelId="{C2C0841A-3F51-4157-8C93-FCB2006CE04E}" type="parTrans" cxnId="{BC71CF38-9773-490E-B159-573A62312F38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216C8D8C-7517-43EE-BCF2-D02D44939939}" type="sibTrans" cxnId="{BC71CF38-9773-490E-B159-573A62312F38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5F402981-3F88-49B6-A215-DDBB4F816B1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 rot="10800000">
          <a:off x="0" y="2576536"/>
          <a:ext cx="4157606" cy="2556284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ДЛЯ ЧЕГО?</a:t>
          </a:r>
        </a:p>
        <a:p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Где используются разработанные </a:t>
          </a:r>
          <a:r>
            <a:rPr lang="ru-RU" sz="16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endParaRPr lang="ru-RU" sz="1600" dirty="0">
            <a:solidFill>
              <a:sysClr val="windowText" lastClr="000000"/>
            </a:solidFill>
            <a:latin typeface="Arial Black" panose="020B0A04020102020204" pitchFamily="34" charset="0"/>
            <a:ea typeface="+mn-ea"/>
            <a:cs typeface="+mn-cs"/>
          </a:endParaRPr>
        </a:p>
      </dgm:t>
    </dgm:pt>
    <dgm:pt modelId="{9D9157E3-F185-4AF3-B546-5E0A528F189E}" type="parTrans" cxnId="{C1C0991A-2963-4B53-924D-C3F25486F04D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F3EB3F9C-2830-4167-97E3-A6C96BD0AA40}" type="sibTrans" cxnId="{C1C0991A-2963-4B53-924D-C3F25486F04D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74FE4CED-32AD-4994-A031-E57F9A3E452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 rot="5400000">
          <a:off x="4958266" y="1775875"/>
          <a:ext cx="2556284" cy="4157606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0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КАК?</a:t>
          </a:r>
        </a:p>
        <a:p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На основании какой методики разрабатываются </a:t>
          </a:r>
          <a:r>
            <a:rPr lang="ru-RU" sz="16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  <a:p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Какие этапы включает разработка </a:t>
          </a:r>
          <a:r>
            <a:rPr lang="ru-RU" sz="16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</dgm:t>
    </dgm:pt>
    <dgm:pt modelId="{3016BA49-7F22-4511-890C-74E7857A834A}" type="parTrans" cxnId="{B09B9FD3-CFAF-4965-98AA-6DDD9F5F76FD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5C464D7D-AA71-49A6-803B-29CE89540376}" type="sibTrans" cxnId="{B09B9FD3-CFAF-4965-98AA-6DDD9F5F76FD}">
      <dgm:prSet/>
      <dgm:spPr/>
      <dgm:t>
        <a:bodyPr/>
        <a:lstStyle/>
        <a:p>
          <a:endParaRPr lang="ru-RU" sz="1600">
            <a:latin typeface="Arial Black" panose="020B0A04020102020204" pitchFamily="34" charset="0"/>
          </a:endParaRPr>
        </a:p>
      </dgm:t>
    </dgm:pt>
    <dgm:pt modelId="{400F4654-CB6F-4E68-BB21-7BD0E9802B2B}" type="pres">
      <dgm:prSet presAssocID="{433ABF54-3368-4B81-809F-F06ED0A34D4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00A4E3-572F-47EC-9789-DA80069E5A57}" type="pres">
      <dgm:prSet presAssocID="{433ABF54-3368-4B81-809F-F06ED0A34D41}" presName="matrix" presStyleCnt="0"/>
      <dgm:spPr/>
    </dgm:pt>
    <dgm:pt modelId="{67C9E859-34B4-4EC4-9EF0-B6EFEF161A73}" type="pres">
      <dgm:prSet presAssocID="{433ABF54-3368-4B81-809F-F06ED0A34D41}" presName="tile1" presStyleLbl="node1" presStyleIdx="0" presStyleCnt="4"/>
      <dgm:spPr/>
      <dgm:t>
        <a:bodyPr/>
        <a:lstStyle/>
        <a:p>
          <a:endParaRPr lang="ru-RU"/>
        </a:p>
      </dgm:t>
    </dgm:pt>
    <dgm:pt modelId="{4060AB04-39BF-4EE0-B3FD-1B0C94EEFDDA}" type="pres">
      <dgm:prSet presAssocID="{433ABF54-3368-4B81-809F-F06ED0A34D4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04F51-C154-4E85-AC7F-34CBCEFB0FD1}" type="pres">
      <dgm:prSet presAssocID="{433ABF54-3368-4B81-809F-F06ED0A34D41}" presName="tile2" presStyleLbl="node1" presStyleIdx="1" presStyleCnt="4" custScaleY="103169" custLinFactNeighborX="349" custLinFactNeighborY="2839"/>
      <dgm:spPr/>
      <dgm:t>
        <a:bodyPr/>
        <a:lstStyle/>
        <a:p>
          <a:endParaRPr lang="ru-RU"/>
        </a:p>
      </dgm:t>
    </dgm:pt>
    <dgm:pt modelId="{617916BD-1454-49EC-80D3-C5BC84E18441}" type="pres">
      <dgm:prSet presAssocID="{433ABF54-3368-4B81-809F-F06ED0A34D4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75F6-8A7D-4033-BD37-99CE82FF42E9}" type="pres">
      <dgm:prSet presAssocID="{433ABF54-3368-4B81-809F-F06ED0A34D41}" presName="tile3" presStyleLbl="node1" presStyleIdx="2" presStyleCnt="4"/>
      <dgm:spPr/>
      <dgm:t>
        <a:bodyPr/>
        <a:lstStyle/>
        <a:p>
          <a:endParaRPr lang="ru-RU"/>
        </a:p>
      </dgm:t>
    </dgm:pt>
    <dgm:pt modelId="{4A30FD8A-6AF6-43E0-AAC4-765FC90081F7}" type="pres">
      <dgm:prSet presAssocID="{433ABF54-3368-4B81-809F-F06ED0A34D4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97958-7FF0-479A-BE65-DFC130B2B09F}" type="pres">
      <dgm:prSet presAssocID="{433ABF54-3368-4B81-809F-F06ED0A34D41}" presName="tile4" presStyleLbl="node1" presStyleIdx="3" presStyleCnt="4"/>
      <dgm:spPr/>
      <dgm:t>
        <a:bodyPr/>
        <a:lstStyle/>
        <a:p>
          <a:endParaRPr lang="ru-RU"/>
        </a:p>
      </dgm:t>
    </dgm:pt>
    <dgm:pt modelId="{9AB4AFC7-79D5-4045-A5B9-26428EE9D1B1}" type="pres">
      <dgm:prSet presAssocID="{433ABF54-3368-4B81-809F-F06ED0A34D4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8C945-9D62-4D53-878B-40A21A715581}" type="pres">
      <dgm:prSet presAssocID="{433ABF54-3368-4B81-809F-F06ED0A34D41}" presName="centerTile" presStyleLbl="fgShp" presStyleIdx="0" presStyleCnt="1" custLinFactNeighborX="5601" custLinFactNeighborY="2605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09B9FD3-CFAF-4965-98AA-6DDD9F5F76FD}" srcId="{B0521060-DFC8-4600-A326-A095CA193793}" destId="{74FE4CED-32AD-4994-A031-E57F9A3E4528}" srcOrd="3" destOrd="0" parTransId="{3016BA49-7F22-4511-890C-74E7857A834A}" sibTransId="{5C464D7D-AA71-49A6-803B-29CE89540376}"/>
    <dgm:cxn modelId="{BC71CF38-9773-490E-B159-573A62312F38}" srcId="{B0521060-DFC8-4600-A326-A095CA193793}" destId="{09251996-3BD1-4963-BFEB-FF971A9ED2A9}" srcOrd="1" destOrd="0" parTransId="{C2C0841A-3F51-4157-8C93-FCB2006CE04E}" sibTransId="{216C8D8C-7517-43EE-BCF2-D02D44939939}"/>
    <dgm:cxn modelId="{7024A311-01E4-4B36-8D01-3D0680AC6113}" srcId="{B0521060-DFC8-4600-A326-A095CA193793}" destId="{8BDF5C6D-B446-4548-AFE6-40371D7AC839}" srcOrd="0" destOrd="0" parTransId="{6A8A45ED-3DE0-4F62-A94F-D6ABD9CF4CF0}" sibTransId="{1D04A297-3FD0-4960-9486-3B1B8494494C}"/>
    <dgm:cxn modelId="{FDE753A4-CF73-4E53-8F1B-5CA9CDAE08BA}" type="presOf" srcId="{5F402981-3F88-49B6-A215-DDBB4F816B18}" destId="{4A30FD8A-6AF6-43E0-AAC4-765FC90081F7}" srcOrd="1" destOrd="0" presId="urn:microsoft.com/office/officeart/2005/8/layout/matrix1"/>
    <dgm:cxn modelId="{C1C0991A-2963-4B53-924D-C3F25486F04D}" srcId="{B0521060-DFC8-4600-A326-A095CA193793}" destId="{5F402981-3F88-49B6-A215-DDBB4F816B18}" srcOrd="2" destOrd="0" parTransId="{9D9157E3-F185-4AF3-B546-5E0A528F189E}" sibTransId="{F3EB3F9C-2830-4167-97E3-A6C96BD0AA40}"/>
    <dgm:cxn modelId="{2E66F077-34DA-4F8E-9B73-3F701033DD47}" type="presOf" srcId="{8BDF5C6D-B446-4548-AFE6-40371D7AC839}" destId="{4060AB04-39BF-4EE0-B3FD-1B0C94EEFDDA}" srcOrd="1" destOrd="0" presId="urn:microsoft.com/office/officeart/2005/8/layout/matrix1"/>
    <dgm:cxn modelId="{A3858C82-3867-4EC8-8799-3F350454AD7F}" type="presOf" srcId="{433ABF54-3368-4B81-809F-F06ED0A34D41}" destId="{400F4654-CB6F-4E68-BB21-7BD0E9802B2B}" srcOrd="0" destOrd="0" presId="urn:microsoft.com/office/officeart/2005/8/layout/matrix1"/>
    <dgm:cxn modelId="{0639B8D9-5EE9-4A7D-B88D-9E406E620C47}" type="presOf" srcId="{74FE4CED-32AD-4994-A031-E57F9A3E4528}" destId="{9AB4AFC7-79D5-4045-A5B9-26428EE9D1B1}" srcOrd="1" destOrd="0" presId="urn:microsoft.com/office/officeart/2005/8/layout/matrix1"/>
    <dgm:cxn modelId="{4B89730C-EF57-4121-AC75-715381693E9C}" type="presOf" srcId="{74FE4CED-32AD-4994-A031-E57F9A3E4528}" destId="{46F97958-7FF0-479A-BE65-DFC130B2B09F}" srcOrd="0" destOrd="0" presId="urn:microsoft.com/office/officeart/2005/8/layout/matrix1"/>
    <dgm:cxn modelId="{122A7AD3-C571-4932-8E44-DC7A713CEF26}" type="presOf" srcId="{8BDF5C6D-B446-4548-AFE6-40371D7AC839}" destId="{67C9E859-34B4-4EC4-9EF0-B6EFEF161A73}" srcOrd="0" destOrd="0" presId="urn:microsoft.com/office/officeart/2005/8/layout/matrix1"/>
    <dgm:cxn modelId="{923F5586-6E3A-4A92-9001-99BBDF54570E}" type="presOf" srcId="{09251996-3BD1-4963-BFEB-FF971A9ED2A9}" destId="{1B304F51-C154-4E85-AC7F-34CBCEFB0FD1}" srcOrd="0" destOrd="0" presId="urn:microsoft.com/office/officeart/2005/8/layout/matrix1"/>
    <dgm:cxn modelId="{6D9D52BC-1F6A-4A25-9CA0-DDABF38B8CCA}" srcId="{433ABF54-3368-4B81-809F-F06ED0A34D41}" destId="{B0521060-DFC8-4600-A326-A095CA193793}" srcOrd="0" destOrd="0" parTransId="{D263A2A4-7218-495C-8376-BF77E1C3FF8C}" sibTransId="{8AD8DD51-0CB3-43EC-BE87-6406674FDB06}"/>
    <dgm:cxn modelId="{D0368B58-7AC6-4CEF-838F-BBFF59A749BB}" type="presOf" srcId="{5F402981-3F88-49B6-A215-DDBB4F816B18}" destId="{8BE275F6-8A7D-4033-BD37-99CE82FF42E9}" srcOrd="0" destOrd="0" presId="urn:microsoft.com/office/officeart/2005/8/layout/matrix1"/>
    <dgm:cxn modelId="{936312D2-33AC-420C-9450-C8A36E270192}" type="presOf" srcId="{B0521060-DFC8-4600-A326-A095CA193793}" destId="{0708C945-9D62-4D53-878B-40A21A715581}" srcOrd="0" destOrd="0" presId="urn:microsoft.com/office/officeart/2005/8/layout/matrix1"/>
    <dgm:cxn modelId="{FC9CF446-8043-4B42-A3AF-A2B2024BE611}" type="presOf" srcId="{09251996-3BD1-4963-BFEB-FF971A9ED2A9}" destId="{617916BD-1454-49EC-80D3-C5BC84E18441}" srcOrd="1" destOrd="0" presId="urn:microsoft.com/office/officeart/2005/8/layout/matrix1"/>
    <dgm:cxn modelId="{137E0145-7140-4FC5-8AA3-419E87D634DE}" type="presParOf" srcId="{400F4654-CB6F-4E68-BB21-7BD0E9802B2B}" destId="{6000A4E3-572F-47EC-9789-DA80069E5A57}" srcOrd="0" destOrd="0" presId="urn:microsoft.com/office/officeart/2005/8/layout/matrix1"/>
    <dgm:cxn modelId="{4CB4B36E-17C7-4369-A80C-58F0D92753CB}" type="presParOf" srcId="{6000A4E3-572F-47EC-9789-DA80069E5A57}" destId="{67C9E859-34B4-4EC4-9EF0-B6EFEF161A73}" srcOrd="0" destOrd="0" presId="urn:microsoft.com/office/officeart/2005/8/layout/matrix1"/>
    <dgm:cxn modelId="{66EE01EC-3BDF-429E-BD15-B4B0481DE9A8}" type="presParOf" srcId="{6000A4E3-572F-47EC-9789-DA80069E5A57}" destId="{4060AB04-39BF-4EE0-B3FD-1B0C94EEFDDA}" srcOrd="1" destOrd="0" presId="urn:microsoft.com/office/officeart/2005/8/layout/matrix1"/>
    <dgm:cxn modelId="{D11CC2C6-1010-4D86-8ED6-23B14739E2F7}" type="presParOf" srcId="{6000A4E3-572F-47EC-9789-DA80069E5A57}" destId="{1B304F51-C154-4E85-AC7F-34CBCEFB0FD1}" srcOrd="2" destOrd="0" presId="urn:microsoft.com/office/officeart/2005/8/layout/matrix1"/>
    <dgm:cxn modelId="{40FFAB90-F412-4C17-A9D8-ADFE2C5AD91B}" type="presParOf" srcId="{6000A4E3-572F-47EC-9789-DA80069E5A57}" destId="{617916BD-1454-49EC-80D3-C5BC84E18441}" srcOrd="3" destOrd="0" presId="urn:microsoft.com/office/officeart/2005/8/layout/matrix1"/>
    <dgm:cxn modelId="{B2176870-F2C1-418C-95F1-B2B01AA1A72A}" type="presParOf" srcId="{6000A4E3-572F-47EC-9789-DA80069E5A57}" destId="{8BE275F6-8A7D-4033-BD37-99CE82FF42E9}" srcOrd="4" destOrd="0" presId="urn:microsoft.com/office/officeart/2005/8/layout/matrix1"/>
    <dgm:cxn modelId="{5A2D1683-B1E0-436C-9679-EE8452CC826C}" type="presParOf" srcId="{6000A4E3-572F-47EC-9789-DA80069E5A57}" destId="{4A30FD8A-6AF6-43E0-AAC4-765FC90081F7}" srcOrd="5" destOrd="0" presId="urn:microsoft.com/office/officeart/2005/8/layout/matrix1"/>
    <dgm:cxn modelId="{D2986BA4-1A13-4F4E-8316-0B9E27331B0A}" type="presParOf" srcId="{6000A4E3-572F-47EC-9789-DA80069E5A57}" destId="{46F97958-7FF0-479A-BE65-DFC130B2B09F}" srcOrd="6" destOrd="0" presId="urn:microsoft.com/office/officeart/2005/8/layout/matrix1"/>
    <dgm:cxn modelId="{768A666E-016D-405F-8B2A-D2C00660BFA9}" type="presParOf" srcId="{6000A4E3-572F-47EC-9789-DA80069E5A57}" destId="{9AB4AFC7-79D5-4045-A5B9-26428EE9D1B1}" srcOrd="7" destOrd="0" presId="urn:microsoft.com/office/officeart/2005/8/layout/matrix1"/>
    <dgm:cxn modelId="{B39777ED-EF23-4962-A34D-B94D6BC16A81}" type="presParOf" srcId="{400F4654-CB6F-4E68-BB21-7BD0E9802B2B}" destId="{0708C945-9D62-4D53-878B-40A21A71558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EA2CEC-69E0-49CB-BD0B-E99753CA8D8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756C04-BF47-4B2C-8304-E71B489F9A7C}">
      <dgm:prSet phldrT="[Текст]" custT="1"/>
      <dgm:spPr>
        <a:xfrm rot="16200000">
          <a:off x="-758597" y="1838125"/>
          <a:ext cx="4527647" cy="860253"/>
        </a:xfrm>
        <a:prstGeom prst="rect">
          <a:avLst/>
        </a:prstGeo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20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ОБЪЕКТ ОЦЕНКИ</a:t>
          </a:r>
        </a:p>
      </dgm:t>
    </dgm:pt>
    <dgm:pt modelId="{1E172039-9DF6-4D29-805F-D41F3F9B08E2}" type="parTrans" cxnId="{E0CDC69D-5BCD-415B-A223-2367D104A466}">
      <dgm:prSet/>
      <dgm:spPr/>
      <dgm:t>
        <a:bodyPr/>
        <a:lstStyle/>
        <a:p>
          <a:endParaRPr lang="ru-RU" sz="2000">
            <a:latin typeface="Arial Black" panose="020B0A04020102020204" pitchFamily="34" charset="0"/>
          </a:endParaRPr>
        </a:p>
      </dgm:t>
    </dgm:pt>
    <dgm:pt modelId="{200357E4-B793-4590-9E7D-A14AAB7D144F}" type="sibTrans" cxnId="{E0CDC69D-5BCD-415B-A223-2367D104A466}">
      <dgm:prSet/>
      <dgm:spPr/>
      <dgm:t>
        <a:bodyPr/>
        <a:lstStyle/>
        <a:p>
          <a:endParaRPr lang="ru-RU" sz="2000">
            <a:latin typeface="Arial Black" panose="020B0A04020102020204" pitchFamily="34" charset="0"/>
          </a:endParaRPr>
        </a:p>
      </dgm:t>
    </dgm:pt>
    <dgm:pt modelId="{B53D60B8-2E71-4FB1-B2D2-34B4788B860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xfrm>
          <a:off x="2499679" y="648068"/>
          <a:ext cx="3121964" cy="907842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sz="18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ПРОДУКТ (РЕЗУЛЬТАТ) ДЕЯТЕЛЬНОСТИ</a:t>
          </a:r>
        </a:p>
      </dgm:t>
    </dgm:pt>
    <dgm:pt modelId="{61EA0433-CD8F-4528-985A-424E6353BA71}" type="parTrans" cxnId="{ED1EA740-6A49-4DBE-ABEA-27309DF761E3}">
      <dgm:prSet custT="1"/>
      <dgm:spPr>
        <a:xfrm>
          <a:off x="1935353" y="1101989"/>
          <a:ext cx="564326" cy="1166262"/>
        </a:xfrm>
        <a:custGeom>
          <a:avLst/>
          <a:gdLst/>
          <a:ahLst/>
          <a:cxnLst/>
          <a:rect l="0" t="0" r="0" b="0"/>
          <a:pathLst>
            <a:path>
              <a:moveTo>
                <a:pt x="0" y="1166262"/>
              </a:moveTo>
              <a:lnTo>
                <a:pt x="282163" y="1166262"/>
              </a:lnTo>
              <a:lnTo>
                <a:pt x="282163" y="0"/>
              </a:lnTo>
              <a:lnTo>
                <a:pt x="564326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Black" panose="020B0A04020102020204" pitchFamily="34" charset="0"/>
            <a:ea typeface="+mn-ea"/>
            <a:cs typeface="+mn-cs"/>
          </a:endParaRPr>
        </a:p>
      </dgm:t>
    </dgm:pt>
    <dgm:pt modelId="{5E52E37D-7CA9-461A-83A5-7C4E7AFBC169}" type="sibTrans" cxnId="{ED1EA740-6A49-4DBE-ABEA-27309DF761E3}">
      <dgm:prSet/>
      <dgm:spPr/>
      <dgm:t>
        <a:bodyPr/>
        <a:lstStyle/>
        <a:p>
          <a:endParaRPr lang="ru-RU" sz="2000">
            <a:latin typeface="Arial Black" panose="020B0A04020102020204" pitchFamily="34" charset="0"/>
          </a:endParaRPr>
        </a:p>
      </dgm:t>
    </dgm:pt>
    <dgm:pt modelId="{B7E430F4-A8F7-44F2-8BBE-51F493C879F7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2499679" y="1770974"/>
          <a:ext cx="3119707" cy="899386"/>
        </a:xfrm>
        <a:prstGeom prst="rect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sz="18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ПРОЦЕСС ДЕЯТЕЛЬНОСТИ</a:t>
          </a:r>
        </a:p>
      </dgm:t>
    </dgm:pt>
    <dgm:pt modelId="{AEA7164F-B399-45FC-ACAC-109AA1DB1B4C}" type="parTrans" cxnId="{EB016E53-66B6-49E1-9E77-23CC0EAFCD03}">
      <dgm:prSet custT="1"/>
      <dgm:spPr>
        <a:xfrm>
          <a:off x="1935353" y="2174947"/>
          <a:ext cx="5643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3304"/>
              </a:moveTo>
              <a:lnTo>
                <a:pt x="282163" y="93304"/>
              </a:lnTo>
              <a:lnTo>
                <a:pt x="282163" y="45720"/>
              </a:lnTo>
              <a:lnTo>
                <a:pt x="564326" y="4572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Black" panose="020B0A04020102020204" pitchFamily="34" charset="0"/>
            <a:ea typeface="+mn-ea"/>
            <a:cs typeface="+mn-cs"/>
          </a:endParaRPr>
        </a:p>
      </dgm:t>
    </dgm:pt>
    <dgm:pt modelId="{1F686A58-BEFE-4BFE-831F-B08BF4688863}" type="sibTrans" cxnId="{EB016E53-66B6-49E1-9E77-23CC0EAFCD03}">
      <dgm:prSet/>
      <dgm:spPr/>
      <dgm:t>
        <a:bodyPr/>
        <a:lstStyle/>
        <a:p>
          <a:endParaRPr lang="ru-RU" sz="2000">
            <a:latin typeface="Arial Black" panose="020B0A04020102020204" pitchFamily="34" charset="0"/>
          </a:endParaRPr>
        </a:p>
      </dgm:t>
    </dgm:pt>
    <dgm:pt modelId="{2EEF0925-D030-4A9A-A204-2F456EFAC609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2499679" y="2885423"/>
          <a:ext cx="3117449" cy="1003012"/>
        </a:xfrm>
        <a:prstGeom prst="rect">
          <a:avLst/>
        </a:prstGeom>
        <a:solidFill>
          <a:srgbClr val="1F497D">
            <a:lumMod val="7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sz="18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ПРОДУКТ + ПРОЦЕСС ДЕЯТЕЛЬНОСТИ</a:t>
          </a:r>
        </a:p>
      </dgm:t>
    </dgm:pt>
    <dgm:pt modelId="{20F8BA14-276E-46A0-9E97-B146DFE06C04}" type="parTrans" cxnId="{0ED53BAC-6FDF-4901-9BA4-94A1FCECEFEC}">
      <dgm:prSet custT="1"/>
      <dgm:spPr>
        <a:xfrm>
          <a:off x="1935353" y="2268252"/>
          <a:ext cx="564326" cy="1118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163" y="0"/>
              </a:lnTo>
              <a:lnTo>
                <a:pt x="282163" y="1118677"/>
              </a:lnTo>
              <a:lnTo>
                <a:pt x="564326" y="1118677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gm:spPr>
      <dgm:t>
        <a:bodyPr/>
        <a:lstStyle/>
        <a:p>
          <a:endParaRPr lang="ru-RU" sz="20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Black" panose="020B0A04020102020204" pitchFamily="34" charset="0"/>
            <a:ea typeface="+mn-ea"/>
            <a:cs typeface="+mn-cs"/>
          </a:endParaRPr>
        </a:p>
      </dgm:t>
    </dgm:pt>
    <dgm:pt modelId="{0906D2B6-E658-4E3F-A05F-E154BA98D250}" type="sibTrans" cxnId="{0ED53BAC-6FDF-4901-9BA4-94A1FCECEFEC}">
      <dgm:prSet/>
      <dgm:spPr/>
      <dgm:t>
        <a:bodyPr/>
        <a:lstStyle/>
        <a:p>
          <a:endParaRPr lang="ru-RU" sz="2000">
            <a:latin typeface="Arial Black" panose="020B0A04020102020204" pitchFamily="34" charset="0"/>
          </a:endParaRPr>
        </a:p>
      </dgm:t>
    </dgm:pt>
    <dgm:pt modelId="{3ECA13F7-382F-452C-998E-1C8A0010C4FB}" type="pres">
      <dgm:prSet presAssocID="{AEEA2CEC-69E0-49CB-BD0B-E99753CA8D8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B650F5-9285-4DDF-985E-08F4770A6E81}" type="pres">
      <dgm:prSet presAssocID="{92756C04-BF47-4B2C-8304-E71B489F9A7C}" presName="root1" presStyleCnt="0"/>
      <dgm:spPr/>
    </dgm:pt>
    <dgm:pt modelId="{57377B6E-09A9-4066-BDCF-1682D3AD7976}" type="pres">
      <dgm:prSet presAssocID="{92756C04-BF47-4B2C-8304-E71B489F9A7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33CD2-4180-4753-8606-9C716D23960B}" type="pres">
      <dgm:prSet presAssocID="{92756C04-BF47-4B2C-8304-E71B489F9A7C}" presName="level2hierChild" presStyleCnt="0"/>
      <dgm:spPr/>
    </dgm:pt>
    <dgm:pt modelId="{0276969F-3B98-4943-B23D-BD4E0F18DF44}" type="pres">
      <dgm:prSet presAssocID="{61EA0433-CD8F-4528-985A-424E6353BA7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014FF2F1-B242-4311-A554-E81276649283}" type="pres">
      <dgm:prSet presAssocID="{61EA0433-CD8F-4528-985A-424E6353BA7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021C3FE-33D3-453B-BDF5-846BF81B93AE}" type="pres">
      <dgm:prSet presAssocID="{B53D60B8-2E71-4FB1-B2D2-34B4788B8607}" presName="root2" presStyleCnt="0"/>
      <dgm:spPr/>
    </dgm:pt>
    <dgm:pt modelId="{FA8977E5-FA80-459E-8727-30544F5E05EE}" type="pres">
      <dgm:prSet presAssocID="{B53D60B8-2E71-4FB1-B2D2-34B4788B8607}" presName="LevelTwoTextNode" presStyleLbl="node2" presStyleIdx="0" presStyleCnt="3" custScaleX="110644" custScaleY="1055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316731-B0CC-4C26-B2A3-940F93ADA9C1}" type="pres">
      <dgm:prSet presAssocID="{B53D60B8-2E71-4FB1-B2D2-34B4788B8607}" presName="level3hierChild" presStyleCnt="0"/>
      <dgm:spPr/>
    </dgm:pt>
    <dgm:pt modelId="{31CA4259-91FB-41AE-BECB-FA2F8E202474}" type="pres">
      <dgm:prSet presAssocID="{AEA7164F-B399-45FC-ACAC-109AA1DB1B4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A8F308F-7DAD-4954-AC53-2C5EF063F689}" type="pres">
      <dgm:prSet presAssocID="{AEA7164F-B399-45FC-ACAC-109AA1DB1B4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4D666DE-2807-4A27-A847-4013DFBD99CD}" type="pres">
      <dgm:prSet presAssocID="{B7E430F4-A8F7-44F2-8BBE-51F493C879F7}" presName="root2" presStyleCnt="0"/>
      <dgm:spPr/>
    </dgm:pt>
    <dgm:pt modelId="{DD32B3F0-571D-46C2-9633-BB0960D75166}" type="pres">
      <dgm:prSet presAssocID="{B7E430F4-A8F7-44F2-8BBE-51F493C879F7}" presName="LevelTwoTextNode" presStyleLbl="node2" presStyleIdx="1" presStyleCnt="3" custScaleX="110564" custScaleY="1045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F88AE1-08EF-43C6-994D-16D73B0C2DB1}" type="pres">
      <dgm:prSet presAssocID="{B7E430F4-A8F7-44F2-8BBE-51F493C879F7}" presName="level3hierChild" presStyleCnt="0"/>
      <dgm:spPr/>
    </dgm:pt>
    <dgm:pt modelId="{B52A73D2-BA07-4DA4-A9D8-5DABCF3812D6}" type="pres">
      <dgm:prSet presAssocID="{20F8BA14-276E-46A0-9E97-B146DFE06C0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8AE6849-6C49-489A-8C20-37E2E53DFC76}" type="pres">
      <dgm:prSet presAssocID="{20F8BA14-276E-46A0-9E97-B146DFE06C0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E87592CD-4DED-4999-85AC-57DC14DEAB22}" type="pres">
      <dgm:prSet presAssocID="{2EEF0925-D030-4A9A-A204-2F456EFAC609}" presName="root2" presStyleCnt="0"/>
      <dgm:spPr/>
    </dgm:pt>
    <dgm:pt modelId="{3FAB2623-869A-47A8-96A8-2B97C8957EB2}" type="pres">
      <dgm:prSet presAssocID="{2EEF0925-D030-4A9A-A204-2F456EFAC609}" presName="LevelTwoTextNode" presStyleLbl="node2" presStyleIdx="2" presStyleCnt="3" custScaleX="110484" custScaleY="1165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5682E9-4C9E-44DA-91F9-96C5817B354C}" type="pres">
      <dgm:prSet presAssocID="{2EEF0925-D030-4A9A-A204-2F456EFAC609}" presName="level3hierChild" presStyleCnt="0"/>
      <dgm:spPr/>
    </dgm:pt>
  </dgm:ptLst>
  <dgm:cxnLst>
    <dgm:cxn modelId="{659287C4-CDA6-46E2-A7BF-CDC02CC6E3E4}" type="presOf" srcId="{B7E430F4-A8F7-44F2-8BBE-51F493C879F7}" destId="{DD32B3F0-571D-46C2-9633-BB0960D75166}" srcOrd="0" destOrd="0" presId="urn:microsoft.com/office/officeart/2008/layout/HorizontalMultiLevelHierarchy"/>
    <dgm:cxn modelId="{A8543732-4E7C-4163-AC9B-8ABB3286CA8A}" type="presOf" srcId="{AEA7164F-B399-45FC-ACAC-109AA1DB1B4C}" destId="{31CA4259-91FB-41AE-BECB-FA2F8E202474}" srcOrd="0" destOrd="0" presId="urn:microsoft.com/office/officeart/2008/layout/HorizontalMultiLevelHierarchy"/>
    <dgm:cxn modelId="{EB016E53-66B6-49E1-9E77-23CC0EAFCD03}" srcId="{92756C04-BF47-4B2C-8304-E71B489F9A7C}" destId="{B7E430F4-A8F7-44F2-8BBE-51F493C879F7}" srcOrd="1" destOrd="0" parTransId="{AEA7164F-B399-45FC-ACAC-109AA1DB1B4C}" sibTransId="{1F686A58-BEFE-4BFE-831F-B08BF4688863}"/>
    <dgm:cxn modelId="{F13AE715-C5BF-41C5-995D-25B4D4DBFCBA}" type="presOf" srcId="{B53D60B8-2E71-4FB1-B2D2-34B4788B8607}" destId="{FA8977E5-FA80-459E-8727-30544F5E05EE}" srcOrd="0" destOrd="0" presId="urn:microsoft.com/office/officeart/2008/layout/HorizontalMultiLevelHierarchy"/>
    <dgm:cxn modelId="{2342B507-4E65-4A73-9823-E04E6D60C36D}" type="presOf" srcId="{20F8BA14-276E-46A0-9E97-B146DFE06C04}" destId="{B8AE6849-6C49-489A-8C20-37E2E53DFC76}" srcOrd="1" destOrd="0" presId="urn:microsoft.com/office/officeart/2008/layout/HorizontalMultiLevelHierarchy"/>
    <dgm:cxn modelId="{1FAF1C33-8502-491E-BDE4-AB4EB80D4C4F}" type="presOf" srcId="{92756C04-BF47-4B2C-8304-E71B489F9A7C}" destId="{57377B6E-09A9-4066-BDCF-1682D3AD7976}" srcOrd="0" destOrd="0" presId="urn:microsoft.com/office/officeart/2008/layout/HorizontalMultiLevelHierarchy"/>
    <dgm:cxn modelId="{ED1EA740-6A49-4DBE-ABEA-27309DF761E3}" srcId="{92756C04-BF47-4B2C-8304-E71B489F9A7C}" destId="{B53D60B8-2E71-4FB1-B2D2-34B4788B8607}" srcOrd="0" destOrd="0" parTransId="{61EA0433-CD8F-4528-985A-424E6353BA71}" sibTransId="{5E52E37D-7CA9-461A-83A5-7C4E7AFBC169}"/>
    <dgm:cxn modelId="{0ED53BAC-6FDF-4901-9BA4-94A1FCECEFEC}" srcId="{92756C04-BF47-4B2C-8304-E71B489F9A7C}" destId="{2EEF0925-D030-4A9A-A204-2F456EFAC609}" srcOrd="2" destOrd="0" parTransId="{20F8BA14-276E-46A0-9E97-B146DFE06C04}" sibTransId="{0906D2B6-E658-4E3F-A05F-E154BA98D250}"/>
    <dgm:cxn modelId="{08AE8223-DA94-4990-957F-510D43F0558E}" type="presOf" srcId="{61EA0433-CD8F-4528-985A-424E6353BA71}" destId="{0276969F-3B98-4943-B23D-BD4E0F18DF44}" srcOrd="0" destOrd="0" presId="urn:microsoft.com/office/officeart/2008/layout/HorizontalMultiLevelHierarchy"/>
    <dgm:cxn modelId="{24A98D31-99A5-4807-86C6-D46F46120D96}" type="presOf" srcId="{20F8BA14-276E-46A0-9E97-B146DFE06C04}" destId="{B52A73D2-BA07-4DA4-A9D8-5DABCF3812D6}" srcOrd="0" destOrd="0" presId="urn:microsoft.com/office/officeart/2008/layout/HorizontalMultiLevelHierarchy"/>
    <dgm:cxn modelId="{C783F757-47AE-40AB-A757-15C57E8E99C1}" type="presOf" srcId="{61EA0433-CD8F-4528-985A-424E6353BA71}" destId="{014FF2F1-B242-4311-A554-E81276649283}" srcOrd="1" destOrd="0" presId="urn:microsoft.com/office/officeart/2008/layout/HorizontalMultiLevelHierarchy"/>
    <dgm:cxn modelId="{51EC187F-861F-427A-98FD-3A0C3E6DAF68}" type="presOf" srcId="{AEA7164F-B399-45FC-ACAC-109AA1DB1B4C}" destId="{7A8F308F-7DAD-4954-AC53-2C5EF063F689}" srcOrd="1" destOrd="0" presId="urn:microsoft.com/office/officeart/2008/layout/HorizontalMultiLevelHierarchy"/>
    <dgm:cxn modelId="{F31C76A8-A66B-40D9-A65A-DC6E7BFF78A5}" type="presOf" srcId="{2EEF0925-D030-4A9A-A204-2F456EFAC609}" destId="{3FAB2623-869A-47A8-96A8-2B97C8957EB2}" srcOrd="0" destOrd="0" presId="urn:microsoft.com/office/officeart/2008/layout/HorizontalMultiLevelHierarchy"/>
    <dgm:cxn modelId="{E0CDC69D-5BCD-415B-A223-2367D104A466}" srcId="{AEEA2CEC-69E0-49CB-BD0B-E99753CA8D87}" destId="{92756C04-BF47-4B2C-8304-E71B489F9A7C}" srcOrd="0" destOrd="0" parTransId="{1E172039-9DF6-4D29-805F-D41F3F9B08E2}" sibTransId="{200357E4-B793-4590-9E7D-A14AAB7D144F}"/>
    <dgm:cxn modelId="{D9FB7E50-4E37-466B-8D7D-6A850338FD7F}" type="presOf" srcId="{AEEA2CEC-69E0-49CB-BD0B-E99753CA8D87}" destId="{3ECA13F7-382F-452C-998E-1C8A0010C4FB}" srcOrd="0" destOrd="0" presId="urn:microsoft.com/office/officeart/2008/layout/HorizontalMultiLevelHierarchy"/>
    <dgm:cxn modelId="{6E48C447-50E8-48B4-A988-B18A68741073}" type="presParOf" srcId="{3ECA13F7-382F-452C-998E-1C8A0010C4FB}" destId="{B0B650F5-9285-4DDF-985E-08F4770A6E81}" srcOrd="0" destOrd="0" presId="urn:microsoft.com/office/officeart/2008/layout/HorizontalMultiLevelHierarchy"/>
    <dgm:cxn modelId="{CBADE564-CA15-4D88-A3E9-855908491DEE}" type="presParOf" srcId="{B0B650F5-9285-4DDF-985E-08F4770A6E81}" destId="{57377B6E-09A9-4066-BDCF-1682D3AD7976}" srcOrd="0" destOrd="0" presId="urn:microsoft.com/office/officeart/2008/layout/HorizontalMultiLevelHierarchy"/>
    <dgm:cxn modelId="{E0155504-5900-48E1-AEE7-7D25E9974ED0}" type="presParOf" srcId="{B0B650F5-9285-4DDF-985E-08F4770A6E81}" destId="{F1733CD2-4180-4753-8606-9C716D23960B}" srcOrd="1" destOrd="0" presId="urn:microsoft.com/office/officeart/2008/layout/HorizontalMultiLevelHierarchy"/>
    <dgm:cxn modelId="{5A60A2E7-56C9-46BF-8F14-C7EAB7EC4743}" type="presParOf" srcId="{F1733CD2-4180-4753-8606-9C716D23960B}" destId="{0276969F-3B98-4943-B23D-BD4E0F18DF44}" srcOrd="0" destOrd="0" presId="urn:microsoft.com/office/officeart/2008/layout/HorizontalMultiLevelHierarchy"/>
    <dgm:cxn modelId="{41539156-3FC6-4476-B00C-317137BF45B5}" type="presParOf" srcId="{0276969F-3B98-4943-B23D-BD4E0F18DF44}" destId="{014FF2F1-B242-4311-A554-E81276649283}" srcOrd="0" destOrd="0" presId="urn:microsoft.com/office/officeart/2008/layout/HorizontalMultiLevelHierarchy"/>
    <dgm:cxn modelId="{4D27B5CE-7004-48A7-AD8E-FD710E42F284}" type="presParOf" srcId="{F1733CD2-4180-4753-8606-9C716D23960B}" destId="{E021C3FE-33D3-453B-BDF5-846BF81B93AE}" srcOrd="1" destOrd="0" presId="urn:microsoft.com/office/officeart/2008/layout/HorizontalMultiLevelHierarchy"/>
    <dgm:cxn modelId="{DEC1D7F2-2218-4F0E-BA98-E9AF257E52C4}" type="presParOf" srcId="{E021C3FE-33D3-453B-BDF5-846BF81B93AE}" destId="{FA8977E5-FA80-459E-8727-30544F5E05EE}" srcOrd="0" destOrd="0" presId="urn:microsoft.com/office/officeart/2008/layout/HorizontalMultiLevelHierarchy"/>
    <dgm:cxn modelId="{69FB2985-D96B-4DBB-A945-2A26A763EDA2}" type="presParOf" srcId="{E021C3FE-33D3-453B-BDF5-846BF81B93AE}" destId="{3B316731-B0CC-4C26-B2A3-940F93ADA9C1}" srcOrd="1" destOrd="0" presId="urn:microsoft.com/office/officeart/2008/layout/HorizontalMultiLevelHierarchy"/>
    <dgm:cxn modelId="{9DE6D2EA-2136-4C13-B947-120678A6F82D}" type="presParOf" srcId="{F1733CD2-4180-4753-8606-9C716D23960B}" destId="{31CA4259-91FB-41AE-BECB-FA2F8E202474}" srcOrd="2" destOrd="0" presId="urn:microsoft.com/office/officeart/2008/layout/HorizontalMultiLevelHierarchy"/>
    <dgm:cxn modelId="{99993CB0-464B-439F-A7BE-4F0B2056B251}" type="presParOf" srcId="{31CA4259-91FB-41AE-BECB-FA2F8E202474}" destId="{7A8F308F-7DAD-4954-AC53-2C5EF063F689}" srcOrd="0" destOrd="0" presId="urn:microsoft.com/office/officeart/2008/layout/HorizontalMultiLevelHierarchy"/>
    <dgm:cxn modelId="{EF12028E-771C-4E19-BCA8-D7FB2FDE3051}" type="presParOf" srcId="{F1733CD2-4180-4753-8606-9C716D23960B}" destId="{84D666DE-2807-4A27-A847-4013DFBD99CD}" srcOrd="3" destOrd="0" presId="urn:microsoft.com/office/officeart/2008/layout/HorizontalMultiLevelHierarchy"/>
    <dgm:cxn modelId="{3C1A5BEE-50B4-426F-9584-CA84880C296C}" type="presParOf" srcId="{84D666DE-2807-4A27-A847-4013DFBD99CD}" destId="{DD32B3F0-571D-46C2-9633-BB0960D75166}" srcOrd="0" destOrd="0" presId="urn:microsoft.com/office/officeart/2008/layout/HorizontalMultiLevelHierarchy"/>
    <dgm:cxn modelId="{F81F6928-7539-47DC-A8DD-35F78D0BD78B}" type="presParOf" srcId="{84D666DE-2807-4A27-A847-4013DFBD99CD}" destId="{2BF88AE1-08EF-43C6-994D-16D73B0C2DB1}" srcOrd="1" destOrd="0" presId="urn:microsoft.com/office/officeart/2008/layout/HorizontalMultiLevelHierarchy"/>
    <dgm:cxn modelId="{1E3DA9B0-D005-4DC8-8D59-1C7BE172D7FE}" type="presParOf" srcId="{F1733CD2-4180-4753-8606-9C716D23960B}" destId="{B52A73D2-BA07-4DA4-A9D8-5DABCF3812D6}" srcOrd="4" destOrd="0" presId="urn:microsoft.com/office/officeart/2008/layout/HorizontalMultiLevelHierarchy"/>
    <dgm:cxn modelId="{F0752D8A-C970-43B3-BC6C-BCBC41B7D63D}" type="presParOf" srcId="{B52A73D2-BA07-4DA4-A9D8-5DABCF3812D6}" destId="{B8AE6849-6C49-489A-8C20-37E2E53DFC76}" srcOrd="0" destOrd="0" presId="urn:microsoft.com/office/officeart/2008/layout/HorizontalMultiLevelHierarchy"/>
    <dgm:cxn modelId="{82FF4433-81AA-462F-9835-94C07578D81C}" type="presParOf" srcId="{F1733CD2-4180-4753-8606-9C716D23960B}" destId="{E87592CD-4DED-4999-85AC-57DC14DEAB22}" srcOrd="5" destOrd="0" presId="urn:microsoft.com/office/officeart/2008/layout/HorizontalMultiLevelHierarchy"/>
    <dgm:cxn modelId="{80AA294E-4257-4B2B-89A7-92A65019E4FF}" type="presParOf" srcId="{E87592CD-4DED-4999-85AC-57DC14DEAB22}" destId="{3FAB2623-869A-47A8-96A8-2B97C8957EB2}" srcOrd="0" destOrd="0" presId="urn:microsoft.com/office/officeart/2008/layout/HorizontalMultiLevelHierarchy"/>
    <dgm:cxn modelId="{492383DA-7819-4B9C-9A86-90C3491F02A0}" type="presParOf" srcId="{E87592CD-4DED-4999-85AC-57DC14DEAB22}" destId="{EE5682E9-4C9E-44DA-91F9-96C5817B354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9E859-34B4-4EC4-9EF0-B6EFEF161A73}">
      <dsp:nvSpPr>
        <dsp:cNvPr id="0" name=""/>
        <dsp:cNvSpPr/>
      </dsp:nvSpPr>
      <dsp:spPr>
        <a:xfrm rot="16200000">
          <a:off x="800661" y="-780408"/>
          <a:ext cx="2556284" cy="4157606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ysClr val="windowText" lastClr="000000"/>
            </a:solidFill>
            <a:latin typeface="Arial Black" panose="020B0A04020102020204" pitchFamily="34" charset="0"/>
            <a:ea typeface="+mn-ea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ЧТО?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Что оцениваем?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Какова </a:t>
          </a: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структура (состав) оценочного средства?</a:t>
          </a:r>
        </a:p>
      </dsp:txBody>
      <dsp:txXfrm rot="5400000">
        <a:off x="0" y="113843"/>
        <a:ext cx="4157606" cy="1823622"/>
      </dsp:txXfrm>
    </dsp:sp>
    <dsp:sp modelId="{1B304F51-C154-4E85-AC7F-34CBCEFB0FD1}">
      <dsp:nvSpPr>
        <dsp:cNvPr id="0" name=""/>
        <dsp:cNvSpPr/>
      </dsp:nvSpPr>
      <dsp:spPr>
        <a:xfrm>
          <a:off x="4157606" y="52320"/>
          <a:ext cx="4157606" cy="2637292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 отвечает за разработку </a:t>
          </a:r>
          <a:r>
            <a:rPr lang="ru-RU" sz="1600" kern="12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 разрабатывает </a:t>
          </a:r>
          <a:r>
            <a:rPr lang="ru-RU" sz="1600" kern="12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Кто </a:t>
          </a:r>
          <a:r>
            <a:rPr lang="ru-RU" sz="1600" kern="12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утверждает ФОС</a:t>
          </a: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</dsp:txBody>
      <dsp:txXfrm>
        <a:off x="4157606" y="52320"/>
        <a:ext cx="4061050" cy="1977969"/>
      </dsp:txXfrm>
    </dsp:sp>
    <dsp:sp modelId="{8BE275F6-8A7D-4033-BD37-99CE82FF42E9}">
      <dsp:nvSpPr>
        <dsp:cNvPr id="0" name=""/>
        <dsp:cNvSpPr/>
      </dsp:nvSpPr>
      <dsp:spPr>
        <a:xfrm rot="10800000">
          <a:off x="0" y="2576536"/>
          <a:ext cx="4157606" cy="2556284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ДЛЯ ЧЕГО?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Где используются разработанные </a:t>
          </a:r>
          <a:r>
            <a:rPr lang="ru-RU" sz="1600" kern="12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endParaRPr lang="ru-RU" sz="1600" kern="1200" dirty="0">
            <a:solidFill>
              <a:sysClr val="windowText" lastClr="000000"/>
            </a:solidFill>
            <a:latin typeface="Arial Black" panose="020B0A04020102020204" pitchFamily="34" charset="0"/>
            <a:ea typeface="+mn-ea"/>
            <a:cs typeface="+mn-cs"/>
          </a:endParaRPr>
        </a:p>
      </dsp:txBody>
      <dsp:txXfrm rot="10800000">
        <a:off x="93591" y="3215607"/>
        <a:ext cx="4064015" cy="1917213"/>
      </dsp:txXfrm>
    </dsp:sp>
    <dsp:sp modelId="{46F97958-7FF0-479A-BE65-DFC130B2B09F}">
      <dsp:nvSpPr>
        <dsp:cNvPr id="0" name=""/>
        <dsp:cNvSpPr/>
      </dsp:nvSpPr>
      <dsp:spPr>
        <a:xfrm rot="5400000">
          <a:off x="4958266" y="1775875"/>
          <a:ext cx="2556284" cy="4157606"/>
        </a:xfrm>
        <a:prstGeom prst="round1Rect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КАК?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На основании какой методики разрабатываются </a:t>
          </a:r>
          <a:r>
            <a:rPr lang="ru-RU" sz="1600" kern="12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Какие этапы включает разработка </a:t>
          </a:r>
          <a:r>
            <a:rPr lang="ru-RU" sz="1600" kern="1200" dirty="0" smtClean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ФОС</a:t>
          </a:r>
          <a:r>
            <a:rPr lang="ru-RU" sz="1600" kern="1200" dirty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rPr>
            <a:t>?</a:t>
          </a:r>
        </a:p>
      </dsp:txBody>
      <dsp:txXfrm rot="-5400000">
        <a:off x="4157606" y="3215607"/>
        <a:ext cx="4157606" cy="1823622"/>
      </dsp:txXfrm>
    </dsp:sp>
    <dsp:sp modelId="{0708C945-9D62-4D53-878B-40A21A715581}">
      <dsp:nvSpPr>
        <dsp:cNvPr id="0" name=""/>
        <dsp:cNvSpPr/>
      </dsp:nvSpPr>
      <dsp:spPr>
        <a:xfrm>
          <a:off x="3050044" y="2250245"/>
          <a:ext cx="2494563" cy="1278142"/>
        </a:xfrm>
        <a:prstGeom prst="roundRect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Black" panose="020B0A04020102020204" pitchFamily="34" charset="0"/>
              <a:ea typeface="+mn-ea"/>
              <a:cs typeface="+mn-cs"/>
            </a:rPr>
            <a:t>Документ </a:t>
          </a: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Black" panose="020B0A04020102020204" pitchFamily="34" charset="0"/>
              <a:ea typeface="+mn-ea"/>
              <a:cs typeface="+mn-cs"/>
            </a:rPr>
            <a:t>должен отвечать </a:t>
          </a:r>
          <a:r>
            <a:rPr lang="ru-RU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Black" panose="020B0A04020102020204" pitchFamily="34" charset="0"/>
              <a:ea typeface="+mn-ea"/>
              <a:cs typeface="+mn-cs"/>
            </a:rPr>
            <a:t>на вопросы</a:t>
          </a:r>
        </a:p>
      </dsp:txBody>
      <dsp:txXfrm>
        <a:off x="3112438" y="2312639"/>
        <a:ext cx="2369775" cy="1153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A73D2-BA07-4DA4-A9D8-5DABCF3812D6}">
      <dsp:nvSpPr>
        <dsp:cNvPr id="0" name=""/>
        <dsp:cNvSpPr/>
      </dsp:nvSpPr>
      <dsp:spPr>
        <a:xfrm>
          <a:off x="1820497" y="2044444"/>
          <a:ext cx="508644" cy="1008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163" y="0"/>
              </a:lnTo>
              <a:lnTo>
                <a:pt x="282163" y="1118677"/>
              </a:lnTo>
              <a:lnTo>
                <a:pt x="564326" y="1118677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Black" panose="020B0A04020102020204" pitchFamily="34" charset="0"/>
            <a:ea typeface="+mn-ea"/>
            <a:cs typeface="+mn-cs"/>
          </a:endParaRPr>
        </a:p>
      </dsp:txBody>
      <dsp:txXfrm>
        <a:off x="2046586" y="2520359"/>
        <a:ext cx="0" cy="0"/>
      </dsp:txXfrm>
    </dsp:sp>
    <dsp:sp modelId="{31CA4259-91FB-41AE-BECB-FA2F8E202474}">
      <dsp:nvSpPr>
        <dsp:cNvPr id="0" name=""/>
        <dsp:cNvSpPr/>
      </dsp:nvSpPr>
      <dsp:spPr>
        <a:xfrm>
          <a:off x="1820497" y="1955834"/>
          <a:ext cx="5086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3304"/>
              </a:moveTo>
              <a:lnTo>
                <a:pt x="282163" y="93304"/>
              </a:lnTo>
              <a:lnTo>
                <a:pt x="282163" y="45720"/>
              </a:lnTo>
              <a:lnTo>
                <a:pt x="564326" y="4572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Black" panose="020B0A04020102020204" pitchFamily="34" charset="0"/>
            <a:ea typeface="+mn-ea"/>
            <a:cs typeface="+mn-cs"/>
          </a:endParaRPr>
        </a:p>
      </dsp:txBody>
      <dsp:txXfrm>
        <a:off x="2062058" y="1988793"/>
        <a:ext cx="0" cy="0"/>
      </dsp:txXfrm>
    </dsp:sp>
    <dsp:sp modelId="{0276969F-3B98-4943-B23D-BD4E0F18DF44}">
      <dsp:nvSpPr>
        <dsp:cNvPr id="0" name=""/>
        <dsp:cNvSpPr/>
      </dsp:nvSpPr>
      <dsp:spPr>
        <a:xfrm>
          <a:off x="1820497" y="993256"/>
          <a:ext cx="508644" cy="1051187"/>
        </a:xfrm>
        <a:custGeom>
          <a:avLst/>
          <a:gdLst/>
          <a:ahLst/>
          <a:cxnLst/>
          <a:rect l="0" t="0" r="0" b="0"/>
          <a:pathLst>
            <a:path>
              <a:moveTo>
                <a:pt x="0" y="1166262"/>
              </a:moveTo>
              <a:lnTo>
                <a:pt x="282163" y="1166262"/>
              </a:lnTo>
              <a:lnTo>
                <a:pt x="282163" y="0"/>
              </a:lnTo>
              <a:lnTo>
                <a:pt x="564326" y="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Black" panose="020B0A04020102020204" pitchFamily="34" charset="0"/>
            <a:ea typeface="+mn-ea"/>
            <a:cs typeface="+mn-cs"/>
          </a:endParaRPr>
        </a:p>
      </dsp:txBody>
      <dsp:txXfrm>
        <a:off x="2045625" y="1489655"/>
        <a:ext cx="0" cy="0"/>
      </dsp:txXfrm>
    </dsp:sp>
    <dsp:sp modelId="{57377B6E-09A9-4066-BDCF-1682D3AD7976}">
      <dsp:nvSpPr>
        <dsp:cNvPr id="0" name=""/>
        <dsp:cNvSpPr/>
      </dsp:nvSpPr>
      <dsp:spPr>
        <a:xfrm rot="16200000">
          <a:off x="-607641" y="1656757"/>
          <a:ext cx="4080905" cy="775372"/>
        </a:xfrm>
        <a:prstGeom prst="rect">
          <a:avLst/>
        </a:prstGeo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ОБЪЕКТ ОЦЕНКИ</a:t>
          </a:r>
        </a:p>
      </dsp:txBody>
      <dsp:txXfrm>
        <a:off x="-607641" y="1656757"/>
        <a:ext cx="4080905" cy="775372"/>
      </dsp:txXfrm>
    </dsp:sp>
    <dsp:sp modelId="{FA8977E5-FA80-459E-8727-30544F5E05EE}">
      <dsp:nvSpPr>
        <dsp:cNvPr id="0" name=""/>
        <dsp:cNvSpPr/>
      </dsp:nvSpPr>
      <dsp:spPr>
        <a:xfrm>
          <a:off x="2329141" y="584123"/>
          <a:ext cx="2813920" cy="818265"/>
        </a:xfrm>
        <a:prstGeom prst="rect">
          <a:avLst/>
        </a:prstGeom>
        <a:gradFill rotWithShape="1">
          <a:gsLst>
            <a:gs pos="0">
              <a:srgbClr val="4F81BD">
                <a:shade val="51000"/>
                <a:satMod val="13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ПРОДУКТ (РЕЗУЛЬТАТ) ДЕЯТЕЛЬНОСТИ</a:t>
          </a:r>
        </a:p>
      </dsp:txBody>
      <dsp:txXfrm>
        <a:off x="2329141" y="584123"/>
        <a:ext cx="2813920" cy="818265"/>
      </dsp:txXfrm>
    </dsp:sp>
    <dsp:sp modelId="{DD32B3F0-571D-46C2-9633-BB0960D75166}">
      <dsp:nvSpPr>
        <dsp:cNvPr id="0" name=""/>
        <dsp:cNvSpPr/>
      </dsp:nvSpPr>
      <dsp:spPr>
        <a:xfrm>
          <a:off x="2329141" y="1596232"/>
          <a:ext cx="2811886" cy="810643"/>
        </a:xfrm>
        <a:prstGeom prst="rect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ПРОЦЕСС ДЕЯТЕЛЬНОСТИ</a:t>
          </a:r>
        </a:p>
      </dsp:txBody>
      <dsp:txXfrm>
        <a:off x="2329141" y="1596232"/>
        <a:ext cx="2811886" cy="810643"/>
      </dsp:txXfrm>
    </dsp:sp>
    <dsp:sp modelId="{3FAB2623-869A-47A8-96A8-2B97C8957EB2}">
      <dsp:nvSpPr>
        <dsp:cNvPr id="0" name=""/>
        <dsp:cNvSpPr/>
      </dsp:nvSpPr>
      <dsp:spPr>
        <a:xfrm>
          <a:off x="2329141" y="2600719"/>
          <a:ext cx="2809851" cy="904045"/>
        </a:xfrm>
        <a:prstGeom prst="rect">
          <a:avLst/>
        </a:prstGeom>
        <a:solidFill>
          <a:srgbClr val="1F497D">
            <a:lumMod val="75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" lastClr="FFFFFF"/>
              </a:solidFill>
              <a:latin typeface="Arial Black" panose="020B0A04020102020204" pitchFamily="34" charset="0"/>
              <a:ea typeface="+mn-ea"/>
              <a:cs typeface="+mn-cs"/>
            </a:rPr>
            <a:t>ПРОДУКТ + ПРОЦЕСС ДЕЯТЕЛЬНОСТИ</a:t>
          </a:r>
        </a:p>
      </dsp:txBody>
      <dsp:txXfrm>
        <a:off x="2329141" y="2600719"/>
        <a:ext cx="2809851" cy="904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2009-F902-42EC-8949-5E820BDD1A32}" type="datetimeFigureOut">
              <a:rPr lang="ru-RU" smtClean="0"/>
              <a:t>24/10/2017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FF1F9-7F8F-4C01-A4F5-E4CCCBAE3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4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FF1F9-7F8F-4C01-A4F5-E4CCCBAE35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90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4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524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51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496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99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64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3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72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18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3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9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44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24/10/2017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49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24/10/2017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AC38D1-D18F-4C59-946B-EB952B2CF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4210" y="914401"/>
            <a:ext cx="7766936" cy="3209007"/>
          </a:xfrm>
        </p:spPr>
        <p:txBody>
          <a:bodyPr/>
          <a:lstStyle/>
          <a:p>
            <a:pPr algn="ctr"/>
            <a:r>
              <a:rPr lang="ru-RU" b="1" dirty="0"/>
              <a:t>Методические рекомендации по разработке фондов оценочных средств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733" y="4123408"/>
            <a:ext cx="4328238" cy="1196059"/>
          </a:xfrm>
          <a:prstGeom prst="rect">
            <a:avLst/>
          </a:prstGeom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1293359" y="6346162"/>
            <a:ext cx="6297612" cy="365125"/>
          </a:xfrm>
        </p:spPr>
        <p:txBody>
          <a:bodyPr/>
          <a:lstStyle/>
          <a:p>
            <a:r>
              <a:rPr lang="ru-RU" sz="1200" dirty="0" smtClean="0"/>
              <a:t>Разработка методиста учебного центра </a:t>
            </a:r>
            <a:r>
              <a:rPr lang="ru-RU" sz="1200" dirty="0" err="1" smtClean="0"/>
              <a:t>Софинской</a:t>
            </a:r>
            <a:r>
              <a:rPr lang="ru-RU" sz="1200" dirty="0" smtClean="0"/>
              <a:t> О.В.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1513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477" y="534989"/>
            <a:ext cx="9381066" cy="667657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200" dirty="0">
                <a:solidFill>
                  <a:schemeClr val="accent2">
                    <a:lumMod val="50000"/>
                  </a:schemeClr>
                </a:solidFill>
              </a:rPr>
              <a:t>ФОРМИРОВАНИЕ</a:t>
            </a: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</a:rPr>
              <a:t>ТРЕБОВАНИЙ </a:t>
            </a: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</a:rPr>
              <a:t>КВАЛИФИКАЦИИ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905" y="152196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Положения ПС, на соответствие, которым проводится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оценка квалификации: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Обобщенная трудовая функция</a:t>
            </a:r>
          </a:p>
          <a:p>
            <a:pPr marL="1160463" indent="193675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Трудовые функции</a:t>
            </a:r>
          </a:p>
          <a:p>
            <a:pPr marL="1160463" indent="193675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Трудовые действия</a:t>
            </a:r>
          </a:p>
          <a:p>
            <a:pPr marL="1160463" indent="193675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Умения</a:t>
            </a:r>
          </a:p>
          <a:p>
            <a:pPr marL="1160463" indent="193675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знания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0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34" y="232228"/>
            <a:ext cx="8596668" cy="667657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ЧТО ТАКОЕ ОЦЕНОЧНОЕ СРЕДСТВО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99885"/>
            <a:ext cx="8596668" cy="1358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Оценочные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средства по соответствующим квалификациям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 комплекс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заданий, критериев оценки,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проведении профессионального экзамена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7334" y="2349272"/>
            <a:ext cx="8596668" cy="6676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ТРЕБОВАНИЯ К ОЦЕНОЧНОМУ СРЕДСТВУ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78934" y="3108210"/>
            <a:ext cx="8596668" cy="3115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соответствие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нормативной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базе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оответствие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процедуре экзамена (теоретическая и практическая части);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птимальная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достаточность компонентов;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добство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ориентировки;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динство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подхода</a:t>
            </a:r>
          </a:p>
          <a:p>
            <a:pPr marL="0" indent="0">
              <a:buFont typeface="Wingdings 3" charset="2"/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67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34" y="217715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СТРУКТУРА ОЦЕНОЧНОГО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СРЕДСТВА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3" y="883334"/>
            <a:ext cx="8916609" cy="9164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200" b="1" dirty="0"/>
              <a:t>Наименование, уровень квалификации, реквизиты ПС (иных квалификационных документов), </a:t>
            </a:r>
            <a:r>
              <a:rPr lang="ru-RU" sz="2200" b="1" dirty="0" smtClean="0"/>
              <a:t>вид профессиональной деятельности</a:t>
            </a:r>
            <a:endParaRPr lang="ru-RU" sz="2200" b="1" dirty="0"/>
          </a:p>
          <a:p>
            <a:pPr marL="0" indent="0">
              <a:buNone/>
            </a:pPr>
            <a:r>
              <a:rPr lang="ru-RU" sz="2200" b="1" dirty="0"/>
              <a:t>Спецификация  заданий  для теоретического этапа ПЭ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16097"/>
              </p:ext>
            </p:extLst>
          </p:nvPr>
        </p:nvGraphicFramePr>
        <p:xfrm>
          <a:off x="516380" y="1855791"/>
          <a:ext cx="8715375" cy="106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7"/>
                <a:gridCol w="2160240"/>
                <a:gridCol w="2197448"/>
              </a:tblGrid>
              <a:tr h="106680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Знания, умения в соответствии с требованиями к квалификации, на соответствие которым проводится оценка квалификации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Критерии оценки</a:t>
                      </a:r>
                    </a:p>
                  </a:txBody>
                  <a:tcPr marL="91439" marR="91439"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Тип и № задания</a:t>
                      </a:r>
                    </a:p>
                  </a:txBody>
                  <a:tcPr marL="91439" marR="91439" marT="45722" marB="4572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5733" y="2988114"/>
            <a:ext cx="67361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Спецификация заданий для практического этапа ПЭ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597607"/>
              </p:ext>
            </p:extLst>
          </p:nvPr>
        </p:nvGraphicFramePr>
        <p:xfrm>
          <a:off x="457027" y="3431936"/>
          <a:ext cx="8715375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5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ТФ, ТД, умения в соответствии с требованиями к квалификации, на соответствие которым проводится оценка квалификации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91439" marR="91439" marT="45726" marB="4572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Критерии оценки</a:t>
                      </a:r>
                    </a:p>
                  </a:txBody>
                  <a:tcPr marL="91439" marR="91439" marT="45726" marB="4572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Тип и № задания</a:t>
                      </a:r>
                    </a:p>
                  </a:txBody>
                  <a:tcPr marL="91439" marR="91439" marT="45726" marB="4572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57027" y="4555148"/>
            <a:ext cx="903531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Материально-техническое оснащение оценочных мероприятий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Кадровое обеспечение оценочных мероприятий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Требования к технике безопасности (при наличии)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Задания, критерии оценки, правила обработки результатов по каждому этапу</a:t>
            </a:r>
            <a:endParaRPr lang="ru-RU" altLang="ru-RU" sz="1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9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62" y="203200"/>
            <a:ext cx="8596668" cy="72571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ПРОЕКТИРОВАНИЕ ОЦЕНОЧНОГО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СРЕДСТВА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561" y="1028474"/>
            <a:ext cx="9293981" cy="1569583"/>
          </a:xfrm>
        </p:spPr>
        <p:txBody>
          <a:bodyPr/>
          <a:lstStyle/>
          <a:p>
            <a:r>
              <a:rPr lang="ru-RU" dirty="0"/>
              <a:t>Алгоритм единый для обеих частей </a:t>
            </a:r>
            <a:r>
              <a:rPr lang="ru-RU" dirty="0" smtClean="0"/>
              <a:t>квалификационного </a:t>
            </a:r>
            <a:r>
              <a:rPr lang="ru-RU" dirty="0"/>
              <a:t>экзамена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каждом шаге целесообразно начинать с заданий для практической части </a:t>
            </a:r>
            <a:endParaRPr lang="ru-RU" dirty="0" smtClean="0"/>
          </a:p>
          <a:p>
            <a:r>
              <a:rPr lang="ru-RU" dirty="0" smtClean="0"/>
              <a:t>Главное </a:t>
            </a:r>
            <a:r>
              <a:rPr lang="ru-RU" dirty="0"/>
              <a:t>правило – правило </a:t>
            </a:r>
            <a:r>
              <a:rPr lang="ru-RU" dirty="0" err="1"/>
              <a:t>итерационности</a:t>
            </a:r>
            <a:r>
              <a:rPr lang="ru-RU" dirty="0"/>
              <a:t>: качество продукта и готовность к изменениям важнее следования первоначальному плану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401561" y="2526731"/>
            <a:ext cx="5221406" cy="957149"/>
            <a:chOff x="3515" y="103459"/>
            <a:chExt cx="4115588" cy="167929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15" y="103459"/>
              <a:ext cx="4115588" cy="1679293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85506" y="185450"/>
              <a:ext cx="3951606" cy="15153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Уточнение предмета и объекта оценки</a:t>
              </a:r>
              <a:endParaRPr lang="ru-RU" sz="2000" b="1" kern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523136" y="3521552"/>
            <a:ext cx="5221406" cy="949245"/>
            <a:chOff x="3515" y="103459"/>
            <a:chExt cx="4115588" cy="167929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515" y="103459"/>
              <a:ext cx="4115588" cy="1679293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85506" y="236730"/>
              <a:ext cx="3951606" cy="15153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условий оценивания: место, время, ресурсы</a:t>
              </a:r>
              <a:endParaRPr lang="ru-RU" sz="2000" b="1" kern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908243" y="4484915"/>
            <a:ext cx="5221406" cy="937613"/>
            <a:chOff x="3515" y="103459"/>
            <a:chExt cx="4115588" cy="167929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515" y="103459"/>
              <a:ext cx="4115588" cy="1679293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5506" y="185450"/>
              <a:ext cx="3951606" cy="15153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Выбор метода и критериев оценивания</a:t>
              </a:r>
              <a:endParaRPr lang="ru-RU" sz="2000" b="1" kern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364243" y="5468307"/>
            <a:ext cx="5636100" cy="938180"/>
            <a:chOff x="3515" y="102443"/>
            <a:chExt cx="4115588" cy="168030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3515" y="103459"/>
              <a:ext cx="4115588" cy="1679293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85506" y="102443"/>
              <a:ext cx="3951606" cy="15153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содержания оценочных заданий</a:t>
              </a:r>
              <a:endParaRPr lang="ru-RU" sz="2000" b="1" kern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40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34" y="348342"/>
            <a:ext cx="8596668" cy="638629"/>
          </a:xfrm>
        </p:spPr>
        <p:txBody>
          <a:bodyPr>
            <a:normAutofit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ru-RU" altLang="ru-RU" sz="3200" dirty="0">
                <a:solidFill>
                  <a:srgbClr val="002060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ВЫБОР ПРЕДМЕТА </a:t>
            </a:r>
            <a:r>
              <a:rPr lang="ru-RU" altLang="ru-RU" sz="3200" dirty="0" smtClean="0">
                <a:solidFill>
                  <a:srgbClr val="002060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ОЦЕНКИ</a:t>
            </a:r>
            <a:endParaRPr lang="ru-RU" sz="3200" dirty="0">
              <a:latin typeface="Trebuchet MS" panose="020B0603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4" y="1340852"/>
            <a:ext cx="8529043" cy="28409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32152" y="4535715"/>
            <a:ext cx="8016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Указываются те положения ПС, которые являются обязательными для оценки квалификации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2857" y="5577593"/>
            <a:ext cx="9710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(необязательно 100% отражение всех положений ПС, вошедших в описание ПК, в предметах оценки для профессионального экзамена)</a:t>
            </a:r>
            <a:endParaRPr lang="ru-RU" alt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39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019" y="174171"/>
            <a:ext cx="9874551" cy="95794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ПРЕДМЕТ ОЦЕНКИ НА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КВАЛИФИКАЦИОННОМ ЭКЗАМЕНЕ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: ПРАКТИЧЕСКАЯ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ЧАСТЬ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6088" y="1509264"/>
            <a:ext cx="986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ПРИНЦИП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ФОРМИРОВАНИЯ 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– КОМПЛЕКСНОСТЬ ИЛИ ПАРЦИАЛЬНОСТЬ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889454" y="2994025"/>
            <a:ext cx="1728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ТФ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899104" y="2132013"/>
            <a:ext cx="4895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СОВОКУПНОСТЬ ТФ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850267" y="3065463"/>
            <a:ext cx="4824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СОВОКУПНОСТЬ ТД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19829" y="4073525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ПК В ЦЕЛОМ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962479" y="5719763"/>
            <a:ext cx="871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 ПРЕДМЕТ ОЦЕНКИ   =  НЕ МЕНЕЕ 1 ЗАДАНИЯ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6974946" y="4528580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УМЕНИЯ?</a:t>
            </a:r>
          </a:p>
        </p:txBody>
      </p:sp>
    </p:spTree>
    <p:extLst>
      <p:ext uri="{BB962C8B-B14F-4D97-AF65-F5344CB8AC3E}">
        <p14:creationId xmlns:p14="http://schemas.microsoft.com/office/powerpoint/2010/main" val="2136835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191" y="188686"/>
            <a:ext cx="9685866" cy="1045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ПРЕДМЕТ ОЦЕНКИ НА КВАЛИФИКАЦИОННОМ ЭКЗАМЕНЕ: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ТЕОРЕТИЧЕСКАЯ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ЧАСТЬ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2191" y="1436693"/>
            <a:ext cx="986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ПРИНЦИП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ФОРМИРОВАНИЯ 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– КОМПЛЕКСНОСТЬ ИЛИ ПАРЦИАЛЬНОСТЬ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47750" y="2398088"/>
            <a:ext cx="24479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УМЕНИЕ: ОДНО ИЛИ НЕСКОЛЬКО?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448425" y="2336176"/>
            <a:ext cx="2447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ЗНАНИЕ: ОДНО ИЛИ НЕСКОЛЬКО?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754" y="3535049"/>
            <a:ext cx="8421817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01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735" y="203200"/>
            <a:ext cx="9177866" cy="66765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ВЫБОР УСЛОВИЙ И ОБЪЕКТА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ОЦЕНИВАНИЯ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35" y="1047971"/>
            <a:ext cx="8809484" cy="51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50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2229"/>
            <a:ext cx="8596668" cy="7547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ВЫБОР ОБЪЕКТА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ОЦЕНКИ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03226" y="1149890"/>
            <a:ext cx="47529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Возможна ли прямая </a:t>
            </a:r>
            <a:r>
              <a:rPr lang="ru-RU" alt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оценка предмета </a:t>
            </a:r>
            <a:r>
              <a:rPr lang="ru-RU" alt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требуется визуализация, </a:t>
            </a:r>
            <a:r>
              <a:rPr lang="ru-RU" alt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объективация?</a:t>
            </a:r>
            <a:endParaRPr lang="ru-RU" altLang="ru-RU" sz="1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802086" y="954530"/>
            <a:ext cx="4105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Что может служить доказательством выполнения ТФ, ТД, наличия знаний или умений?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79010042"/>
              </p:ext>
            </p:extLst>
          </p:nvPr>
        </p:nvGraphicFramePr>
        <p:xfrm>
          <a:off x="3719173" y="2317599"/>
          <a:ext cx="6188188" cy="408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23850" y="3789363"/>
            <a:ext cx="26638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Чем точнее выбран объект, тем точнее критерии оценки </a:t>
            </a:r>
            <a:r>
              <a:rPr lang="ru-RU" altLang="ru-RU" sz="1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результатов</a:t>
            </a:r>
            <a:endParaRPr lang="ru-RU" altLang="ru-RU" sz="1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13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34" y="232229"/>
            <a:ext cx="8596668" cy="7112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КРИТЕРИИ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ОЦЕНКИ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84944" y="1074747"/>
            <a:ext cx="7303914" cy="1615827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КРИТЕРИЙ -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идеальное представление о том, каким должен быть оцениваемый объект или процесс: нормативно закрепленный или специально разработанный образец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5193772" y="3015321"/>
            <a:ext cx="4472742" cy="1892826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Качественные характеристики: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соответствие стандартам, </a:t>
            </a: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техническому регламенту, технологической карте, правилам, методике; точность </a:t>
            </a:r>
            <a:r>
              <a: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…</a:t>
            </a:r>
            <a:endParaRPr kumimoji="0" lang="ru-RU" altLang="ru-RU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75734" y="2863056"/>
            <a:ext cx="4213478" cy="286232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Количественные характеристики: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- число (%)  правильных ответов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- учет скорости выполнения процесса, размера продукции, допустимого объема затрат на выполнение  задания  и т.д.</a:t>
            </a:r>
          </a:p>
        </p:txBody>
      </p:sp>
    </p:spTree>
    <p:extLst>
      <p:ext uri="{BB962C8B-B14F-4D97-AF65-F5344CB8AC3E}">
        <p14:creationId xmlns:p14="http://schemas.microsoft.com/office/powerpoint/2010/main" val="137478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63" y="217715"/>
            <a:ext cx="5752495" cy="74022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НОРМАТИВНО-ПРАВОВАЯ БАЗА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5" y="957943"/>
            <a:ext cx="9564914" cy="5675085"/>
          </a:xfrm>
        </p:spPr>
        <p:txBody>
          <a:bodyPr>
            <a:normAutofit fontScale="92500"/>
          </a:bodyPr>
          <a:lstStyle/>
          <a:p>
            <a:r>
              <a:rPr lang="ru-RU" dirty="0"/>
              <a:t>	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14 июня 2013 г. № 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 (зарегистрирован Министерством юстиции Российской Федерации 30 июля 2013 г., регистрационный № 29200) (далее – Порядок организации образовательной деятельности);</a:t>
            </a:r>
          </a:p>
          <a:p>
            <a:r>
              <a:rPr lang="ru-RU" dirty="0"/>
              <a:t>	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16 августа 2013 г. № 968 «Об утверждении Порядка проведения государственной итоговой аттестации по образовательным программам среднего профессионального образования» (зарегистрирован Министерством юстиции Российской Федерации 1 ноября 2013 г., регистрационный № 30306</a:t>
            </a:r>
            <a:r>
              <a:rPr lang="ru-RU" dirty="0" smtClean="0"/>
              <a:t>);</a:t>
            </a:r>
          </a:p>
          <a:p>
            <a:r>
              <a:rPr lang="ru-RU" dirty="0"/>
              <a:t>Федеральный государственный образовательный </a:t>
            </a:r>
            <a:r>
              <a:rPr lang="ru-RU" dirty="0" smtClean="0"/>
              <a:t>стандарт среднего </a:t>
            </a:r>
            <a:r>
              <a:rPr lang="ru-RU" dirty="0"/>
              <a:t>профессионального образования по специальности 09.02.07 Информационные системы и </a:t>
            </a:r>
            <a:r>
              <a:rPr lang="ru-RU" dirty="0" smtClean="0"/>
              <a:t>программирование (</a:t>
            </a:r>
            <a:r>
              <a:rPr lang="ru-RU" dirty="0"/>
              <a:t>утв. приказом Министерства образования и науки РФ от 9 декабря 2016 г. № 1547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Приказ </a:t>
            </a:r>
            <a:r>
              <a:rPr lang="ru-RU" dirty="0"/>
              <a:t>Министерства труда и социальной защиты РФ от 1 ноября 2016 г. N </a:t>
            </a:r>
            <a:r>
              <a:rPr lang="ru-RU" dirty="0" smtClean="0"/>
              <a:t>601н "</a:t>
            </a:r>
            <a:r>
              <a:rPr lang="ru-RU" dirty="0"/>
              <a:t>Об утверждении Положения о разработке оценочных средств для проведения независимой оценки </a:t>
            </a:r>
            <a:r>
              <a:rPr lang="ru-RU" dirty="0" smtClean="0"/>
              <a:t>квалификации«</a:t>
            </a:r>
          </a:p>
          <a:p>
            <a:r>
              <a:rPr lang="ru-RU" dirty="0" smtClean="0"/>
              <a:t>Федеральный закон </a:t>
            </a:r>
            <a:r>
              <a:rPr lang="ru-RU" dirty="0"/>
              <a:t>от 3 июля 2016 г. N 238-ФЗ "О независимой оценке квалификации" (Собрание законодательства Российской Федерации, 2016, N 27, ст. 4171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29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506" y="285978"/>
            <a:ext cx="3531809" cy="904193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Критерии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47018" y="6042025"/>
            <a:ext cx="6297612" cy="365125"/>
          </a:xfrm>
        </p:spPr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583780" y="1790700"/>
            <a:ext cx="2057400" cy="10160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cs typeface="Arial" panose="020B0604020202020204" pitchFamily="34" charset="0"/>
              </a:rPr>
              <a:t>Задание выполнено верно?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358980" y="1308100"/>
            <a:ext cx="800100" cy="47942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cs typeface="Arial" panose="020B0604020202020204" pitchFamily="34" charset="0"/>
              </a:rPr>
              <a:t>ДА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251700" y="2819400"/>
            <a:ext cx="1193800" cy="47942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cs typeface="Arial" panose="020B0604020202020204" pitchFamily="34" charset="0"/>
              </a:rPr>
              <a:t>НЕТ</a:t>
            </a:r>
          </a:p>
        </p:txBody>
      </p:sp>
      <p:cxnSp>
        <p:nvCxnSpPr>
          <p:cNvPr id="11" name="Прямая со стрелкой 10"/>
          <p:cNvCxnSpPr>
            <a:endCxn id="6" idx="1"/>
          </p:cNvCxnSpPr>
          <p:nvPr/>
        </p:nvCxnSpPr>
        <p:spPr>
          <a:xfrm flipV="1">
            <a:off x="6330280" y="1547813"/>
            <a:ext cx="1028700" cy="827087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102100" y="6191250"/>
            <a:ext cx="2057400" cy="314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charset="0"/>
                <a:cs typeface="Arial" charset="0"/>
              </a:rPr>
              <a:t>Работодатель</a:t>
            </a:r>
          </a:p>
        </p:txBody>
      </p: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4945980" y="1447800"/>
            <a:ext cx="1676400" cy="36988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>
                <a:solidFill>
                  <a:prstClr val="black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Критерий</a:t>
            </a:r>
          </a:p>
        </p:txBody>
      </p:sp>
      <p:sp>
        <p:nvSpPr>
          <p:cNvPr id="14" name="Овал 13"/>
          <p:cNvSpPr/>
          <p:nvPr/>
        </p:nvSpPr>
        <p:spPr>
          <a:xfrm>
            <a:off x="6096000" y="2222500"/>
            <a:ext cx="368300" cy="368300"/>
          </a:xfrm>
          <a:prstGeom prst="ellips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" name="Прямая со стрелкой 14"/>
          <p:cNvCxnSpPr>
            <a:stCxn id="13" idx="2"/>
          </p:cNvCxnSpPr>
          <p:nvPr/>
        </p:nvCxnSpPr>
        <p:spPr>
          <a:xfrm rot="16200000" flipH="1">
            <a:off x="5696074" y="1905794"/>
            <a:ext cx="458787" cy="282575"/>
          </a:xfrm>
          <a:prstGeom prst="straightConnector1">
            <a:avLst/>
          </a:prstGeom>
          <a:noFill/>
          <a:ln w="6350" cap="flat" cmpd="sng" algn="ctr">
            <a:solidFill>
              <a:srgbClr val="A50021"/>
            </a:solidFill>
            <a:prstDash val="solid"/>
            <a:tailEnd type="none" w="lg" len="lg"/>
          </a:ln>
          <a:effectLst/>
        </p:spPr>
      </p:cxnSp>
      <p:cxnSp>
        <p:nvCxnSpPr>
          <p:cNvPr id="16" name="Прямая со стрелкой 15"/>
          <p:cNvCxnSpPr/>
          <p:nvPr/>
        </p:nvCxnSpPr>
        <p:spPr>
          <a:xfrm>
            <a:off x="4628480" y="2400300"/>
            <a:ext cx="1384300" cy="635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7" name="Прямая со стрелкой 16"/>
          <p:cNvCxnSpPr>
            <a:endCxn id="14" idx="3"/>
          </p:cNvCxnSpPr>
          <p:nvPr/>
        </p:nvCxnSpPr>
        <p:spPr>
          <a:xfrm flipV="1">
            <a:off x="5444790" y="2536864"/>
            <a:ext cx="705146" cy="206973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607175" y="4941888"/>
            <a:ext cx="2295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Дихотомическая оценка</a:t>
            </a:r>
          </a:p>
        </p:txBody>
      </p:sp>
      <p:sp>
        <p:nvSpPr>
          <p:cNvPr id="19" name="Выноска-облако 18"/>
          <p:cNvSpPr/>
          <p:nvPr/>
        </p:nvSpPr>
        <p:spPr>
          <a:xfrm>
            <a:off x="290285" y="3053460"/>
            <a:ext cx="3133277" cy="2124520"/>
          </a:xfrm>
          <a:prstGeom prst="cloudCallout">
            <a:avLst>
              <a:gd name="adj1" fmla="val 63556"/>
              <a:gd name="adj2" fmla="val 38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kern="0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готовы ли мы допустить </a:t>
            </a:r>
            <a:r>
              <a:rPr lang="ru-RU" b="1" kern="0" dirty="0" smtClean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выпускника  </a:t>
            </a:r>
            <a:r>
              <a:rPr lang="ru-RU" b="1" kern="0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к работе</a:t>
            </a:r>
          </a:p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884" y="4317104"/>
            <a:ext cx="798645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27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3065"/>
            <a:ext cx="6129866" cy="67196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ТРЕБОВАНИЯ К КАДРАМ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991" y="1486695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Высшее образование. 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Опыт работы не менее 5 лет в должности и (или) выполнения работ (услуг) по виду профессиональной деятельности, содержащему оцениваемую квалификацию, но не ниже уровня оцениваемой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квалификации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для председателя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ГАК)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Отсутствие ситуации конфликта интереса в отношении конкретных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соискателей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7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34" y="261257"/>
            <a:ext cx="8596668" cy="59508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ПРАКТИЧЕСКИЙ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ЭТАП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263" y="1125538"/>
            <a:ext cx="2593975" cy="647700"/>
          </a:xfrm>
          <a:prstGeom prst="roundRect">
            <a:avLst/>
          </a:prstGeom>
          <a:solidFill>
            <a:srgbClr val="4F81B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ТИПЫ ЗАДАНИЙ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5138" y="1125538"/>
            <a:ext cx="2593975" cy="647700"/>
          </a:xfrm>
          <a:prstGeom prst="roundRect">
            <a:avLst/>
          </a:prstGeom>
          <a:solidFill>
            <a:srgbClr val="4F81B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МЕТОДЫ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38" y="857250"/>
            <a:ext cx="3214687" cy="915988"/>
          </a:xfrm>
          <a:prstGeom prst="roundRect">
            <a:avLst/>
          </a:prstGeom>
          <a:solidFill>
            <a:srgbClr val="4F81B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СПОСОБ  РЕАЛИЗАЦИИ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В ЦОК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5263" y="2133600"/>
            <a:ext cx="2593975" cy="19431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288070" marR="0" lvl="0" indent="-28807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выполнение ТФ, ТД в реальных или модельных условиях;</a:t>
            </a:r>
          </a:p>
          <a:p>
            <a:pPr marL="288070" marR="0" lvl="0" indent="-28807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оформление и защита портфолио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76938" y="1989138"/>
            <a:ext cx="2592387" cy="147637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Выполнение практических заданий на экзаменационных площадках ЦОК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59113" y="2133600"/>
            <a:ext cx="2593975" cy="26638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Оценка результатов/ продуктов практической деятельности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Оценка предметных действий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Комплексная оценка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Портфолио работ / видеофиксация выполнения работ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775" y="4895850"/>
            <a:ext cx="3665538" cy="1554163"/>
          </a:xfrm>
          <a:prstGeom prst="rect">
            <a:avLst/>
          </a:prstGeom>
          <a:noFill/>
        </p:spPr>
        <p:txBody>
          <a:bodyPr lIns="76819" tIns="38409" rIns="76819" bIns="3840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позволяют: </a:t>
            </a:r>
          </a:p>
          <a:p>
            <a:pPr marL="240059" indent="-24005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фиксировать практический опыт, </a:t>
            </a:r>
          </a:p>
          <a:p>
            <a:pPr marL="240059" indent="-24005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демонстрировать правильность и качество выполнения трудовых действий, </a:t>
            </a:r>
          </a:p>
          <a:p>
            <a:pPr marL="240059" indent="-24005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фиксировать в комплексе требуемые для этого умения, знания и навыки</a:t>
            </a:r>
          </a:p>
          <a:p>
            <a:pPr marL="240059" indent="-240059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оценить готовность к выполнению трудовой функции в целом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84888" y="3609975"/>
            <a:ext cx="2809875" cy="7699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соответствие между предметом и содержанием оценки; между уровнем квалификации и сложностью заданий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94413" y="4464050"/>
            <a:ext cx="2808287" cy="287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полнота инструкций к заданиям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94413" y="4895850"/>
            <a:ext cx="2808287" cy="11763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однозначность, </a:t>
            </a:r>
            <a:r>
              <a:rPr kumimoji="0" lang="ru-RU" altLang="ru-RU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диагностируемость</a:t>
            </a:r>
            <a:r>
              <a: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критериев выполнения практических заданий и защиты портфолио, наличие чётких и обоснованных модельных описаний выполнения заданий 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" name="Прямая соединительная линия 14"/>
          <p:cNvCxnSpPr>
            <a:cxnSpLocks/>
            <a:stCxn id="10" idx="3"/>
            <a:endCxn id="14" idx="1"/>
          </p:cNvCxnSpPr>
          <p:nvPr/>
        </p:nvCxnSpPr>
        <p:spPr>
          <a:xfrm>
            <a:off x="5653088" y="3465513"/>
            <a:ext cx="441325" cy="201771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Прямая соединительная линия 15"/>
          <p:cNvCxnSpPr>
            <a:cxnSpLocks/>
            <a:stCxn id="10" idx="3"/>
            <a:endCxn id="13" idx="1"/>
          </p:cNvCxnSpPr>
          <p:nvPr/>
        </p:nvCxnSpPr>
        <p:spPr>
          <a:xfrm>
            <a:off x="5653088" y="3465513"/>
            <a:ext cx="441325" cy="114141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7" name="Прямая соединительная линия 16"/>
          <p:cNvCxnSpPr>
            <a:cxnSpLocks/>
            <a:stCxn id="10" idx="3"/>
            <a:endCxn id="12" idx="1"/>
          </p:cNvCxnSpPr>
          <p:nvPr/>
        </p:nvCxnSpPr>
        <p:spPr>
          <a:xfrm>
            <a:off x="5653088" y="3465513"/>
            <a:ext cx="431800" cy="528637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Прямая со стрелкой 17"/>
          <p:cNvCxnSpPr/>
          <p:nvPr/>
        </p:nvCxnSpPr>
        <p:spPr>
          <a:xfrm flipH="1">
            <a:off x="2411413" y="4037013"/>
            <a:ext cx="593725" cy="1079500"/>
          </a:xfrm>
          <a:prstGeom prst="straightConnector1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43540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104" y="174171"/>
            <a:ext cx="9831009" cy="114662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ЗАДАНИЕ НА ВЫПОЛНЕНИЕ ТФ, ТД В РЕАЛЬНЫХ ИЛИ МОДЕЛЬНЫХ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УСЛОВИЯХ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740261"/>
            <a:ext cx="9388654" cy="38912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265526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7958667" cy="1088571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ТИПОВАЯ ФОРМУЛИРОВКА ЗАДАНИЯ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должна содержать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4" y="1638941"/>
            <a:ext cx="9572208" cy="403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91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448" y="145143"/>
            <a:ext cx="8596668" cy="1045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ПРИМЕР УДАЧНОЙ ФОРМУЛИРОВКИ ЗАДАНИЯ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448" y="1320800"/>
            <a:ext cx="10353523" cy="521631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подготовить тестовые варианты на основе описания программного проекта; выполнить установки и настройки рабочей среды; выполнить тестирование проекта в соответствии с разработанными ранее тестовыми сценариями; при наличии сбоя восстановить работоспособность приложения (перезапустить), выполнить проверку обнаруженных ранее дефектов на обновленной версии проекта; проанализировать результаты и оформить отчет о тестировании для тест-менеджера; подготовить план занятия о видах тестов на примере выполненной работы.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43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049" y="420914"/>
            <a:ext cx="9801980" cy="107405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ОШИБКИ В ВЫБОРЕ И ФОРМУЛИРОВКЕ ПРАКТИЧЕСКИХ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ЗАДАНИЙ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8407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ЗАДАНИЯ НЕ ПРЕДПОЛАГАЮТ ВЫПОЛНЕНИЯ ТРУДОВЫХ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ДЕЙСТВИЙ: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987425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ПРИМЕР 1: ТИПОВОЕ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ЗАДАНИЕ: Описать укрупненно работу (эксплуатацию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) …</a:t>
            </a:r>
          </a:p>
          <a:p>
            <a:pPr marL="987425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ПРИМЕР 2: Какими должны быть действия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администратора баз данных …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17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6531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СОСТАВ ПОРТФОЛИО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871506"/>
            <a:ext cx="8894835" cy="51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2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3721" y="203201"/>
            <a:ext cx="5084837" cy="6096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ТЕОРЕТИЧЕСКИЙ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ЭТАП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44109" y="876858"/>
            <a:ext cx="2593975" cy="633187"/>
          </a:xfrm>
          <a:prstGeom prst="roundRect">
            <a:avLst/>
          </a:prstGeom>
          <a:solidFill>
            <a:srgbClr val="4F81B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ТИПЫ ЗАДАНИЙ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80971" y="850524"/>
            <a:ext cx="2593975" cy="647700"/>
          </a:xfrm>
          <a:prstGeom prst="roundRect">
            <a:avLst/>
          </a:prstGeom>
          <a:solidFill>
            <a:srgbClr val="4F81B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МЕТОДЫ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74" y="1832826"/>
            <a:ext cx="2593975" cy="19431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с выбором ответа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с открытым ответом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на установление соответствия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на установление последовательности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09811" y="1736556"/>
            <a:ext cx="2593975" cy="15113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Решение задачи, выполнение задания проектного типа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altLang="ru-RU" sz="17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Разбор кейса 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896784" y="4724192"/>
            <a:ext cx="3241675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819" tIns="38409" rIns="76819" bIns="38409">
            <a:spAutoFit/>
          </a:bodyPr>
          <a:lstStyle/>
          <a:p>
            <a:pPr marL="240059" indent="-24005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altLang="ru-RU" sz="13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Анализ:  документов;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3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производственной ситуации; формулирование предложений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3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по решению проблем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300" dirty="0">
              <a:solidFill>
                <a:schemeClr val="accent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240059" indent="-24005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altLang="ru-RU" sz="1300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Оценка: рисков, соответствия технологии;  действий персонала в предложенной ситуации…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2222" y="4098707"/>
            <a:ext cx="2540000" cy="2108200"/>
          </a:xfrm>
          <a:prstGeom prst="rect">
            <a:avLst/>
          </a:prstGeom>
          <a:noFill/>
        </p:spPr>
        <p:txBody>
          <a:bodyPr lIns="76819" tIns="38409" rIns="76819" bIns="3840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Позволяет оценить: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panose="020B0604020202020204" pitchFamily="34" charset="0"/>
              </a:rPr>
              <a:t>понимание правил и процессов, необходимых для выполнения трудовой функции,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panose="020B0604020202020204" pitchFamily="34" charset="0"/>
              </a:rPr>
              <a:t>готовность к использованию знаний из различных областей при выполнении трудовых действий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97099" y="3506703"/>
            <a:ext cx="2216150" cy="10795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Задания воспроизводящего характера, запрос информации  («проверка памяти»)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30370" y="3378307"/>
            <a:ext cx="2809875" cy="76993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Соответствие между предметом и содержанием оценки; между уровнем квалификации и сложностью заданий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38459" y="4287838"/>
            <a:ext cx="2809875" cy="5556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«Вопросная» конструкция задания, чёткость формулировок, полнота инструкций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80339" y="4933531"/>
            <a:ext cx="2809875" cy="5048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lIns="76819" tIns="38409" rIns="76819" bIns="38409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Обоснованность критерия принятия решения о допуске к практическому этапу 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109811" y="3506703"/>
            <a:ext cx="2593975" cy="1079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956098" y="3403821"/>
            <a:ext cx="2726314" cy="1334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2663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20" y="174171"/>
            <a:ext cx="10208380" cy="63862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ВИДЫ ЗАДАНИЙ С ВЫБОРОМ ПРАВИЛЬНОГО ОТВЕТА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1177037"/>
            <a:ext cx="9787466" cy="486432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задания с выбором одного правильного ответа (несколько ответов, но только один правильный)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задания с выбором наиболее правильного ответа (несколько ответов, в числе которых могут быть и неправильные, и правильные, но в разной степени; требуется выбрать наиболее правильный ответ)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задания с выбором всех правильных ответов (несколько ответов, в числе которых может быть несколько правильных; требуется выбрать все правильные ответы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7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257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Цель создания ФОС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1553029"/>
            <a:ext cx="9061752" cy="388077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Для осуществления процедур текущего контроля успеваемости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 промежуточной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аттестации обучающихся образовательная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организация создает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фонды оценочных средств, позволяющие оценить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достижение запланированных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 образовательной программе результатов обучения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 уровень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сформированности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всех компетенций, заявленных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образовательной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программе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33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591" y="252979"/>
            <a:ext cx="10614780" cy="9289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ТРЕБОВАНИЯ К ОТВЕТАМ И ИНСТРУКЦИИ ЗАДАНИЙ ЗАКРЫТОЙ ФОРМЫ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991" y="1463352"/>
            <a:ext cx="9700380" cy="49431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Избегать двусмысленности формулировок (никогда: «как вы думаете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»)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Ответы к одному заданию должны быть примерно одной длины (и верный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!)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Избегать схожих слов в задании и ответах, которые могут выглядеть как подсказка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Распределять равномерно номера правильных ответов 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тесте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Выделять отрицательную частицу «НЕ» жирным шрифтом или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подчеркиванием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Ответ на одно задание не должен служить подсказкой для других заданий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теста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00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991" y="130628"/>
            <a:ext cx="10077752" cy="63862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ЗАДАНИЯ НА УСТАНОВЛЕНИЕ СООТВЕТСТВИЯ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991" y="949115"/>
            <a:ext cx="10876038" cy="5428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2 множества объектов 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Если оба множества текстовые: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список, для элементов которого нужно найти соответствия располагается слева, может содержать достаточно длинные позиции (от 4 до 10);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список, элементы которого являются соответствиями, располагается справа, элементы формулируются лаконично</a:t>
            </a: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Задания на установление соответствия требуют очень чётких инструкций: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каком основании должно устанавливаться соответствие?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Может ли один ответ использоваться дважды или не использоваться вовсе?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Количество элементов правого столбца ВСЕГДА должно превышать количество элементов левого столбца.</a:t>
            </a: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019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534" y="174171"/>
            <a:ext cx="10614780" cy="68217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ЗАДАНИЕ НА УСТАНОВЛЕНИЕ ПОСЛЕДОВАТЕЛЬНОСТИ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3" y="1217161"/>
            <a:ext cx="10339009" cy="5038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Одно множество однородных элементов: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Элементы множества ВОЗМОЖНО упорядочить по заданному признаку - только один верный способ установить последовательность элементов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4-10 элементов. Элементы должны быть сформулированы максимально кратко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 инструкции обязательно должен быть указан критерий, по которому выстраивается последовательность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34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58057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ЗАДАНИЯ С ОТКРЫТЫМ ОТВЕТОМ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2303"/>
            <a:ext cx="8596668" cy="4679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Несколько типов: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Нужно вставить одно слово 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Нужно вставить несколько слов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Нужно вставить названия элементов изображения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Должны быть чёткие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критерии оценивания, описывающие ВСЕ возможные правильные ответы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1385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0" y="116114"/>
            <a:ext cx="10817981" cy="609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ОБЩИЕ ТРЕБОВАНИЯ К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СОЗДАНИЮ ТЕСТА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477" y="1443151"/>
            <a:ext cx="8596668" cy="459821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Общее время тестирования – не более 2 часов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Общее количество заданий – не менее 30 в варианте (учет возможности не менее 3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вариантов).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Все задания должны быть сформулированы одинаково: либо в виде утвердительных предложений, либо в вопросительной форме.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Одинаковое количество вариантов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ответа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45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2228"/>
            <a:ext cx="8596668" cy="6531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ТИПЫ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4590" y="939818"/>
            <a:ext cx="7058781" cy="5510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Каждое задание может быть оценено: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Дихотомически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Верно – 1 балл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Неверно – 0 баллов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Политомически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Полностью верно – 3 балла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Частично верно – 2 или 1 балл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Полностью неверно – 0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баллов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26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192" y="174171"/>
            <a:ext cx="8596668" cy="59508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ПОРОГОВЫЙ БАЛЛ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72018"/>
            <a:ext cx="9148837" cy="4820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Обычно: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50%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60%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67%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75%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 максимально возможного балла за тест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Порог может применяться как к всему тесту в целом, так и к отдельным блокам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79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534" y="159657"/>
            <a:ext cx="10803466" cy="63862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ТИПОВЫЕ ОШИБКИ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ПРОЕКТИРОВАНИИ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ОС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4" y="779464"/>
            <a:ext cx="10077752" cy="562702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сила традиции (влияние опыта оценочной деятельности в области образования, аттестации персонала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нечеткость и 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</a:rPr>
              <a:t>недиагностируемость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критериев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оценки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несоответствие уровня сложности заданий оцениваемой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квалификации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несоответствие оценочного задания предмету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оценки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неполный охват содержанием заданий всех предметов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оценки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некорректные формулировки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заданий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неполнота описания требований к ресурсам, необходимым для проведения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экзамена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409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78648" y="1771309"/>
            <a:ext cx="9490952" cy="3439319"/>
          </a:xfrm>
          <a:prstGeom prst="rect">
            <a:avLst/>
          </a:prstGeom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all" spc="0" normalizeH="0" baseline="0" noProof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Благодарю за внимание!!!</a:t>
            </a:r>
            <a:endParaRPr kumimoji="0" lang="ru-RU" sz="5400" b="1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773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71" y="192333"/>
            <a:ext cx="10319658" cy="78012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Состав ФОС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проведения промежуточной 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284" y="756566"/>
            <a:ext cx="10638973" cy="582409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перечень компетенций с указанием этапов их формирования </a:t>
            </a:r>
            <a:r>
              <a:rPr lang="ru-RU" dirty="0" smtClean="0"/>
              <a:t>в процессе </a:t>
            </a:r>
            <a:r>
              <a:rPr lang="ru-RU" dirty="0"/>
              <a:t>освоения образовательной программы;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описание </a:t>
            </a:r>
            <a:r>
              <a:rPr lang="ru-RU" dirty="0"/>
              <a:t>показателей и критериев оценивания компетенций </a:t>
            </a:r>
            <a:r>
              <a:rPr lang="ru-RU" dirty="0" smtClean="0"/>
              <a:t>на различных </a:t>
            </a:r>
            <a:r>
              <a:rPr lang="ru-RU" dirty="0"/>
              <a:t>этапах их формирования, описание шкал оценивания;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типовые </a:t>
            </a:r>
            <a:r>
              <a:rPr lang="ru-RU" dirty="0"/>
              <a:t>контрольные задания или иные материалы, </a:t>
            </a:r>
            <a:r>
              <a:rPr lang="ru-RU" dirty="0" smtClean="0"/>
              <a:t>необходимые для </a:t>
            </a:r>
            <a:r>
              <a:rPr lang="ru-RU" dirty="0"/>
              <a:t>оценки знаний, умений, навыков и (или) опыта деятельности</a:t>
            </a:r>
            <a:r>
              <a:rPr lang="ru-RU" dirty="0" smtClean="0"/>
              <a:t>, характеризующих </a:t>
            </a:r>
            <a:r>
              <a:rPr lang="ru-RU" dirty="0"/>
              <a:t>этапы формирования компетенций в </a:t>
            </a:r>
            <a:r>
              <a:rPr lang="ru-RU" dirty="0" smtClean="0"/>
              <a:t>процессе освоения </a:t>
            </a:r>
            <a:r>
              <a:rPr lang="ru-RU" dirty="0"/>
              <a:t>образовательной программы;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методические </a:t>
            </a:r>
            <a:r>
              <a:rPr lang="ru-RU" dirty="0"/>
              <a:t>материалы, определяющие процедуры </a:t>
            </a:r>
            <a:r>
              <a:rPr lang="ru-RU" dirty="0" smtClean="0"/>
              <a:t>оценивания знаний</a:t>
            </a:r>
            <a:r>
              <a:rPr lang="ru-RU" dirty="0"/>
              <a:t>, умений, навыков и (или) опыта деятельности</a:t>
            </a:r>
            <a:r>
              <a:rPr lang="ru-RU" dirty="0" smtClean="0"/>
              <a:t>, характеризующих </a:t>
            </a:r>
            <a:r>
              <a:rPr lang="ru-RU" dirty="0"/>
              <a:t>этапы формирования </a:t>
            </a:r>
            <a:r>
              <a:rPr lang="ru-RU" dirty="0" smtClean="0"/>
              <a:t>компетенций;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для </a:t>
            </a:r>
            <a:r>
              <a:rPr lang="ru-RU" dirty="0"/>
              <a:t>каждого результата обучения по дисциплине (модулю) </a:t>
            </a:r>
            <a:r>
              <a:rPr lang="ru-RU" dirty="0" smtClean="0"/>
              <a:t>или практике </a:t>
            </a:r>
            <a:r>
              <a:rPr lang="ru-RU" dirty="0"/>
              <a:t>организация определяет показатели и </a:t>
            </a:r>
            <a:r>
              <a:rPr lang="ru-RU" dirty="0" smtClean="0"/>
              <a:t>критерии оценивания </a:t>
            </a:r>
            <a:r>
              <a:rPr lang="ru-RU" dirty="0" err="1"/>
              <a:t>сформированности</a:t>
            </a:r>
            <a:r>
              <a:rPr lang="ru-RU" dirty="0"/>
              <a:t> компетенций на различных этапах </a:t>
            </a:r>
            <a:r>
              <a:rPr lang="ru-RU" dirty="0" smtClean="0"/>
              <a:t>их формирования</a:t>
            </a:r>
            <a:r>
              <a:rPr lang="ru-RU" dirty="0"/>
              <a:t>, шкалы и процедуры </a:t>
            </a:r>
            <a:r>
              <a:rPr lang="ru-RU" dirty="0" smtClean="0"/>
              <a:t>оценивания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3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991" y="246743"/>
            <a:ext cx="9772952" cy="769257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2E83C3">
                    <a:lumMod val="50000"/>
                  </a:srgbClr>
                </a:solidFill>
              </a:rPr>
              <a:t>Состав ФОС для проведения </a:t>
            </a:r>
            <a:r>
              <a:rPr lang="ru-RU" sz="3200" dirty="0" smtClean="0">
                <a:solidFill>
                  <a:srgbClr val="2E83C3">
                    <a:lumMod val="50000"/>
                  </a:srgbClr>
                </a:solidFill>
              </a:rPr>
              <a:t>итоговой аттестации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2E83C3">
                    <a:lumMod val="50000"/>
                  </a:srgbClr>
                </a:solidFill>
              </a:rPr>
              <a:t/>
            </a:r>
            <a:br>
              <a:rPr lang="ru-RU" sz="3200" dirty="0">
                <a:solidFill>
                  <a:srgbClr val="2E83C3">
                    <a:lumMod val="50000"/>
                  </a:srgb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390" y="1188131"/>
            <a:ext cx="9250439" cy="5218356"/>
          </a:xfrm>
        </p:spPr>
        <p:txBody>
          <a:bodyPr>
            <a:normAutofit/>
          </a:bodyPr>
          <a:lstStyle/>
          <a:p>
            <a:r>
              <a:rPr lang="ru-RU" sz="2400" dirty="0"/>
              <a:t>перечень компетенций, которыми должны </a:t>
            </a:r>
            <a:r>
              <a:rPr lang="ru-RU" sz="2400" dirty="0" smtClean="0"/>
              <a:t>овладеть обучающиеся </a:t>
            </a:r>
            <a:r>
              <a:rPr lang="ru-RU" sz="2400" dirty="0"/>
              <a:t>в результате </a:t>
            </a:r>
            <a:r>
              <a:rPr lang="ru-RU" sz="2400" dirty="0" smtClean="0"/>
              <a:t>освоения образовательной </a:t>
            </a:r>
            <a:r>
              <a:rPr lang="ru-RU" sz="2400" dirty="0"/>
              <a:t>программы;</a:t>
            </a:r>
          </a:p>
          <a:p>
            <a:r>
              <a:rPr lang="ru-RU" sz="2400" dirty="0" smtClean="0"/>
              <a:t>описание </a:t>
            </a:r>
            <a:r>
              <a:rPr lang="ru-RU" sz="2400" dirty="0"/>
              <a:t>показателей и критериев </a:t>
            </a:r>
            <a:r>
              <a:rPr lang="ru-RU" sz="2400" dirty="0" smtClean="0"/>
              <a:t>оценивания компетенций</a:t>
            </a:r>
            <a:r>
              <a:rPr lang="ru-RU" sz="2400" dirty="0"/>
              <a:t>, а также шкал оценивания;</a:t>
            </a:r>
          </a:p>
          <a:p>
            <a:r>
              <a:rPr lang="ru-RU" sz="2400" dirty="0" smtClean="0"/>
              <a:t>типовые </a:t>
            </a:r>
            <a:r>
              <a:rPr lang="ru-RU" sz="2400" dirty="0"/>
              <a:t>контрольные задания или </a:t>
            </a:r>
            <a:r>
              <a:rPr lang="ru-RU" sz="2400" dirty="0" smtClean="0"/>
              <a:t>иные материалы</a:t>
            </a:r>
            <a:r>
              <a:rPr lang="ru-RU" sz="2400" dirty="0"/>
              <a:t>, необходимые для оценки </a:t>
            </a:r>
            <a:r>
              <a:rPr lang="ru-RU" sz="2400" dirty="0" smtClean="0"/>
              <a:t>результатов освоения </a:t>
            </a:r>
            <a:r>
              <a:rPr lang="ru-RU" sz="2400" dirty="0"/>
              <a:t>образовательной программы;</a:t>
            </a:r>
          </a:p>
          <a:p>
            <a:r>
              <a:rPr lang="ru-RU" sz="2400" dirty="0" smtClean="0"/>
              <a:t>методические </a:t>
            </a:r>
            <a:r>
              <a:rPr lang="ru-RU" sz="2400" dirty="0"/>
              <a:t>материалы, </a:t>
            </a:r>
            <a:r>
              <a:rPr lang="ru-RU" sz="2400" dirty="0" smtClean="0"/>
              <a:t>определяющие процедуры </a:t>
            </a:r>
            <a:r>
              <a:rPr lang="ru-RU" sz="2400" dirty="0"/>
              <a:t>оценивания результатов </a:t>
            </a:r>
            <a:r>
              <a:rPr lang="ru-RU" sz="2400" dirty="0" smtClean="0"/>
              <a:t>освоения образовательной </a:t>
            </a:r>
            <a:r>
              <a:rPr lang="ru-RU" sz="2400" dirty="0"/>
              <a:t>программы.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1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934" y="78258"/>
            <a:ext cx="8596668" cy="769257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ФОС профессионального модуля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662"/>
              </p:ext>
            </p:extLst>
          </p:nvPr>
        </p:nvGraphicFramePr>
        <p:xfrm>
          <a:off x="468982" y="711199"/>
          <a:ext cx="921657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143"/>
                <a:gridCol w="2304143"/>
                <a:gridCol w="2304143"/>
                <a:gridCol w="23041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МДК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ПРАКТИКА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Текущий контроль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Промежуточный контроль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Текущий контроль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Промежуточный контроль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ЭОР (ФЦИОР)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Вопросы и задания для зачета или экзамена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Дневник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Задания для проверочных работ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Задания для лабораторно-практических работ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Инструкционно</a:t>
                      </a:r>
                      <a:r>
                        <a:rPr lang="ru-RU" sz="2000" dirty="0" smtClean="0"/>
                        <a:t>- технологические</a:t>
                      </a:r>
                      <a:r>
                        <a:rPr lang="ru-RU" sz="2000" baseline="0" dirty="0" smtClean="0"/>
                        <a:t> карты, индивидуальные задания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Отчет по практике, дневник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Тесты, контрольные работы, технологические диктанты, вопросы семинаров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Тестовые задания для теоретического этапа экзамена или зачета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Вопросы техники безопасности и текущего инструктажа на</a:t>
                      </a:r>
                      <a:r>
                        <a:rPr lang="ru-RU" sz="2000" baseline="0" dirty="0" smtClean="0"/>
                        <a:t> рабочем месте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Характеристика с места практики (от руководителя практики)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0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020" y="364658"/>
            <a:ext cx="8785980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Методическое обеспечение квалификационного экзамена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5458"/>
            <a:ext cx="8596668" cy="338386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Положение о квалификационном экзамене в образовательном учреждении</a:t>
            </a:r>
          </a:p>
          <a:p>
            <a:r>
              <a:rPr lang="ru-RU" sz="2800" dirty="0" smtClean="0"/>
              <a:t>Программа квалификационного экзамена</a:t>
            </a:r>
          </a:p>
          <a:p>
            <a:r>
              <a:rPr lang="ru-RU" sz="2800" dirty="0" smtClean="0"/>
              <a:t>Положение о разработке оценочных средств</a:t>
            </a:r>
          </a:p>
          <a:p>
            <a:r>
              <a:rPr lang="ru-RU" sz="2800" dirty="0" smtClean="0"/>
              <a:t>Контрольно-оценочные средства квалификационного экзамена</a:t>
            </a:r>
          </a:p>
          <a:p>
            <a:r>
              <a:rPr lang="ru-RU" sz="2800" dirty="0" smtClean="0"/>
              <a:t>Оценочные листы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6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404"/>
            <a:ext cx="8806458" cy="103051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Положение о разработке оценочных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средств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37617712"/>
              </p:ext>
            </p:extLst>
          </p:nvPr>
        </p:nvGraphicFramePr>
        <p:xfrm>
          <a:off x="677334" y="1293919"/>
          <a:ext cx="83152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90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4075"/>
            <a:ext cx="8596668" cy="7257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Оценка квалификации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8132"/>
            <a:ext cx="8596668" cy="1714725"/>
          </a:xfrm>
        </p:spPr>
        <p:txBody>
          <a:bodyPr/>
          <a:lstStyle/>
          <a:p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Процедура подтверждения соответствия квалификации 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обучающегося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положениям </a:t>
            </a:r>
            <a:r>
              <a:rPr lang="ru-RU" alt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профессионального стандарта </a:t>
            </a:r>
            <a:r>
              <a:rPr lang="ru-RU" alt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или квалификационным требованиям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методиста учебного центра Софинской О.В.</a:t>
            </a: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984" y="2864070"/>
            <a:ext cx="4285859" cy="7742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323" y="4118510"/>
            <a:ext cx="1969179" cy="353599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93688" y="3748533"/>
            <a:ext cx="30972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Наименование квалификации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191806" y="3748533"/>
            <a:ext cx="381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Положения ПС, 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соответствие которым проводится оценка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116980401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708</TotalTime>
  <Words>2057</Words>
  <Application>Microsoft Office PowerPoint</Application>
  <PresentationFormat>Широкоэкранный</PresentationFormat>
  <Paragraphs>315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Arial</vt:lpstr>
      <vt:lpstr>Arial Black</vt:lpstr>
      <vt:lpstr>Calibri</vt:lpstr>
      <vt:lpstr>Times New Roman</vt:lpstr>
      <vt:lpstr>Trebuchet MS</vt:lpstr>
      <vt:lpstr>Verdana</vt:lpstr>
      <vt:lpstr>Wingdings</vt:lpstr>
      <vt:lpstr>Wingdings 3</vt:lpstr>
      <vt:lpstr>Грань</vt:lpstr>
      <vt:lpstr>Методические рекомендации по разработке фондов оценочных средств</vt:lpstr>
      <vt:lpstr>НОРМАТИВНО-ПРАВОВАЯ БАЗА</vt:lpstr>
      <vt:lpstr>Цель создания ФОС</vt:lpstr>
      <vt:lpstr>Состав ФОС для проведения промежуточной аттестации</vt:lpstr>
      <vt:lpstr>Состав ФОС для проведения итоговой аттестации   </vt:lpstr>
      <vt:lpstr>ФОС профессионального модуля</vt:lpstr>
      <vt:lpstr>Методическое обеспечение квалификационного экзамена</vt:lpstr>
      <vt:lpstr>Положение о разработке оценочных средств</vt:lpstr>
      <vt:lpstr>Оценка квалификации</vt:lpstr>
      <vt:lpstr>ФОРМИРОВАНИЕ ТРЕБОВАНИЙ К КВАЛИФИКАЦИИ</vt:lpstr>
      <vt:lpstr>ЧТО ТАКОЕ ОЦЕНОЧНОЕ СРЕДСТВО </vt:lpstr>
      <vt:lpstr>СТРУКТУРА ОЦЕНОЧНОГО СРЕДСТВА</vt:lpstr>
      <vt:lpstr>ПРОЕКТИРОВАНИЕ ОЦЕНОЧНОГО СРЕДСТВА</vt:lpstr>
      <vt:lpstr>ВЫБОР ПРЕДМЕТА ОЦЕНКИ</vt:lpstr>
      <vt:lpstr>ПРЕДМЕТ ОЦЕНКИ НА КВАЛИФИКАЦИОННОМ ЭКЗАМЕНЕ: ПРАКТИЧЕСКАЯ ЧАСТЬ</vt:lpstr>
      <vt:lpstr>ПРЕДМЕТ ОЦЕНКИ НА КВАЛИФИКАЦИОННОМ ЭКЗАМЕНЕ: ТЕОРЕТИЧЕСКАЯ ЧАСТЬ</vt:lpstr>
      <vt:lpstr>ВЫБОР УСЛОВИЙ И ОБЪЕКТА  ОЦЕНИВАНИЯ</vt:lpstr>
      <vt:lpstr>ВЫБОР ОБЪЕКТА ОЦЕНКИ</vt:lpstr>
      <vt:lpstr>КРИТЕРИИ ОЦЕНКИ</vt:lpstr>
      <vt:lpstr>Критерии</vt:lpstr>
      <vt:lpstr>ТРЕБОВАНИЯ К КАДРАМ </vt:lpstr>
      <vt:lpstr>ПРАКТИЧЕСКИЙ ЭТАП</vt:lpstr>
      <vt:lpstr>ЗАДАНИЕ НА ВЫПОЛНЕНИЕ ТФ, ТД В РЕАЛЬНЫХ ИЛИ МОДЕЛЬНЫХ УСЛОВИЯХ</vt:lpstr>
      <vt:lpstr>ТИПОВАЯ ФОРМУЛИРОВКА ЗАДАНИЯ должна содержать</vt:lpstr>
      <vt:lpstr>ПРИМЕР УДАЧНОЙ ФОРМУЛИРОВКИ ЗАДАНИЯ </vt:lpstr>
      <vt:lpstr>ОШИБКИ В ВЫБОРЕ И ФОРМУЛИРОВКЕ ПРАКТИЧЕСКИХ ЗАДАНИЙ</vt:lpstr>
      <vt:lpstr>СОСТАВ ПОРТФОЛИО</vt:lpstr>
      <vt:lpstr>ТЕОРЕТИЧЕСКИЙ ЭТАП</vt:lpstr>
      <vt:lpstr>ВИДЫ ЗАДАНИЙ С ВЫБОРОМ ПРАВИЛЬНОГО ОТВЕТА</vt:lpstr>
      <vt:lpstr>ТРЕБОВАНИЯ К ОТВЕТАМ И ИНСТРУКЦИИ ЗАДАНИЙ ЗАКРЫТОЙ ФОРМЫ</vt:lpstr>
      <vt:lpstr>ЗАДАНИЯ НА УСТАНОВЛЕНИЕ СООТВЕТСТВИЯ</vt:lpstr>
      <vt:lpstr>ЗАДАНИЕ НА УСТАНОВЛЕНИЕ ПОСЛЕДОВАТЕЛЬНОСТИ</vt:lpstr>
      <vt:lpstr>ЗАДАНИЯ С ОТКРЫТЫМ ОТВЕТОМ</vt:lpstr>
      <vt:lpstr>ОБЩИЕ ТРЕБОВАНИЯ К СОЗДАНИЮ ТЕСТА</vt:lpstr>
      <vt:lpstr>ТИПЫ ОЦЕНИВАНИЯ</vt:lpstr>
      <vt:lpstr>ПОРОГОВЫЙ БАЛЛ</vt:lpstr>
      <vt:lpstr>ТИПОВЫЕ ОШИБКИ ПРИ ПРОЕКТИРОВАНИИ ОС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разработке фондов оценочных средств</dc:title>
  <dc:creator>Windows User</dc:creator>
  <cp:lastModifiedBy>Windows User</cp:lastModifiedBy>
  <cp:revision>63</cp:revision>
  <dcterms:created xsi:type="dcterms:W3CDTF">2017-10-24T06:44:44Z</dcterms:created>
  <dcterms:modified xsi:type="dcterms:W3CDTF">2017-10-24T18:32:46Z</dcterms:modified>
</cp:coreProperties>
</file>