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sldIdLst>
    <p:sldId id="256" r:id="rId2"/>
    <p:sldId id="394" r:id="rId3"/>
    <p:sldId id="395" r:id="rId4"/>
    <p:sldId id="396" r:id="rId5"/>
    <p:sldId id="397" r:id="rId6"/>
    <p:sldId id="398" r:id="rId7"/>
    <p:sldId id="372" r:id="rId8"/>
    <p:sldId id="399" r:id="rId9"/>
    <p:sldId id="357" r:id="rId10"/>
    <p:sldId id="29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BB"/>
    <a:srgbClr val="FFFFFF"/>
    <a:srgbClr val="CDCDCD"/>
    <a:srgbClr val="C8C8C8"/>
    <a:srgbClr val="DCDCDC"/>
    <a:srgbClr val="BEBEBE"/>
    <a:srgbClr val="A0A0A0"/>
    <a:srgbClr val="D2D2D2"/>
    <a:srgbClr val="BCBDC0"/>
    <a:srgbClr val="66B2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1839" autoAdjust="0"/>
  </p:normalViewPr>
  <p:slideViewPr>
    <p:cSldViewPr>
      <p:cViewPr varScale="1">
        <p:scale>
          <a:sx n="67" d="100"/>
          <a:sy n="67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30865097-312B-42E4-A2EE-977902575E5A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D0DBEE-C471-4378-AF5E-D62F0F805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59BAE-BBCE-4AD7-91B3-1E8E799240A1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C754-11C3-40E4-A8F1-69B5C4FE8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D0906-3A31-4B91-9504-0ABBB6ADD6D7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AAD12-97C5-4361-AECC-95340B632E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301FBA01-E2B8-43C1-8486-B7F4C1B9B5A7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3D52C-8436-488B-8D6A-20F8D0299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81FACB77-8710-46FC-B44D-A2BE3E70B762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84143588-EF7B-466C-B536-9231AC2B3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A0DF1E14-BBDC-418C-BE7D-8FAB8DC94626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A8DBFB8-86CD-4B78-AEBE-82F9669DAE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F9836D33-E446-4A6A-AD07-D34CA396D52C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D692C08-BA86-4ED3-8B60-47AF1B9D24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026CF-240E-455F-B8CF-B495E461EF82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2D998-80AD-4956-A9D4-3FE9D9249F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8CFA350-12A3-499F-8F85-F73E0C850B17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6895D99-A5AE-4AC7-B895-D59C61188B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40E2815-924C-4F12-B0CA-AC2614C335B7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65AFA0B-66C2-4BAF-BAC5-5ECC020F3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93CF207-0117-4287-A7B8-51E209C96757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4F01A49-8E30-420F-BB89-430EEF61C3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01483A-5157-41B9-AA34-8FA5648EF923}" type="datetimeFigureOut">
              <a:rPr lang="ru-RU" smtClean="0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B1B5F6-6FBB-4B73-B037-5E54687DBE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iagnostics-immobiliers-528242b6e83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8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429000"/>
            <a:ext cx="9144000" cy="23389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A521">
                        <a:shade val="30000"/>
                        <a:satMod val="115000"/>
                      </a:srgbClr>
                    </a:gs>
                    <a:gs pos="50000">
                      <a:srgbClr val="FFA521">
                        <a:shade val="67500"/>
                        <a:satMod val="115000"/>
                      </a:srgbClr>
                    </a:gs>
                    <a:gs pos="100000">
                      <a:srgbClr val="FFA52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«Практика</a:t>
            </a:r>
            <a:r>
              <a:rPr kumimoji="0" lang="ru-RU" sz="4400" b="1" i="0" u="none" strike="noStrike" kern="1200" cap="none" spc="0" normalizeH="0" noProof="0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A521">
                        <a:shade val="30000"/>
                        <a:satMod val="115000"/>
                      </a:srgbClr>
                    </a:gs>
                    <a:gs pos="50000">
                      <a:srgbClr val="FFA521">
                        <a:shade val="67500"/>
                        <a:satMod val="115000"/>
                      </a:srgbClr>
                    </a:gs>
                    <a:gs pos="100000">
                      <a:srgbClr val="FFA52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проведения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noProof="0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A521">
                        <a:shade val="30000"/>
                        <a:satMod val="115000"/>
                      </a:srgbClr>
                    </a:gs>
                    <a:gs pos="50000">
                      <a:srgbClr val="FFA521">
                        <a:shade val="67500"/>
                        <a:satMod val="115000"/>
                      </a:srgbClr>
                    </a:gs>
                    <a:gs pos="100000">
                      <a:srgbClr val="FFA52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обследования и оценки технического состояния зданий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noProof="0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A521">
                        <a:shade val="30000"/>
                        <a:satMod val="115000"/>
                      </a:srgbClr>
                    </a:gs>
                    <a:gs pos="50000">
                      <a:srgbClr val="FFA521">
                        <a:shade val="67500"/>
                        <a:satMod val="115000"/>
                      </a:srgbClr>
                    </a:gs>
                    <a:gs pos="100000">
                      <a:srgbClr val="FFA52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 сооружений»</a:t>
            </a:r>
            <a:endParaRPr kumimoji="0" lang="ru-RU" sz="4400" b="1" i="0" u="none" strike="noStrike" kern="1200" cap="none" spc="0" normalizeH="0" baseline="0" noProof="0" dirty="0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A521">
                      <a:shade val="30000"/>
                      <a:satMod val="115000"/>
                    </a:srgbClr>
                  </a:gs>
                  <a:gs pos="50000">
                    <a:srgbClr val="FFA521">
                      <a:shade val="67500"/>
                      <a:satMod val="115000"/>
                    </a:srgbClr>
                  </a:gs>
                  <a:gs pos="100000">
                    <a:srgbClr val="FFA521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26" name="Picture 2" descr="\\192.168.10.3\Документы\25. Маркетинг\7. Презентации\Презентация для конкурса Лучший подрядчик ЖКХ\Кремль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290471"/>
            <a:ext cx="1428865" cy="23265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2564904"/>
            <a:ext cx="9144000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A521">
                        <a:shade val="30000"/>
                        <a:satMod val="115000"/>
                      </a:srgbClr>
                    </a:gs>
                    <a:gs pos="50000">
                      <a:srgbClr val="FFA521">
                        <a:shade val="67500"/>
                        <a:satMod val="115000"/>
                      </a:srgbClr>
                    </a:gs>
                    <a:gs pos="100000">
                      <a:srgbClr val="FFA52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5400" b="1" i="0" u="none" strike="noStrike" kern="1200" cap="none" spc="0" normalizeH="0" baseline="0" noProof="0" dirty="0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A521">
                      <a:shade val="30000"/>
                      <a:satMod val="115000"/>
                    </a:srgbClr>
                  </a:gs>
                  <a:gs pos="50000">
                    <a:srgbClr val="FFA521">
                      <a:shade val="67500"/>
                      <a:satMod val="115000"/>
                    </a:srgbClr>
                  </a:gs>
                  <a:gs pos="100000">
                    <a:srgbClr val="FFA521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екатеринбур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643998" cy="6293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7239000" cy="136207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Семинар проводил: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Ведущий эксперт-строитель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Панарин Александр Михайлович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ru-RU" dirty="0" smtClean="0"/>
              <a:t>Основные темы семинара: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72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1. Общие требования к безопасности зданий и сооружений.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2800" i="1" dirty="0" smtClean="0"/>
              <a:t>Федеральный закон от 30.12.2009 N 384-ФЗ</a:t>
            </a:r>
          </a:p>
          <a:p>
            <a:pPr>
              <a:buNone/>
            </a:pPr>
            <a:r>
              <a:rPr lang="ru-RU" sz="2800" i="1" dirty="0" smtClean="0"/>
              <a:t>    (ред. от 02.07.2013) "Технический регламент о    </a:t>
            </a:r>
          </a:p>
          <a:p>
            <a:pPr>
              <a:buNone/>
            </a:pPr>
            <a:r>
              <a:rPr lang="ru-RU" sz="2800" i="1" dirty="0" smtClean="0"/>
              <a:t>           безопасности зданий и сооружений»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ogo-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4071942"/>
            <a:ext cx="1647825" cy="19526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che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928669"/>
            <a:ext cx="2428891" cy="228601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6072230" cy="6357982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2. Причины и необходимость проведения обследования:</a:t>
            </a:r>
          </a:p>
          <a:p>
            <a:pPr>
              <a:lnSpc>
                <a:spcPct val="120000"/>
              </a:lnSpc>
              <a:buNone/>
            </a:pPr>
            <a:endParaRPr lang="ru-RU" sz="4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100" dirty="0" smtClean="0">
                <a:latin typeface="Calibri Light" pitchFamily="34" charset="0"/>
              </a:rPr>
              <a:t> </a:t>
            </a:r>
            <a:r>
              <a:rPr lang="ru-RU" sz="4400" i="1" dirty="0" smtClean="0">
                <a:latin typeface="Calibri Light" pitchFamily="34" charset="0"/>
              </a:rPr>
              <a:t>Плановое техническое обследование;</a:t>
            </a:r>
          </a:p>
          <a:p>
            <a:pPr>
              <a:buFont typeface="Wingdings" pitchFamily="2" charset="2"/>
              <a:buChar char="Ø"/>
            </a:pPr>
            <a:r>
              <a:rPr lang="ru-RU" sz="4400" i="1" dirty="0" smtClean="0">
                <a:latin typeface="Calibri Light" pitchFamily="34" charset="0"/>
              </a:rPr>
              <a:t>Выполнение перепланировки, реконструкции либо модернизации объекта, связанной с изменением нагрузок;</a:t>
            </a:r>
          </a:p>
          <a:p>
            <a:pPr>
              <a:buFont typeface="Wingdings" pitchFamily="2" charset="2"/>
              <a:buChar char="Ø"/>
            </a:pPr>
            <a:r>
              <a:rPr lang="ru-RU" sz="4400" i="1" dirty="0" smtClean="0">
                <a:latin typeface="Calibri Light" pitchFamily="34" charset="0"/>
              </a:rPr>
              <a:t>Видимые невооруженным взглядом деформации и повреждения в конструкциях здания;</a:t>
            </a:r>
          </a:p>
          <a:p>
            <a:pPr>
              <a:buFont typeface="Wingdings" pitchFamily="2" charset="2"/>
              <a:buChar char="Ø"/>
            </a:pPr>
            <a:r>
              <a:rPr lang="ru-RU" sz="4400" i="1" dirty="0" smtClean="0">
                <a:latin typeface="Calibri Light" pitchFamily="34" charset="0"/>
              </a:rPr>
              <a:t>Выполнение капитального ремонта; </a:t>
            </a:r>
          </a:p>
          <a:p>
            <a:pPr>
              <a:buFont typeface="Wingdings" pitchFamily="2" charset="2"/>
              <a:buChar char="Ø"/>
            </a:pPr>
            <a:r>
              <a:rPr lang="ru-RU" sz="4400" i="1" dirty="0" smtClean="0">
                <a:latin typeface="Calibri Light" pitchFamily="34" charset="0"/>
              </a:rPr>
              <a:t>Здание (сооружение) подверглось нерасчетному воздействию после пожара, землетрясения, катастрофы либо аварии; </a:t>
            </a:r>
          </a:p>
          <a:p>
            <a:pPr>
              <a:buFont typeface="Wingdings" pitchFamily="2" charset="2"/>
              <a:buChar char="Ø"/>
            </a:pPr>
            <a:r>
              <a:rPr lang="ru-RU" sz="4400" i="1" dirty="0" smtClean="0">
                <a:latin typeface="Calibri Light" pitchFamily="34" charset="0"/>
              </a:rPr>
              <a:t>Изменение функционального назначения здания или его части;</a:t>
            </a:r>
          </a:p>
          <a:p>
            <a:pPr>
              <a:buFont typeface="Wingdings" pitchFamily="2" charset="2"/>
              <a:buChar char="Ø"/>
            </a:pPr>
            <a:r>
              <a:rPr lang="ru-RU" sz="4400" i="1" dirty="0" smtClean="0">
                <a:latin typeface="Calibri Light" pitchFamily="34" charset="0"/>
              </a:rPr>
              <a:t>Назначение строительной судебной экспертизы в случае судебного дела, связанного с техническими вопросами, требующими мнения независимого эксперта; </a:t>
            </a:r>
          </a:p>
          <a:p>
            <a:pPr>
              <a:buFont typeface="Wingdings" pitchFamily="2" charset="2"/>
              <a:buChar char="Ø"/>
            </a:pPr>
            <a:r>
              <a:rPr lang="ru-RU" sz="4400" i="1" dirty="0" smtClean="0">
                <a:latin typeface="Calibri Light" pitchFamily="34" charset="0"/>
              </a:rPr>
              <a:t>Снос и демонтаж зданий и сооружений.</a:t>
            </a:r>
          </a:p>
        </p:txBody>
      </p:sp>
      <p:pic>
        <p:nvPicPr>
          <p:cNvPr id="5" name="Рисунок 4" descr="zache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571876"/>
            <a:ext cx="2500329" cy="20717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sledovanie-zda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00438"/>
            <a:ext cx="7907293" cy="31432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4051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3. Порядок проведения обследования 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огласно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ГОСТ Р 53778-2010 «Здания и сооружения. Правила обследования и мониторинга технического состояния».</a:t>
            </a:r>
          </a:p>
          <a:p>
            <a:pPr>
              <a:buNone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Три основных этапа:</a:t>
            </a:r>
          </a:p>
          <a:p>
            <a:pPr fontAlgn="base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1) подготовка к проведению обследования;</a:t>
            </a:r>
          </a:p>
          <a:p>
            <a:pPr fontAlgn="base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2) предварительное (визуальное) обследование;</a:t>
            </a:r>
          </a:p>
          <a:p>
            <a:pPr fontAlgn="base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3) детальное (инструментальное) обследование.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Инструменты для детального обследования:</a:t>
            </a:r>
            <a:endParaRPr lang="ru-RU" sz="3000" dirty="0"/>
          </a:p>
        </p:txBody>
      </p:sp>
      <p:pic>
        <p:nvPicPr>
          <p:cNvPr id="4" name="Содержимое 3" descr="216986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785787" y="1357298"/>
            <a:ext cx="3701143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929198"/>
            <a:ext cx="3900486" cy="107157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kumimoji="0" lang="ru-RU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Тепловизор</a:t>
            </a:r>
            <a:endParaRPr kumimoji="0" lang="ru-RU" sz="3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sq-AL" sz="2400" i="1" dirty="0" smtClean="0"/>
              <a:t>CONDTROL IR-CAM2</a:t>
            </a:r>
          </a:p>
        </p:txBody>
      </p:sp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3" cstate="print"/>
          <a:srcRect t="10526" b="10526"/>
          <a:stretch>
            <a:fillRect/>
          </a:stretch>
        </p:blipFill>
        <p:spPr>
          <a:xfrm>
            <a:off x="5000628" y="1357298"/>
            <a:ext cx="3518344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72066" y="5072074"/>
            <a:ext cx="3400420" cy="92869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ru-RU" sz="2400" i="1" dirty="0" smtClean="0"/>
              <a:t>Склерометр</a:t>
            </a:r>
          </a:p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ru-RU" sz="2400" i="1" dirty="0" smtClean="0"/>
              <a:t>ОНИКС-2.5</a:t>
            </a:r>
            <a:endParaRPr lang="sq-AL" sz="2400" i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616286"/>
            <a:ext cx="9133200" cy="1500174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448056" lvl="0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4400" i="1" dirty="0" smtClean="0">
                <a:solidFill>
                  <a:schemeClr val="bg1"/>
                </a:solidFill>
              </a:rPr>
              <a:t>ВСН 53-86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</a:rPr>
              <a:t>«Правила оценки и физического износа жилых зданий».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464625"/>
            <a:ext cx="9144000" cy="17503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200" dirty="0" smtClean="0">
                <a:latin typeface="+mn-lt"/>
                <a:ea typeface="+mj-ea"/>
                <a:cs typeface="Arial" pitchFamily="34" charset="0"/>
              </a:rPr>
              <a:t>&gt;&gt;&gt;  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Физический износ - ухудшение технических и связанных с ними других эксплуатационных показателей элементов или здания в целом в результате природно-климатических (внешних) и технологических (внутренних) воздействий</a:t>
            </a:r>
          </a:p>
          <a:p>
            <a:pPr lvl="0" algn="ctr" fontAlgn="auto">
              <a:spcAft>
                <a:spcPts val="0"/>
              </a:spcAft>
              <a:defRPr/>
            </a:pPr>
            <a:endParaRPr kumimoji="0" lang="ru-RU" sz="2400" i="1" u="sng" strike="noStrike" kern="1200" normalizeH="0" baseline="0" noProof="0" dirty="0">
              <a:solidFill>
                <a:schemeClr val="bg1"/>
              </a:solidFill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6790"/>
            <a:ext cx="9144000" cy="11621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4. Оценка технического состояния и физического износа здания:</a:t>
            </a:r>
            <a:endParaRPr kumimoji="0" lang="ru-RU" sz="3000" b="1" i="0" u="none" strike="noStrike" kern="1200" cap="none" spc="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5129808"/>
            <a:ext cx="9144000" cy="172819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ea typeface="+mj-ea"/>
                <a:cs typeface="Arial" pitchFamily="34" charset="0"/>
              </a:rPr>
              <a:t>* </a:t>
            </a:r>
            <a:r>
              <a:rPr lang="ru-RU" sz="2000" dirty="0" smtClean="0"/>
              <a:t>На момент оценки физический износ </a:t>
            </a:r>
            <a:r>
              <a:rPr lang="ru-RU" sz="2000" i="1" dirty="0" smtClean="0"/>
              <a:t>выражается соотношением стоимости</a:t>
            </a:r>
            <a:r>
              <a:rPr lang="ru-RU" sz="2000" dirty="0" smtClean="0"/>
              <a:t> объективно необходимых </a:t>
            </a:r>
            <a:r>
              <a:rPr lang="ru-RU" sz="2000" i="1" dirty="0" smtClean="0"/>
              <a:t>ремонтных мероприятий</a:t>
            </a:r>
            <a:r>
              <a:rPr lang="ru-RU" sz="2000" dirty="0" smtClean="0"/>
              <a:t>, устраняющих повреждения конструкции (элемента, здания) </a:t>
            </a:r>
            <a:r>
              <a:rPr lang="ru-RU" sz="2000" i="1" dirty="0" smtClean="0"/>
              <a:t>и их восстановительной стоимости в процентном отношении</a:t>
            </a:r>
            <a:r>
              <a:rPr lang="ru-RU" sz="2000" dirty="0" smtClean="0"/>
              <a:t>.</a:t>
            </a:r>
          </a:p>
          <a:p>
            <a:pPr lvl="0" algn="ctr" fontAlgn="auto">
              <a:spcAft>
                <a:spcPts val="0"/>
              </a:spcAft>
              <a:defRPr/>
            </a:pPr>
            <a:endParaRPr kumimoji="0" lang="ru-RU" sz="2000" i="1" u="sng" strike="noStrike" kern="1200" normalizeH="0" baseline="0" noProof="0" dirty="0">
              <a:solidFill>
                <a:schemeClr val="bg1"/>
              </a:solidFill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3317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5.</a:t>
            </a:r>
            <a:r>
              <a:rPr kumimoji="0" lang="ru-RU" sz="3000" b="1" i="0" u="none" strike="noStrike" kern="1200" cap="none" spc="0" normalizeH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 Составление заключения по результатам обследования</a:t>
            </a:r>
            <a:endParaRPr kumimoji="0" lang="ru-RU" sz="3000" b="1" i="0" u="none" strike="noStrike" kern="1200" cap="none" spc="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Рисунок 4" descr="tehnicheskoe-zakluchenie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4293622" cy="5643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tzk-pokryshkina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857232"/>
            <a:ext cx="3929090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tehnicheskoe-zakluchenie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857232"/>
            <a:ext cx="4085771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tehnicheskoe-zakluchenie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3956165" cy="564360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ертификат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214290"/>
            <a:ext cx="4287941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file62eock6dyig1lxhkhevr_800_480.jpg"/>
          <p:cNvPicPr>
            <a:picLocks noChangeAspect="1"/>
          </p:cNvPicPr>
          <p:nvPr/>
        </p:nvPicPr>
        <p:blipFill>
          <a:blip r:embed="rId3" cstate="print"/>
          <a:srcRect t="248" r="1250"/>
          <a:stretch>
            <a:fillRect/>
          </a:stretch>
        </p:blipFill>
        <p:spPr>
          <a:xfrm>
            <a:off x="4077424" y="1571612"/>
            <a:ext cx="5066576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8">
      <a:dk1>
        <a:sysClr val="windowText" lastClr="000000"/>
      </a:dk1>
      <a:lt1>
        <a:srgbClr val="000000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6752</TotalTime>
  <Words>296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Слайд 1</vt:lpstr>
      <vt:lpstr>Семинар проводил: Ведущий эксперт-строитель Панарин Александр Михайлович</vt:lpstr>
      <vt:lpstr>Основные темы семинара:</vt:lpstr>
      <vt:lpstr>Слайд 4</vt:lpstr>
      <vt:lpstr>Слайд 5</vt:lpstr>
      <vt:lpstr>Инструменты для детального обследования:</vt:lpstr>
      <vt:lpstr>Слайд 7</vt:lpstr>
      <vt:lpstr>Слайд 8</vt:lpstr>
      <vt:lpstr>Слайд 9</vt:lpstr>
      <vt:lpstr>Слайд 10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Приемка в эксплуатацию законченных строительством и капитально отремонтированных жилых зданий</dc:title>
  <dc:creator>Gudz_artem</dc:creator>
  <cp:lastModifiedBy>vill</cp:lastModifiedBy>
  <cp:revision>677</cp:revision>
  <dcterms:created xsi:type="dcterms:W3CDTF">2012-03-22T12:22:11Z</dcterms:created>
  <dcterms:modified xsi:type="dcterms:W3CDTF">2018-04-09T03:02:21Z</dcterms:modified>
</cp:coreProperties>
</file>