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7" r:id="rId2"/>
    <p:sldId id="268" r:id="rId3"/>
    <p:sldId id="257" r:id="rId4"/>
    <p:sldId id="258" r:id="rId5"/>
    <p:sldId id="264" r:id="rId6"/>
    <p:sldId id="256" r:id="rId7"/>
    <p:sldId id="261" r:id="rId8"/>
    <p:sldId id="262" r:id="rId9"/>
    <p:sldId id="259" r:id="rId10"/>
    <p:sldId id="260" r:id="rId11"/>
    <p:sldId id="266" r:id="rId12"/>
    <p:sldId id="263" r:id="rId13"/>
    <p:sldId id="269" r:id="rId14"/>
  </p:sldIdLst>
  <p:sldSz cx="9144000" cy="6858000" type="screen4x3"/>
  <p:notesSz cx="7102475" cy="10233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78" autoAdjust="0"/>
  </p:normalViewPr>
  <p:slideViewPr>
    <p:cSldViewPr>
      <p:cViewPr varScale="1">
        <p:scale>
          <a:sx n="61" d="100"/>
          <a:sy n="61" d="100"/>
        </p:scale>
        <p:origin x="7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1A6E8-90C4-4A55-AEA4-24E3DF11437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80202-ED41-4BD4-B850-F5FFB5D25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Цифровой экономики важное (ключевое) значение</a:t>
            </a:r>
          </a:p>
          <a:p>
            <a:r>
              <a:rPr lang="ru-RU" baseline="0" dirty="0" smtClean="0"/>
              <a:t>имеет цепочка Ценности-</a:t>
            </a:r>
            <a:r>
              <a:rPr lang="en-US" baseline="0" dirty="0" smtClean="0"/>
              <a:t>&gt;</a:t>
            </a:r>
            <a:r>
              <a:rPr lang="ru-RU" baseline="0" dirty="0" smtClean="0"/>
              <a:t>Цель</a:t>
            </a:r>
            <a:r>
              <a:rPr lang="en-US" baseline="0" dirty="0" smtClean="0"/>
              <a:t>-&gt;</a:t>
            </a:r>
            <a:r>
              <a:rPr lang="ru-RU" baseline="0" dirty="0" smtClean="0"/>
              <a:t>Действия</a:t>
            </a:r>
          </a:p>
          <a:p>
            <a:r>
              <a:rPr lang="ru-RU" dirty="0" smtClean="0"/>
              <a:t>Это во многом будет определять характер будущего общества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0202-ED41-4BD4-B850-F5FFB5D25A5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одной стороны Учебный план</a:t>
            </a:r>
          </a:p>
          <a:p>
            <a:r>
              <a:rPr lang="ru-RU" dirty="0" smtClean="0"/>
              <a:t>И параллельно проходят Мероприятия,</a:t>
            </a:r>
            <a:r>
              <a:rPr lang="ru-RU" baseline="0" dirty="0" smtClean="0"/>
              <a:t> Конкурсы</a:t>
            </a:r>
          </a:p>
          <a:p>
            <a:r>
              <a:rPr lang="ru-RU" baseline="0" dirty="0" smtClean="0"/>
              <a:t>Профессиональные конкурсы своеобразный практикум</a:t>
            </a:r>
          </a:p>
          <a:p>
            <a:r>
              <a:rPr lang="ru-RU" baseline="0" dirty="0" smtClean="0"/>
              <a:t>По </a:t>
            </a:r>
            <a:r>
              <a:rPr lang="ru-RU" baseline="0" dirty="0" err="1" smtClean="0"/>
              <a:t>комптенциям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0202-ED41-4BD4-B850-F5FFB5D25A5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 за пределами Личности Эгоизма</a:t>
            </a:r>
            <a:r>
              <a:rPr lang="ru-RU" baseline="0" dirty="0" smtClean="0"/>
              <a:t> </a:t>
            </a:r>
            <a:r>
              <a:rPr lang="ru-RU" dirty="0" smtClean="0"/>
              <a:t>(Для Других)</a:t>
            </a:r>
          </a:p>
          <a:p>
            <a:r>
              <a:rPr lang="ru-RU" dirty="0" smtClean="0"/>
              <a:t>-</a:t>
            </a:r>
            <a:r>
              <a:rPr lang="en-US" dirty="0" smtClean="0"/>
              <a:t>&gt;</a:t>
            </a:r>
            <a:r>
              <a:rPr lang="ru-RU" dirty="0" smtClean="0"/>
              <a:t> Успех!!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0202-ED41-4BD4-B850-F5FFB5D25A5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856936-DD8B-4453-BA5E-C2756893C87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D5F2B9-63BE-4D34-96A6-4D0E1B411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6936-DD8B-4453-BA5E-C2756893C87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F2B9-63BE-4D34-96A6-4D0E1B411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6936-DD8B-4453-BA5E-C2756893C87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F2B9-63BE-4D34-96A6-4D0E1B411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6936-DD8B-4453-BA5E-C2756893C87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F2B9-63BE-4D34-96A6-4D0E1B411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6936-DD8B-4453-BA5E-C2756893C87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F2B9-63BE-4D34-96A6-4D0E1B411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6936-DD8B-4453-BA5E-C2756893C87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F2B9-63BE-4D34-96A6-4D0E1B411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6936-DD8B-4453-BA5E-C2756893C87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F2B9-63BE-4D34-96A6-4D0E1B411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6936-DD8B-4453-BA5E-C2756893C87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F2B9-63BE-4D34-96A6-4D0E1B411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6936-DD8B-4453-BA5E-C2756893C87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F2B9-63BE-4D34-96A6-4D0E1B411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2856936-DD8B-4453-BA5E-C2756893C87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F2B9-63BE-4D34-96A6-4D0E1B411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856936-DD8B-4453-BA5E-C2756893C87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D5F2B9-63BE-4D34-96A6-4D0E1B411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2856936-DD8B-4453-BA5E-C2756893C87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9D5F2B9-63BE-4D34-96A6-4D0E1B411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88.205.135.82:7071/groups/po01/diploms/%d0%9a%d0%be%d0%bc%d0%bb%d0%b5%d0%b2/reversiv/Index.html" TargetMode="External"/><Relationship Id="rId2" Type="http://schemas.openxmlformats.org/officeDocument/2006/relationships/hyperlink" Target="http://88.205.135.88/groups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88.205.135.82:7071/groups/po01/" TargetMode="External"/><Relationship Id="rId4" Type="http://schemas.openxmlformats.org/officeDocument/2006/relationships/hyperlink" Target="http://88.205.135.82:7071/groups/po01/diploms/%d0%9a%d0%be%d0%bc%d0%bb%d0%b5%d0%b2/reversiv/data/rem_cop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42852"/>
            <a:ext cx="8715436" cy="1557956"/>
          </a:xfrm>
        </p:spPr>
        <p:txBody>
          <a:bodyPr>
            <a:normAutofit fontScale="92500"/>
          </a:bodyPr>
          <a:lstStyle/>
          <a:p>
            <a:pPr algn="ctr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УГС 09.00.00 Информатика и вычислительная техника</a:t>
            </a:r>
          </a:p>
          <a:p>
            <a:pPr algn="ctr"/>
            <a:r>
              <a:rPr lang="ru-R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«Особенности планирования, подготовки и проведения чемпионатов и конкурсов профессионального мастерства. Совершенствование содержания образовательных программ подготовки специалистов среднего звена для </a:t>
            </a:r>
            <a:r>
              <a:rPr lang="en-US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-отрасли»</a:t>
            </a:r>
            <a:endParaRPr lang="ru-RU" sz="180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Цифровой </a:t>
            </a:r>
            <a:r>
              <a:rPr lang="ru-RU" sz="2800" dirty="0" err="1" smtClean="0"/>
              <a:t>репозиторий</a:t>
            </a:r>
            <a:r>
              <a:rPr lang="ru-RU" sz="2800" dirty="0" smtClean="0"/>
              <a:t> мини-практик по компетенциям чемпионата </a:t>
            </a:r>
            <a:r>
              <a:rPr lang="en-US" sz="2800" dirty="0" err="1" smtClean="0"/>
              <a:t>WorldSkills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28630" y="5805264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bg1"/>
                </a:solidFill>
              </a:rPr>
              <a:t>Игорь Анатольевич Шашин, преподаватель ГБПОУ</a:t>
            </a:r>
          </a:p>
          <a:p>
            <a:pPr algn="r"/>
            <a:r>
              <a:rPr lang="ru-RU" i="1" dirty="0" smtClean="0">
                <a:solidFill>
                  <a:schemeClr val="bg1"/>
                </a:solidFill>
              </a:rPr>
              <a:t>«Златоустовский индустриальный колледж им. П.П. Аносова»</a:t>
            </a:r>
          </a:p>
          <a:p>
            <a:pPr algn="r"/>
            <a:r>
              <a:rPr lang="ru-RU" i="1" dirty="0" smtClean="0">
                <a:solidFill>
                  <a:schemeClr val="bg1"/>
                </a:solidFill>
              </a:rPr>
              <a:t> 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Разработать </a:t>
            </a:r>
            <a:r>
              <a:rPr lang="ru-RU" dirty="0" smtClean="0">
                <a:solidFill>
                  <a:srgbClr val="FF0000"/>
                </a:solidFill>
              </a:rPr>
              <a:t>мини-пробы</a:t>
            </a:r>
            <a:r>
              <a:rPr lang="ru-RU" dirty="0" smtClean="0"/>
              <a:t> в соответствии с выбранными компетенциями;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Разработать </a:t>
            </a:r>
            <a:r>
              <a:rPr lang="ru-RU" dirty="0" smtClean="0">
                <a:solidFill>
                  <a:srgbClr val="FF0000"/>
                </a:solidFill>
              </a:rPr>
              <a:t>сценарий для каждой </a:t>
            </a:r>
            <a:r>
              <a:rPr lang="ru-RU" dirty="0" smtClean="0"/>
              <a:t>мини-пробы;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Подобрать соответствующее программное обеспечение и оборудование для реализации мини-проб. (</a:t>
            </a:r>
            <a:r>
              <a:rPr lang="ru-RU" dirty="0" smtClean="0">
                <a:solidFill>
                  <a:srgbClr val="FF0000"/>
                </a:solidFill>
              </a:rPr>
              <a:t>формировать ресурсную базу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(продолжение)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Мини – проба «МОДЕЛИРУЙ!» </a:t>
            </a:r>
          </a:p>
          <a:p>
            <a:pPr lvl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ЛАБОРАТОРИЯ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WORKSHOP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Профессиональная сфера компетенция –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моделирование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Целевая аудитория – обучающие школ (7-11 класса),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студенты 1-2курса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indent="-255588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Мини-лекция (в виде презентации) «Знакомство с системами автоматизированного проектирование. САПР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КОМПАС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17.</a:t>
            </a:r>
          </a:p>
          <a:p>
            <a:pPr marL="800100" indent="-255588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Задание: Выполнить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модель. Тема: вращение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Спроектировать вазу.</a:t>
            </a:r>
          </a:p>
          <a:p>
            <a:pPr marL="800100" indent="-255588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Инструкция по выполнению задания..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 «Мини – пробы»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675864"/>
          </a:xfrm>
        </p:spPr>
        <p:txBody>
          <a:bodyPr>
            <a:normAutofit/>
          </a:bodyPr>
          <a:lstStyle/>
          <a:p>
            <a:pPr lvl="0"/>
            <a:r>
              <a:rPr lang="ru-RU" sz="1800" dirty="0" smtClean="0"/>
              <a:t>Всероссийский форум «</a:t>
            </a:r>
            <a:r>
              <a:rPr lang="ru-RU" sz="1800" dirty="0" err="1" smtClean="0"/>
              <a:t>ПроеКТОриЯ</a:t>
            </a:r>
            <a:r>
              <a:rPr lang="ru-RU" sz="1800" dirty="0" smtClean="0"/>
              <a:t>» профессиональной навигации г. Ярославль (23-26 ноября 2019г.) Призёры.</a:t>
            </a:r>
          </a:p>
          <a:p>
            <a:pPr lvl="0"/>
            <a:r>
              <a:rPr lang="ru-RU" sz="1800" dirty="0" smtClean="0"/>
              <a:t>Проведение декады специальностей 09.02.03 «Программирование в компьютерных системах» и 09.02.07 «Информационные системы и программирование» (ноябрь с 15 по 25</a:t>
            </a:r>
            <a:r>
              <a:rPr lang="en-US" sz="1800" dirty="0" smtClean="0"/>
              <a:t>. 2019</a:t>
            </a:r>
            <a:r>
              <a:rPr lang="ru-RU" sz="1800" dirty="0" smtClean="0"/>
              <a:t>)</a:t>
            </a:r>
          </a:p>
          <a:p>
            <a:pPr lvl="0"/>
            <a:r>
              <a:rPr lang="ru-RU" sz="1800" dirty="0" smtClean="0"/>
              <a:t>«Билет в будущее» - </a:t>
            </a:r>
            <a:r>
              <a:rPr lang="ru-RU" sz="1800" dirty="0" err="1" smtClean="0"/>
              <a:t>профориентационный</a:t>
            </a:r>
            <a:r>
              <a:rPr lang="ru-RU" sz="1800" dirty="0" smtClean="0"/>
              <a:t> проект (15.11.2019г; 22.11.2019г; 29.11.2019г; 04.12.2019г.</a:t>
            </a:r>
            <a:r>
              <a:rPr lang="en-US" sz="1800" dirty="0" smtClean="0"/>
              <a:t>,</a:t>
            </a:r>
            <a:r>
              <a:rPr lang="ru-RU" sz="1800" dirty="0" smtClean="0"/>
              <a:t> </a:t>
            </a:r>
            <a:r>
              <a:rPr lang="ru-RU" sz="1800" u="sng" dirty="0" smtClean="0"/>
              <a:t>сентябрь 2020</a:t>
            </a:r>
            <a:r>
              <a:rPr lang="ru-RU" sz="1800" dirty="0" smtClean="0"/>
              <a:t>)</a:t>
            </a:r>
          </a:p>
          <a:p>
            <a:pPr lvl="0"/>
            <a:r>
              <a:rPr lang="ru-RU" sz="1800" dirty="0" smtClean="0"/>
              <a:t>«Школа </a:t>
            </a:r>
            <a:r>
              <a:rPr lang="ru-RU" sz="1800" dirty="0" err="1" smtClean="0"/>
              <a:t>педмастерства</a:t>
            </a:r>
            <a:r>
              <a:rPr lang="ru-RU" sz="1800" dirty="0" smtClean="0"/>
              <a:t>» в колледже.</a:t>
            </a:r>
          </a:p>
          <a:p>
            <a:r>
              <a:rPr lang="ru-RU" sz="1800" dirty="0" smtClean="0"/>
              <a:t>Запланировано выступление на методическом заседании УРФО по укрупненной группе специальностей 09.00.00</a:t>
            </a:r>
          </a:p>
          <a:p>
            <a:endParaRPr lang="ru-RU" sz="1800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/>
              <a:t>Примеры тиражирования практики в других регионах, компаниях, организациях: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8297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620688"/>
            <a:ext cx="8278688" cy="419062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Реверсивный инжиниринг</a:t>
            </a:r>
            <a:endParaRPr lang="en-US" sz="2000" dirty="0" smtClean="0">
              <a:solidFill>
                <a:schemeClr val="tx1"/>
              </a:solidFill>
              <a:hlinkClick r:id="rId2"/>
            </a:endParaRPr>
          </a:p>
          <a:p>
            <a:pPr algn="l"/>
            <a:r>
              <a:rPr lang="ru-RU" sz="1800" u="sng" dirty="0">
                <a:hlinkClick r:id="rId3"/>
              </a:rPr>
              <a:t>http://88.205.135.82:7071/groups/po01/diploms/%d0%9a%d0%be%d0%bc%d0%bb%d0%b5%d0%b2/reversiv/Index.html</a:t>
            </a:r>
            <a:r>
              <a:rPr lang="ru-RU" sz="1800" dirty="0" smtClean="0">
                <a:solidFill>
                  <a:srgbClr val="00B0F0"/>
                </a:solidFill>
              </a:rPr>
              <a:t> </a:t>
            </a:r>
          </a:p>
          <a:p>
            <a:pPr algn="l"/>
            <a:endParaRPr lang="ru-RU" sz="2000" dirty="0" smtClean="0"/>
          </a:p>
          <a:p>
            <a:pPr algn="l"/>
            <a:r>
              <a:rPr lang="ru-RU" sz="2000" dirty="0" err="1" smtClean="0"/>
              <a:t>Репозиторий</a:t>
            </a:r>
            <a:r>
              <a:rPr lang="ru-RU" sz="2000" dirty="0" smtClean="0"/>
              <a:t> мини-практик</a:t>
            </a:r>
            <a:endParaRPr lang="ru-RU" sz="2000" dirty="0"/>
          </a:p>
          <a:p>
            <a:r>
              <a:rPr lang="ru-RU" sz="1800" u="sng" dirty="0">
                <a:hlinkClick r:id="rId4"/>
              </a:rPr>
              <a:t>http://88.205.135.82:7071/groups/po01/diploms/%d0%9a%d0%be%d0%bc%d0%bb%d0%b5%d0%b2/reversiv/</a:t>
            </a:r>
            <a:r>
              <a:rPr lang="en-US" sz="1800" u="sng" dirty="0">
                <a:hlinkClick r:id="rId4"/>
              </a:rPr>
              <a:t>data</a:t>
            </a:r>
            <a:r>
              <a:rPr lang="ru-RU" sz="1800" u="sng" dirty="0">
                <a:hlinkClick r:id="rId4"/>
              </a:rPr>
              <a:t>/</a:t>
            </a:r>
            <a:r>
              <a:rPr lang="en-US" sz="1800" u="sng" dirty="0">
                <a:hlinkClick r:id="rId4"/>
              </a:rPr>
              <a:t>rem</a:t>
            </a:r>
            <a:r>
              <a:rPr lang="ru-RU" sz="1800" u="sng" dirty="0">
                <a:hlinkClick r:id="rId4"/>
              </a:rPr>
              <a:t>_</a:t>
            </a:r>
            <a:r>
              <a:rPr lang="en-US" sz="1800" u="sng" dirty="0">
                <a:hlinkClick r:id="rId4"/>
              </a:rPr>
              <a:t>copy</a:t>
            </a:r>
            <a:r>
              <a:rPr lang="ru-RU" sz="1800" u="sng" dirty="0" smtClean="0">
                <a:hlinkClick r:id="rId4"/>
              </a:rPr>
              <a:t>/</a:t>
            </a:r>
            <a:endParaRPr lang="en-US" sz="1800" u="sng" dirty="0" smtClean="0"/>
          </a:p>
          <a:p>
            <a:endParaRPr lang="ru-RU" dirty="0"/>
          </a:p>
          <a:p>
            <a:pPr algn="l"/>
            <a:endParaRPr lang="ru-RU" sz="2000" dirty="0"/>
          </a:p>
          <a:p>
            <a:pPr algn="l"/>
            <a:r>
              <a:rPr lang="ru-RU" sz="2000" dirty="0" smtClean="0"/>
              <a:t>Методички</a:t>
            </a:r>
          </a:p>
          <a:p>
            <a:pPr algn="l"/>
            <a:r>
              <a:rPr lang="ru-RU" sz="2000" u="sng" dirty="0">
                <a:hlinkClick r:id="rId5"/>
              </a:rPr>
              <a:t>http://</a:t>
            </a:r>
            <a:r>
              <a:rPr lang="ru-RU" sz="2000" u="sng" dirty="0" smtClean="0">
                <a:hlinkClick r:id="rId5"/>
              </a:rPr>
              <a:t>88.205.135.8</a:t>
            </a:r>
            <a:r>
              <a:rPr lang="en-US" sz="2000" u="sng" smtClean="0">
                <a:hlinkClick r:id="rId5"/>
              </a:rPr>
              <a:t>2:7071</a:t>
            </a:r>
            <a:r>
              <a:rPr lang="en-US" sz="2000" smtClean="0">
                <a:hlinkClick r:id="rId5"/>
              </a:rPr>
              <a:t>/groups/po01</a:t>
            </a:r>
            <a:r>
              <a:rPr lang="en-US" sz="2000" dirty="0" smtClean="0">
                <a:hlinkClick r:id="rId5"/>
              </a:rPr>
              <a:t>/</a:t>
            </a:r>
            <a:endParaRPr lang="ru-RU" sz="2000" dirty="0" smtClean="0"/>
          </a:p>
          <a:p>
            <a:pPr algn="l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285729"/>
            <a:ext cx="8229600" cy="2428891"/>
          </a:xfrm>
          <a:prstGeom prst="rect">
            <a:avLst/>
          </a:prstGeom>
        </p:spPr>
        <p:txBody>
          <a:bodyPr vert="horz" lIns="45720" rIns="45720">
            <a:normAutofit fontScale="85000" lnSpcReduction="10000"/>
          </a:bodyPr>
          <a:lstStyle/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Цифровая экономика 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способ социально-экономической деятельности, обеспечивающий 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эффективное взаимодействие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включая трансграничное, государства, бизнеса, научного и образовательного сообществ, граждан, и применение 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данных в цифровой форме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качестве 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ключевого фактора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производства во всех сферах деятельности.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429000"/>
            <a:ext cx="3143272" cy="36933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Интернет вещей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28926" y="2857496"/>
            <a:ext cx="3000396" cy="36933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Облачные вычисления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85984" y="4000504"/>
            <a:ext cx="4929222" cy="36933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Виртуальная и дополненная реальность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5008" y="4643446"/>
            <a:ext cx="2714644" cy="36933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Большие данные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4572008"/>
            <a:ext cx="3071834" cy="36933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Блокчейн-технологии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429256" y="3429000"/>
            <a:ext cx="3357586" cy="36933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Искусственный интеллект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472" y="5572140"/>
            <a:ext cx="828677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u="sng" dirty="0" smtClean="0"/>
              <a:t>ценности-</a:t>
            </a:r>
            <a:r>
              <a:rPr lang="en-US" sz="4400" b="1" u="sng" dirty="0" smtClean="0"/>
              <a:t>&gt;</a:t>
            </a:r>
            <a:r>
              <a:rPr lang="ru-RU" sz="4400" b="1" u="sng" dirty="0" smtClean="0"/>
              <a:t>цель-</a:t>
            </a:r>
            <a:r>
              <a:rPr lang="en-US" sz="4400" b="1" u="sng" dirty="0" smtClean="0"/>
              <a:t>&gt;</a:t>
            </a:r>
            <a:r>
              <a:rPr lang="ru-RU" sz="4400" b="1" u="sng" dirty="0" smtClean="0"/>
              <a:t>действия</a:t>
            </a:r>
            <a:endParaRPr lang="ru-RU" sz="4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142984"/>
            <a:ext cx="8501122" cy="157163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FF0000"/>
                </a:solidFill>
              </a:rPr>
              <a:t>  Современный мир</a:t>
            </a:r>
            <a:r>
              <a:rPr lang="ru-RU" dirty="0" smtClean="0"/>
              <a:t> коренным образом трансформируют </a:t>
            </a:r>
            <a:r>
              <a:rPr lang="ru-RU" dirty="0" smtClean="0">
                <a:solidFill>
                  <a:srgbClr val="FF0000"/>
                </a:solidFill>
              </a:rPr>
              <a:t>подходы  к обучению </a:t>
            </a:r>
            <a:r>
              <a:rPr lang="ru-RU" dirty="0" smtClean="0"/>
              <a:t>и заставляют преподавателя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500306"/>
            <a:ext cx="3357586" cy="304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2714620"/>
            <a:ext cx="4289957" cy="270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300" dirty="0" smtClean="0">
                <a:solidFill>
                  <a:srgbClr val="FF0000"/>
                </a:solidFill>
              </a:rPr>
              <a:t>искать новые</a:t>
            </a:r>
            <a:r>
              <a:rPr lang="ru-RU" sz="2300" dirty="0" smtClean="0"/>
              <a:t> способы,</a:t>
            </a:r>
          </a:p>
          <a:p>
            <a:pPr>
              <a:lnSpc>
                <a:spcPct val="150000"/>
              </a:lnSpc>
            </a:pPr>
            <a:r>
              <a:rPr lang="ru-RU" sz="2300" dirty="0" smtClean="0"/>
              <a:t> методы, технологии </a:t>
            </a:r>
          </a:p>
          <a:p>
            <a:pPr>
              <a:lnSpc>
                <a:spcPct val="150000"/>
              </a:lnSpc>
            </a:pPr>
            <a:r>
              <a:rPr lang="ru-RU" sz="2300" dirty="0" smtClean="0"/>
              <a:t> обучения и </a:t>
            </a:r>
          </a:p>
          <a:p>
            <a:pPr>
              <a:lnSpc>
                <a:spcPct val="150000"/>
              </a:lnSpc>
            </a:pPr>
            <a:r>
              <a:rPr lang="ru-RU" sz="2300" dirty="0" smtClean="0"/>
              <a:t>взаимодействия  </a:t>
            </a:r>
          </a:p>
          <a:p>
            <a:pPr>
              <a:lnSpc>
                <a:spcPct val="150000"/>
              </a:lnSpc>
            </a:pPr>
            <a:r>
              <a:rPr lang="ru-RU" sz="2300" dirty="0" smtClean="0"/>
              <a:t>с обучающимися</a:t>
            </a:r>
            <a:endParaRPr lang="ru-RU" sz="23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5786454"/>
            <a:ext cx="864399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Учебный ПЛАН (компетенции) </a:t>
            </a:r>
            <a:r>
              <a:rPr lang="en-US" b="1" u="sng" dirty="0" smtClean="0">
                <a:sym typeface="Wingdings" pitchFamily="2" charset="2"/>
              </a:rPr>
              <a:t>  </a:t>
            </a:r>
            <a:r>
              <a:rPr lang="ru-RU" b="1" u="sng" dirty="0" smtClean="0">
                <a:sym typeface="Wingdings" pitchFamily="2" charset="2"/>
              </a:rPr>
              <a:t>Мероприятия, Конкурсы (практикум компетенций)</a:t>
            </a: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271464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/>
              <a:t>Разработка </a:t>
            </a:r>
            <a:r>
              <a:rPr lang="ru-RU" dirty="0" smtClean="0">
                <a:solidFill>
                  <a:srgbClr val="FF0000"/>
                </a:solidFill>
              </a:rPr>
              <a:t>комплекса</a:t>
            </a:r>
            <a:r>
              <a:rPr lang="ru-RU" dirty="0" smtClean="0"/>
              <a:t> </a:t>
            </a:r>
            <a:r>
              <a:rPr lang="ru-RU" i="1" u="sng" dirty="0" smtClean="0">
                <a:solidFill>
                  <a:srgbClr val="FF0000"/>
                </a:solidFill>
              </a:rPr>
              <a:t>практически значимых </a:t>
            </a:r>
            <a:r>
              <a:rPr lang="ru-RU" dirty="0" smtClean="0">
                <a:solidFill>
                  <a:srgbClr val="FF0000"/>
                </a:solidFill>
              </a:rPr>
              <a:t>задач</a:t>
            </a:r>
            <a:r>
              <a:rPr lang="ru-RU" dirty="0" smtClean="0"/>
              <a:t> (мини-проб) по профессиональным компетенциям специальностей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студентами старших курсов</a:t>
            </a:r>
            <a:r>
              <a:rPr lang="ru-RU" dirty="0" smtClean="0"/>
              <a:t> колледжа.</a:t>
            </a:r>
            <a:endParaRPr lang="en-US" dirty="0" smtClean="0"/>
          </a:p>
          <a:p>
            <a:pPr algn="just">
              <a:lnSpc>
                <a:spcPct val="150000"/>
              </a:lnSpc>
              <a:buNone/>
            </a:pPr>
            <a:r>
              <a:rPr lang="ru-RU" dirty="0" smtClean="0"/>
              <a:t> (</a:t>
            </a:r>
            <a:r>
              <a:rPr lang="ru-RU" b="1" i="1" u="sng" dirty="0" smtClean="0">
                <a:solidFill>
                  <a:srgbClr val="00B050"/>
                </a:solidFill>
              </a:rPr>
              <a:t>для младших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89034"/>
          </a:xfrm>
        </p:spPr>
        <p:txBody>
          <a:bodyPr/>
          <a:lstStyle/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857628"/>
            <a:ext cx="3314163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071810"/>
            <a:ext cx="3309935" cy="2673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28596" y="5857892"/>
            <a:ext cx="828677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Ценности</a:t>
            </a:r>
            <a:r>
              <a:rPr lang="en-US" sz="3200" b="1" dirty="0" smtClean="0"/>
              <a:t> </a:t>
            </a:r>
            <a:r>
              <a:rPr lang="ru-RU" sz="3200" b="1" dirty="0" smtClean="0"/>
              <a:t>–</a:t>
            </a:r>
            <a:r>
              <a:rPr lang="en-US" sz="3200" b="1" dirty="0" smtClean="0"/>
              <a:t>&gt;</a:t>
            </a:r>
            <a:r>
              <a:rPr lang="ru-RU" sz="3200" b="1" dirty="0" smtClean="0"/>
              <a:t>цель</a:t>
            </a:r>
            <a:r>
              <a:rPr lang="en-US" sz="3200" b="1" dirty="0" smtClean="0"/>
              <a:t> </a:t>
            </a:r>
            <a:r>
              <a:rPr lang="ru-RU" sz="3200" b="1" dirty="0" smtClean="0"/>
              <a:t>-</a:t>
            </a:r>
            <a:r>
              <a:rPr lang="en-US" sz="3200" b="1" dirty="0" smtClean="0"/>
              <a:t>&gt;</a:t>
            </a:r>
            <a:r>
              <a:rPr lang="ru-RU" sz="3200" b="1" dirty="0" smtClean="0"/>
              <a:t>действия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250033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418" t="9351" r="3418" b="8252"/>
          <a:stretch>
            <a:fillRect/>
          </a:stretch>
        </p:blipFill>
        <p:spPr bwMode="auto">
          <a:xfrm>
            <a:off x="500034" y="142852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500034" y="6357958"/>
            <a:ext cx="8286808" cy="500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БАЗА МИНИ-ПРОБ</a:t>
            </a: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250033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ОВ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418" t="9350" r="3418" b="8252"/>
          <a:stretch>
            <a:fillRect/>
          </a:stretch>
        </p:blipFill>
        <p:spPr bwMode="auto">
          <a:xfrm>
            <a:off x="179512" y="116632"/>
            <a:ext cx="8766874" cy="621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71600" y="620688"/>
            <a:ext cx="7265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«БИЛЕТ В БУДУЩЕЕ» – 2020</a:t>
            </a:r>
            <a:endParaRPr lang="ru-RU" sz="4000" b="1" u="sng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143404"/>
          </a:xfrm>
        </p:spPr>
        <p:txBody>
          <a:bodyPr>
            <a:noAutofit/>
          </a:bodyPr>
          <a:lstStyle/>
          <a:p>
            <a:pPr algn="r" fontAlgn="base"/>
            <a:r>
              <a:rPr lang="ru-RU" sz="1800" dirty="0" smtClean="0"/>
              <a:t>приобретает </a:t>
            </a:r>
            <a:r>
              <a:rPr lang="ru-RU" sz="1800" dirty="0" smtClean="0">
                <a:solidFill>
                  <a:srgbClr val="FF0000"/>
                </a:solidFill>
              </a:rPr>
              <a:t>бесценный личный опыт</a:t>
            </a:r>
            <a:r>
              <a:rPr lang="ru-RU" sz="1800" dirty="0" smtClean="0"/>
              <a:t>: </a:t>
            </a:r>
            <a:br>
              <a:rPr lang="ru-RU" sz="1800" dirty="0" smtClean="0"/>
            </a:br>
            <a:endParaRPr lang="ru-RU" sz="1800" dirty="0" smtClean="0"/>
          </a:p>
          <a:p>
            <a:pPr fontAlgn="base"/>
            <a:r>
              <a:rPr lang="ru-RU" sz="1800" dirty="0" smtClean="0"/>
              <a:t>Получает </a:t>
            </a:r>
            <a:r>
              <a:rPr lang="ru-RU" sz="1800" dirty="0" smtClean="0">
                <a:solidFill>
                  <a:srgbClr val="FF0000"/>
                </a:solidFill>
              </a:rPr>
              <a:t>первые навыки</a:t>
            </a:r>
            <a:r>
              <a:rPr lang="ru-RU" sz="1800" dirty="0" smtClean="0"/>
              <a:t> и компетенции в профессии, осваивает новые инструменты и технологии.</a:t>
            </a:r>
          </a:p>
          <a:p>
            <a:pPr fontAlgn="base"/>
            <a:endParaRPr lang="ru-RU" sz="1800" dirty="0" smtClean="0"/>
          </a:p>
          <a:p>
            <a:pPr algn="r" fontAlgn="base"/>
            <a:r>
              <a:rPr lang="ru-RU" sz="1800" dirty="0" smtClean="0"/>
              <a:t>Оценивает, насколько </a:t>
            </a:r>
            <a:r>
              <a:rPr lang="ru-RU" sz="1800" dirty="0" smtClean="0">
                <a:solidFill>
                  <a:srgbClr val="FF0000"/>
                </a:solidFill>
              </a:rPr>
              <a:t>интересны ему </a:t>
            </a:r>
            <a:r>
              <a:rPr lang="ru-RU" sz="1800" dirty="0" smtClean="0"/>
              <a:t>ежедневные задачи, которые решают специалисты в этой области.</a:t>
            </a:r>
          </a:p>
          <a:p>
            <a:pPr fontAlgn="base"/>
            <a:endParaRPr lang="ru-RU" sz="1800" dirty="0" smtClean="0"/>
          </a:p>
          <a:p>
            <a:pPr fontAlgn="base"/>
            <a:r>
              <a:rPr lang="ru-RU" sz="1800" dirty="0" smtClean="0"/>
              <a:t>Оценивает, </a:t>
            </a:r>
            <a:r>
              <a:rPr lang="ru-RU" sz="1800" dirty="0" smtClean="0">
                <a:solidFill>
                  <a:srgbClr val="FF0000"/>
                </a:solidFill>
              </a:rPr>
              <a:t>комфортно ли </a:t>
            </a:r>
            <a:r>
              <a:rPr lang="ru-RU" sz="1800" dirty="0" smtClean="0"/>
              <a:t>ему работать в этой или подобных организациях. </a:t>
            </a:r>
          </a:p>
          <a:p>
            <a:pPr fontAlgn="base"/>
            <a:endParaRPr lang="ru-RU" sz="1800" dirty="0" smtClean="0"/>
          </a:p>
          <a:p>
            <a:pPr fontAlgn="base"/>
            <a:r>
              <a:rPr lang="ru-RU" sz="1800" dirty="0" smtClean="0"/>
              <a:t>Понимает, </a:t>
            </a:r>
            <a:r>
              <a:rPr lang="ru-RU" sz="1800" dirty="0" smtClean="0">
                <a:solidFill>
                  <a:srgbClr val="FF0000"/>
                </a:solidFill>
              </a:rPr>
              <a:t>как устроена организация </a:t>
            </a:r>
            <a:r>
              <a:rPr lang="ru-RU" sz="1800" dirty="0" smtClean="0"/>
              <a:t>и какую позицию он хотел бы занимать в ней.</a:t>
            </a:r>
          </a:p>
          <a:p>
            <a:pPr fontAlgn="base"/>
            <a:endParaRPr lang="ru-RU" sz="1800" dirty="0" smtClean="0"/>
          </a:p>
          <a:p>
            <a:pPr fontAlgn="base"/>
            <a:r>
              <a:rPr lang="ru-RU" sz="1800" dirty="0" smtClean="0"/>
              <a:t>Получает </a:t>
            </a:r>
            <a:r>
              <a:rPr lang="ru-RU" sz="1800" dirty="0" smtClean="0">
                <a:solidFill>
                  <a:srgbClr val="FF0000"/>
                </a:solidFill>
              </a:rPr>
              <a:t>целостное представление </a:t>
            </a:r>
            <a:endParaRPr lang="en-US" sz="1800" dirty="0" smtClean="0">
              <a:solidFill>
                <a:srgbClr val="FF0000"/>
              </a:solidFill>
            </a:endParaRPr>
          </a:p>
          <a:p>
            <a:pPr fontAlgn="base"/>
            <a:r>
              <a:rPr lang="ru-RU" sz="1800" dirty="0" smtClean="0"/>
              <a:t>о специальности и смежных с ней.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Мини-проба для школьника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857760"/>
            <a:ext cx="3041304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3376431"/>
          </a:xfrm>
        </p:spPr>
        <p:txBody>
          <a:bodyPr>
            <a:normAutofit fontScale="70000" lnSpcReduction="20000"/>
          </a:bodyPr>
          <a:lstStyle/>
          <a:p>
            <a:pPr algn="r">
              <a:lnSpc>
                <a:spcPct val="150000"/>
              </a:lnSpc>
            </a:pPr>
            <a:r>
              <a:rPr lang="ru-RU" dirty="0" smtClean="0"/>
              <a:t>Умение </a:t>
            </a:r>
            <a:r>
              <a:rPr lang="ru-RU" dirty="0" err="1" smtClean="0">
                <a:solidFill>
                  <a:srgbClr val="FF0000"/>
                </a:solidFill>
              </a:rPr>
              <a:t>БезКонфликтно</a:t>
            </a:r>
            <a:r>
              <a:rPr lang="ru-RU" dirty="0" smtClean="0"/>
              <a:t> работать в группе (профессиональном сообществе)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Наличие </a:t>
            </a:r>
            <a:r>
              <a:rPr lang="ru-RU" dirty="0" smtClean="0">
                <a:solidFill>
                  <a:srgbClr val="FF0000"/>
                </a:solidFill>
              </a:rPr>
              <a:t>Личного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Положительного</a:t>
            </a:r>
            <a:r>
              <a:rPr lang="ru-RU" dirty="0" smtClean="0"/>
              <a:t> опыта реализации профессиональных задач (</a:t>
            </a:r>
            <a:r>
              <a:rPr lang="ru-RU" dirty="0" smtClean="0">
                <a:solidFill>
                  <a:srgbClr val="FF0000"/>
                </a:solidFill>
              </a:rPr>
              <a:t>профессиональная компетентность</a:t>
            </a:r>
            <a:r>
              <a:rPr lang="ru-RU" dirty="0" smtClean="0"/>
              <a:t>)</a:t>
            </a:r>
          </a:p>
          <a:p>
            <a:pPr algn="r">
              <a:lnSpc>
                <a:spcPct val="150000"/>
              </a:lnSpc>
            </a:pPr>
            <a:r>
              <a:rPr lang="ru-RU" dirty="0" smtClean="0"/>
              <a:t>Реализация </a:t>
            </a:r>
            <a:r>
              <a:rPr lang="ru-RU" dirty="0" err="1" smtClean="0">
                <a:solidFill>
                  <a:srgbClr val="FF0000"/>
                </a:solidFill>
              </a:rPr>
              <a:t>ТворческогоПотенциала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/>
              <a:t>Умение </a:t>
            </a:r>
            <a:r>
              <a:rPr lang="ru-RU" dirty="0" smtClean="0">
                <a:solidFill>
                  <a:srgbClr val="FF0000"/>
                </a:solidFill>
              </a:rPr>
              <a:t>передавать знания и опыт</a:t>
            </a:r>
            <a:r>
              <a:rPr lang="ru-RU" dirty="0" smtClean="0"/>
              <a:t> другим</a:t>
            </a:r>
          </a:p>
          <a:p>
            <a:pPr algn="r">
              <a:lnSpc>
                <a:spcPct val="150000"/>
              </a:lnSpc>
            </a:pPr>
            <a:r>
              <a:rPr lang="ru-RU" dirty="0" err="1" smtClean="0">
                <a:solidFill>
                  <a:srgbClr val="FF0000"/>
                </a:solidFill>
              </a:rPr>
              <a:t>СамоСтоятельность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Мини-проба для студентов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000504"/>
            <a:ext cx="2017254" cy="2545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214818"/>
            <a:ext cx="3000396" cy="24164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481328"/>
            <a:ext cx="8786874" cy="5019506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Формировать </a:t>
            </a:r>
            <a:r>
              <a:rPr lang="ru-RU" dirty="0" smtClean="0">
                <a:solidFill>
                  <a:srgbClr val="FF0000"/>
                </a:solidFill>
              </a:rPr>
              <a:t>команду</a:t>
            </a:r>
            <a:r>
              <a:rPr lang="ru-RU" dirty="0" smtClean="0"/>
              <a:t> (Студентов, преподавателей)</a:t>
            </a:r>
            <a:r>
              <a:rPr lang="en-US" dirty="0" smtClean="0"/>
              <a:t>;</a:t>
            </a: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ru-RU" dirty="0" smtClean="0"/>
              <a:t>Выбрать </a:t>
            </a:r>
            <a:r>
              <a:rPr lang="ru-RU" dirty="0" smtClean="0">
                <a:solidFill>
                  <a:srgbClr val="FF0000"/>
                </a:solidFill>
              </a:rPr>
              <a:t>практически значимые </a:t>
            </a:r>
            <a:r>
              <a:rPr lang="ru-RU" dirty="0" smtClean="0"/>
              <a:t>задания по компетенциям специальности;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428868"/>
            <a:ext cx="6400800" cy="2438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781</TotalTime>
  <Words>421</Words>
  <Application>Microsoft Office PowerPoint</Application>
  <PresentationFormat>Экран (4:3)</PresentationFormat>
  <Paragraphs>107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Цифровой репозиторий мини-практик по компетенциям чемпионата WorldSkills</vt:lpstr>
      <vt:lpstr>Презентация PowerPoint</vt:lpstr>
      <vt:lpstr>Актуальность</vt:lpstr>
      <vt:lpstr>Цель</vt:lpstr>
      <vt:lpstr> </vt:lpstr>
      <vt:lpstr>ОВ</vt:lpstr>
      <vt:lpstr>Мини-проба для школьника</vt:lpstr>
      <vt:lpstr>Мини-проба для студентов</vt:lpstr>
      <vt:lpstr>Задачи</vt:lpstr>
      <vt:lpstr>Задачи (продолжение)</vt:lpstr>
      <vt:lpstr>Пример «Мини – пробы»</vt:lpstr>
      <vt:lpstr>Примеры тиражирования практики в других регионах, компаниях, организациях: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84</cp:revision>
  <dcterms:created xsi:type="dcterms:W3CDTF">2019-12-05T09:38:49Z</dcterms:created>
  <dcterms:modified xsi:type="dcterms:W3CDTF">2020-09-30T08:06:54Z</dcterms:modified>
</cp:coreProperties>
</file>