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73" r:id="rId17"/>
    <p:sldId id="271" r:id="rId18"/>
    <p:sldId id="275" r:id="rId19"/>
    <p:sldId id="272" r:id="rId20"/>
    <p:sldId id="274" r:id="rId21"/>
    <p:sldId id="283" r:id="rId22"/>
    <p:sldId id="267" r:id="rId23"/>
    <p:sldId id="268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AC75E6-5A69-470E-85F9-9EAF8568D0C6}">
          <p14:sldIdLst>
            <p14:sldId id="256"/>
            <p14:sldId id="257"/>
            <p14:sldId id="258"/>
          </p14:sldIdLst>
        </p14:section>
        <p14:section name="Раздел без заголовка" id="{94D86340-AA9F-4228-8C3D-F90434EBD0A8}">
          <p14:sldIdLst>
            <p14:sldId id="261"/>
            <p14:sldId id="262"/>
            <p14:sldId id="260"/>
            <p14:sldId id="259"/>
            <p14:sldId id="264"/>
            <p14:sldId id="276"/>
            <p14:sldId id="277"/>
            <p14:sldId id="278"/>
            <p14:sldId id="279"/>
            <p14:sldId id="280"/>
            <p14:sldId id="281"/>
            <p14:sldId id="282"/>
            <p14:sldId id="273"/>
            <p14:sldId id="271"/>
            <p14:sldId id="275"/>
            <p14:sldId id="272"/>
            <p14:sldId id="274"/>
            <p14:sldId id="283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66"/>
    <a:srgbClr val="FA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26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6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6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05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8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0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4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8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0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16A756-2820-4632-95B0-EFDA3F99C09A}" type="datetimeFigureOut">
              <a:rPr lang="ru-RU" smtClean="0"/>
              <a:t>ср 28.04.21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B15643-8D95-4488-A94C-D6AECADA82A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5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208" y="2502131"/>
            <a:ext cx="7714211" cy="177061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Особенности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профессионального обучения по специальности 54.02.02 Декоративно-прикладное искусство и народные промыслы (по видам)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Южно-Уральском государственном колледже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5801" y="5803322"/>
            <a:ext cx="4092633" cy="427067"/>
          </a:xfrm>
        </p:spPr>
        <p:txBody>
          <a:bodyPr>
            <a:normAutofit/>
          </a:bodyPr>
          <a:lstStyle/>
          <a:p>
            <a:r>
              <a:rPr lang="ru-RU" sz="1600" b="1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Никонюк</a:t>
            </a:r>
            <a:r>
              <a:rPr lang="ru-RU" sz="1600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Светлана Владимировна</a:t>
            </a:r>
            <a:endParaRPr lang="ru-RU" sz="1600" b="1" cap="none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3695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495801" y="5523461"/>
            <a:ext cx="4376649" cy="42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Заседание ОМО 29 апреля 2021 года</a:t>
            </a:r>
            <a:endParaRPr lang="ru-RU" sz="1400" cap="none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859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95947"/>
              </p:ext>
            </p:extLst>
          </p:nvPr>
        </p:nvGraphicFramePr>
        <p:xfrm>
          <a:off x="781397" y="1205344"/>
          <a:ext cx="7730836" cy="501872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730836">
                  <a:extLst>
                    <a:ext uri="{9D8B030D-6E8A-4147-A177-3AD203B41FA5}">
                      <a16:colId xmlns:a16="http://schemas.microsoft.com/office/drawing/2014/main" val="1769367396"/>
                    </a:ext>
                  </a:extLst>
                </a:gridCol>
              </a:tblGrid>
              <a:tr h="315885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Использование русского орнамента «вязь» в композиции изделия.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6753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Композиция аксессуаров из текстиля в японском стиле.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75591"/>
                  </a:ext>
                </a:extLst>
              </a:tr>
              <a:tr h="32495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Особенности композиции городецкой росписи.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35846"/>
                  </a:ext>
                </a:extLst>
              </a:tr>
              <a:tr h="323436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Символика льва в русском орнаментальном искусстве.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154749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Образное начало в композиции театральной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маски.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419392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Композиция купона блузы в стиле арт </a:t>
                      </a:r>
                      <a:r>
                        <a:rPr lang="ru-RU" sz="1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Деко</a:t>
                      </a: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77155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Композиция платка в стиле городецкой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росписи.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145608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Особенности композиции хохломской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росписи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524198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Особенности композиции мезенской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росписи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05126"/>
                  </a:ext>
                </a:extLst>
              </a:tr>
              <a:tr h="316873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Использование элементов городецкой росписи в композиции </a:t>
                      </a:r>
                      <a:r>
                        <a:rPr lang="ru-RU" sz="1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принта</a:t>
                      </a: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для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сумки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46461"/>
                  </a:ext>
                </a:extLst>
              </a:tr>
              <a:tr h="315884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Особенности составления композиции в узелковом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батике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40310"/>
                  </a:ext>
                </a:extLst>
              </a:tr>
              <a:tr h="349134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Орнаментальный мотив «конь» в народных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росписях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036977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Символика русалки в русском орнаментальном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искусстве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71005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Разработка композиции для набойки с орнаментальным мотивом «птица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540277"/>
                  </a:ext>
                </a:extLst>
              </a:tr>
              <a:tr h="340821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Орнаментальный мотив «дракон» в декоративно-прикладном 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искусстве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77786"/>
                  </a:ext>
                </a:extLst>
              </a:tr>
              <a:tr h="373693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Использование  стилистики советского авангарда 20-30 г. в композиции </a:t>
                      </a:r>
                      <a:r>
                        <a:rPr lang="ru-RU" sz="16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принта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52" marR="5045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2667"/>
                  </a:ext>
                </a:extLst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781398" y="257696"/>
            <a:ext cx="7614457" cy="83958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Тематика курсовых проектов по ПМ 01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МДК.01.01. Художественное проектирование изделий декоративно-прикладного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и народного искусства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7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"/>
          <a:stretch/>
        </p:blipFill>
        <p:spPr>
          <a:xfrm>
            <a:off x="433029" y="258065"/>
            <a:ext cx="3983468" cy="282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7" y="258065"/>
            <a:ext cx="3997360" cy="282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8" y="3252628"/>
            <a:ext cx="3964564" cy="282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65" y="3252628"/>
            <a:ext cx="4156364" cy="231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05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23702"/>
            <a:ext cx="7639396" cy="10141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Курсовое проектирование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ПМ.02 </a:t>
            </a:r>
            <a:r>
              <a:rPr lang="ru-RU" sz="2400" dirty="0">
                <a:solidFill>
                  <a:schemeClr val="tx1"/>
                </a:solidFill>
              </a:rPr>
              <a:t>Производственно-технологическая </a:t>
            </a:r>
            <a:r>
              <a:rPr lang="ru-RU" sz="2400" dirty="0" smtClean="0">
                <a:solidFill>
                  <a:schemeClr val="tx1"/>
                </a:solidFill>
              </a:rPr>
              <a:t>деятельность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37266" y="2030225"/>
            <a:ext cx="3491345" cy="14879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МДК.02.01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Технология исполнения изделий декоративно-прикладного и народного искусства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195455" y="4010573"/>
            <a:ext cx="3532909" cy="16456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Пояснительная записка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Теоретическая  часть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Практическая часть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Изделие в материале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4242" r="3741" b="7030"/>
          <a:stretch/>
        </p:blipFill>
        <p:spPr>
          <a:xfrm>
            <a:off x="631765" y="1911928"/>
            <a:ext cx="4168619" cy="4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3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46446"/>
              </p:ext>
            </p:extLst>
          </p:nvPr>
        </p:nvGraphicFramePr>
        <p:xfrm>
          <a:off x="548640" y="1205344"/>
          <a:ext cx="8212975" cy="497063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212975">
                  <a:extLst>
                    <a:ext uri="{9D8B030D-6E8A-4147-A177-3AD203B41FA5}">
                      <a16:colId xmlns:a16="http://schemas.microsoft.com/office/drawing/2014/main" val="1769367396"/>
                    </a:ext>
                  </a:extLst>
                </a:gridCol>
              </a:tblGrid>
              <a:tr h="31588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росписи ткани в технике «свободная роспись».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6753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платка в стиле городецкой росписи в технике «холодный батик».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75591"/>
                  </a:ext>
                </a:extLst>
              </a:tr>
              <a:tr h="29925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узелкового батика.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35846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3355" algn="l"/>
                          <a:tab pos="2969895" algn="ctr"/>
                        </a:tabLs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панно в технике многослойного холодного батика.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154749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театральных масок в смешанной технике.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419392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набойки.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77155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текстильной сумки в стиле  советского авангарда 20-30 г. 20 в.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145608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куклы-марионетки.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524198"/>
                  </a:ext>
                </a:extLst>
              </a:tr>
              <a:tr h="27079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Технологический процесс исполнения набойки на декоративных подушках на основе орнаментального мотива «лотос».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05126"/>
                  </a:ext>
                </a:extLst>
              </a:tr>
              <a:tr h="29949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трафаретной печати.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46461"/>
                  </a:ext>
                </a:extLst>
              </a:tr>
              <a:tr h="315884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Технологический процесс исполнения хохломской росписи.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40310"/>
                  </a:ext>
                </a:extLst>
              </a:tr>
              <a:tr h="323444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изготовления авторской куклы в смешанной технике.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036977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Технологический процесс исполнения урало-сибирской росписи.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71005"/>
                  </a:ext>
                </a:extLst>
              </a:tr>
              <a:tr h="2735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головного убора из войлока.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540277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городецкой росписи.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77786"/>
                  </a:ext>
                </a:extLst>
              </a:tr>
              <a:tr h="37369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исполнения росписи ткани в технике «свободная роспись».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2667"/>
                  </a:ext>
                </a:extLst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781398" y="257696"/>
            <a:ext cx="7614457" cy="83958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Тематика курсовых проектов по ПМ 02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МДК.02.01. Технология исполнения изделий декоративно-прикладного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народного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76846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0" y="224443"/>
            <a:ext cx="2653349" cy="317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43" y="224443"/>
            <a:ext cx="4222230" cy="3167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211" r="-439" b="24001"/>
          <a:stretch/>
        </p:blipFill>
        <p:spPr>
          <a:xfrm>
            <a:off x="493140" y="3530227"/>
            <a:ext cx="3224575" cy="2668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22" y="3663822"/>
            <a:ext cx="4148051" cy="25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076" y="523702"/>
            <a:ext cx="8179724" cy="5635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Выпускная квалификационная работа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22960" y="5029391"/>
            <a:ext cx="2660072" cy="9574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</a:rPr>
              <a:t>Пояснительная записка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Теоретическая  часть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Практическая часть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6854"/>
          <a:stretch/>
        </p:blipFill>
        <p:spPr>
          <a:xfrm>
            <a:off x="566928" y="1311685"/>
            <a:ext cx="2990920" cy="3493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2" y="1311685"/>
            <a:ext cx="4871258" cy="347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289367" y="5029391"/>
            <a:ext cx="4247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Выполнение изделия в материале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Проект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изделия в программе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CorelDRAW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391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" y="290232"/>
            <a:ext cx="7988531" cy="570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117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" y="223018"/>
            <a:ext cx="6708639" cy="5105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49" y="1512916"/>
            <a:ext cx="4716948" cy="5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1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" y="241070"/>
            <a:ext cx="2524104" cy="357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81" y="253312"/>
            <a:ext cx="2515450" cy="355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5" y="241069"/>
            <a:ext cx="2500672" cy="353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7" y="2494756"/>
            <a:ext cx="2532418" cy="358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6" y="2494755"/>
            <a:ext cx="2532418" cy="358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75" y="2493705"/>
            <a:ext cx="2515256" cy="3557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6795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" y="307570"/>
            <a:ext cx="4133504" cy="55113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03" y="307570"/>
            <a:ext cx="4133505" cy="55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565265"/>
            <a:ext cx="8088283" cy="1039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Специальности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УГС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54.00.00 Изобразительное и прикладные виды искусств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 Южно-Уральском государственном колледже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176" y="2062940"/>
            <a:ext cx="2867892" cy="939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Специальность 54.02.01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Дизайн (по отраслям)</a:t>
            </a:r>
            <a:endParaRPr lang="ru-RU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550930" y="2120938"/>
            <a:ext cx="2255519" cy="91301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Профессия 54.01.02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Ювелир</a:t>
            </a:r>
            <a:endParaRPr lang="ru-RU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348610" y="5133494"/>
            <a:ext cx="4256116" cy="6646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Специальность 54.02.02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Декоративно-прикладное искусство и народные промыслы (по видам)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711917" y="3033953"/>
            <a:ext cx="2106277" cy="20806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13016" y="1989166"/>
            <a:ext cx="1997828" cy="197373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8336" y="3735572"/>
            <a:ext cx="1982423" cy="19391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Школа IT Лидер — Курс компьютерной графики для детей, Минск, фото, цены,  отзывы - BookYourStudy.k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99" y="3278034"/>
            <a:ext cx="2421669" cy="16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лороссы посетили производство ювелирного дома «MOISEIKIN» - Деловая  Россия Ур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62" y="2191789"/>
            <a:ext cx="2432568" cy="14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екоративно прикладное искусство это: виды искусства и народного промысла,  подел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27" y="3897422"/>
            <a:ext cx="2405062" cy="15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28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1" y="382683"/>
            <a:ext cx="2595982" cy="5627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6" y="382683"/>
            <a:ext cx="4214701" cy="5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3" y="383241"/>
            <a:ext cx="4164685" cy="5576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18" y="383242"/>
            <a:ext cx="4165524" cy="55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3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2" y="299628"/>
            <a:ext cx="3831128" cy="541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2" y="307200"/>
            <a:ext cx="3853568" cy="5409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894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5" y="357448"/>
            <a:ext cx="4192366" cy="5569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89" y="357448"/>
            <a:ext cx="4170184" cy="5569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8737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4908"/>
          <a:stretch/>
        </p:blipFill>
        <p:spPr>
          <a:xfrm>
            <a:off x="365760" y="299102"/>
            <a:ext cx="2682463" cy="53868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15" y="315883"/>
            <a:ext cx="2477242" cy="5370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49" y="324196"/>
            <a:ext cx="2906093" cy="53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159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Специальность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54.02.02 Декоративно-прикладное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искусство и народные промыслы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102445" y="1813650"/>
            <a:ext cx="6984829" cy="4270437"/>
            <a:chOff x="1130531" y="1647395"/>
            <a:chExt cx="6984829" cy="4270437"/>
          </a:xfrm>
        </p:grpSpPr>
        <p:sp>
          <p:nvSpPr>
            <p:cNvPr id="17" name="Полилиния 16"/>
            <p:cNvSpPr/>
            <p:nvPr/>
          </p:nvSpPr>
          <p:spPr>
            <a:xfrm>
              <a:off x="2948274" y="2129516"/>
              <a:ext cx="5106758" cy="627476"/>
            </a:xfrm>
            <a:custGeom>
              <a:avLst/>
              <a:gdLst>
                <a:gd name="connsiteX0" fmla="*/ 0 w 4457122"/>
                <a:gd name="connsiteY0" fmla="*/ 0 h 627474"/>
                <a:gd name="connsiteX1" fmla="*/ 4143385 w 4457122"/>
                <a:gd name="connsiteY1" fmla="*/ 0 h 627474"/>
                <a:gd name="connsiteX2" fmla="*/ 4457122 w 4457122"/>
                <a:gd name="connsiteY2" fmla="*/ 313737 h 627474"/>
                <a:gd name="connsiteX3" fmla="*/ 4143385 w 4457122"/>
                <a:gd name="connsiteY3" fmla="*/ 627474 h 627474"/>
                <a:gd name="connsiteX4" fmla="*/ 0 w 4457122"/>
                <a:gd name="connsiteY4" fmla="*/ 627474 h 627474"/>
                <a:gd name="connsiteX5" fmla="*/ 0 w 4457122"/>
                <a:gd name="connsiteY5" fmla="*/ 0 h 62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7122" h="627474">
                  <a:moveTo>
                    <a:pt x="4457122" y="627473"/>
                  </a:moveTo>
                  <a:lnTo>
                    <a:pt x="313737" y="627473"/>
                  </a:lnTo>
                  <a:lnTo>
                    <a:pt x="0" y="313737"/>
                  </a:lnTo>
                  <a:lnTo>
                    <a:pt x="313737" y="1"/>
                  </a:lnTo>
                  <a:lnTo>
                    <a:pt x="4457122" y="1"/>
                  </a:lnTo>
                  <a:lnTo>
                    <a:pt x="4457122" y="62747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3567" tIns="110491" rIns="206248" bIns="110491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Роспись по дереву</a:t>
              </a:r>
              <a:endParaRPr lang="ru-RU" sz="2900" kern="1200" dirty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130531" y="1647395"/>
              <a:ext cx="1826547" cy="1381400"/>
            </a:xfrm>
            <a:prstGeom prst="ellipse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0" r="-4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3018655" y="3561353"/>
              <a:ext cx="5036377" cy="627475"/>
            </a:xfrm>
            <a:custGeom>
              <a:avLst/>
              <a:gdLst>
                <a:gd name="connsiteX0" fmla="*/ 0 w 4420300"/>
                <a:gd name="connsiteY0" fmla="*/ 0 h 627474"/>
                <a:gd name="connsiteX1" fmla="*/ 4106563 w 4420300"/>
                <a:gd name="connsiteY1" fmla="*/ 0 h 627474"/>
                <a:gd name="connsiteX2" fmla="*/ 4420300 w 4420300"/>
                <a:gd name="connsiteY2" fmla="*/ 313737 h 627474"/>
                <a:gd name="connsiteX3" fmla="*/ 4106563 w 4420300"/>
                <a:gd name="connsiteY3" fmla="*/ 627474 h 627474"/>
                <a:gd name="connsiteX4" fmla="*/ 0 w 4420300"/>
                <a:gd name="connsiteY4" fmla="*/ 627474 h 627474"/>
                <a:gd name="connsiteX5" fmla="*/ 0 w 4420300"/>
                <a:gd name="connsiteY5" fmla="*/ 0 h 62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0300" h="627474">
                  <a:moveTo>
                    <a:pt x="4420300" y="627473"/>
                  </a:moveTo>
                  <a:lnTo>
                    <a:pt x="313737" y="627473"/>
                  </a:lnTo>
                  <a:lnTo>
                    <a:pt x="0" y="313737"/>
                  </a:lnTo>
                  <a:lnTo>
                    <a:pt x="313737" y="1"/>
                  </a:lnTo>
                  <a:lnTo>
                    <a:pt x="4420300" y="1"/>
                  </a:lnTo>
                  <a:lnTo>
                    <a:pt x="4420300" y="62747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3567" tIns="110490" rIns="206248" bIns="110491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Роспись по ткани</a:t>
              </a:r>
              <a:endParaRPr lang="ru-RU" sz="2900" kern="1200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130531" y="3061676"/>
              <a:ext cx="1888125" cy="140262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3000" b="-3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2948274" y="4963982"/>
              <a:ext cx="5167086" cy="627475"/>
            </a:xfrm>
            <a:custGeom>
              <a:avLst/>
              <a:gdLst>
                <a:gd name="connsiteX0" fmla="*/ 0 w 4593574"/>
                <a:gd name="connsiteY0" fmla="*/ 0 h 627474"/>
                <a:gd name="connsiteX1" fmla="*/ 4279837 w 4593574"/>
                <a:gd name="connsiteY1" fmla="*/ 0 h 627474"/>
                <a:gd name="connsiteX2" fmla="*/ 4593574 w 4593574"/>
                <a:gd name="connsiteY2" fmla="*/ 313737 h 627474"/>
                <a:gd name="connsiteX3" fmla="*/ 4279837 w 4593574"/>
                <a:gd name="connsiteY3" fmla="*/ 627474 h 627474"/>
                <a:gd name="connsiteX4" fmla="*/ 0 w 4593574"/>
                <a:gd name="connsiteY4" fmla="*/ 627474 h 627474"/>
                <a:gd name="connsiteX5" fmla="*/ 0 w 4593574"/>
                <a:gd name="connsiteY5" fmla="*/ 0 h 62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3574" h="627474">
                  <a:moveTo>
                    <a:pt x="4593574" y="627473"/>
                  </a:moveTo>
                  <a:lnTo>
                    <a:pt x="313737" y="627473"/>
                  </a:lnTo>
                  <a:lnTo>
                    <a:pt x="0" y="313737"/>
                  </a:lnTo>
                  <a:lnTo>
                    <a:pt x="313737" y="1"/>
                  </a:lnTo>
                  <a:lnTo>
                    <a:pt x="4593574" y="1"/>
                  </a:lnTo>
                  <a:lnTo>
                    <a:pt x="4593574" y="62747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3567" tIns="110491" rIns="206248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/>
                <a:t>Авторская кукла</a:t>
              </a:r>
              <a:endParaRPr lang="ru-RU" sz="2900" kern="1200" dirty="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30531" y="4497186"/>
              <a:ext cx="1817743" cy="1420646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6000" b="-3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92615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389" y="286604"/>
            <a:ext cx="8150415" cy="6942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Профессиональные компетенции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специальности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54.02.02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Декоративно-прикладное искусство и народные промыслы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15389" y="1108123"/>
            <a:ext cx="8212975" cy="4976792"/>
            <a:chOff x="515389" y="1962009"/>
            <a:chExt cx="2519045" cy="3375302"/>
          </a:xfrm>
        </p:grpSpPr>
        <p:sp>
          <p:nvSpPr>
            <p:cNvPr id="7" name="Полилиния 6"/>
            <p:cNvSpPr/>
            <p:nvPr/>
          </p:nvSpPr>
          <p:spPr>
            <a:xfrm>
              <a:off x="515389" y="1962009"/>
              <a:ext cx="2499857" cy="331269"/>
            </a:xfrm>
            <a:custGeom>
              <a:avLst/>
              <a:gdLst>
                <a:gd name="connsiteX0" fmla="*/ 0 w 2499857"/>
                <a:gd name="connsiteY0" fmla="*/ 0 h 201600"/>
                <a:gd name="connsiteX1" fmla="*/ 2499857 w 2499857"/>
                <a:gd name="connsiteY1" fmla="*/ 0 h 201600"/>
                <a:gd name="connsiteX2" fmla="*/ 2499857 w 2499857"/>
                <a:gd name="connsiteY2" fmla="*/ 201600 h 201600"/>
                <a:gd name="connsiteX3" fmla="*/ 0 w 2499857"/>
                <a:gd name="connsiteY3" fmla="*/ 201600 h 201600"/>
                <a:gd name="connsiteX4" fmla="*/ 0 w 2499857"/>
                <a:gd name="connsiteY4" fmla="*/ 0 h 2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9857" h="201600">
                  <a:moveTo>
                    <a:pt x="0" y="0"/>
                  </a:moveTo>
                  <a:lnTo>
                    <a:pt x="2499857" y="0"/>
                  </a:lnTo>
                  <a:lnTo>
                    <a:pt x="2499857" y="201600"/>
                  </a:lnTo>
                  <a:lnTo>
                    <a:pt x="0" y="201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84" tIns="28448" rIns="49784" bIns="28448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Творческая и исполнительская деятельность</a:t>
              </a:r>
              <a:endParaRPr lang="ru-RU" sz="20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34577" y="2475403"/>
              <a:ext cx="2499857" cy="2861908"/>
            </a:xfrm>
            <a:custGeom>
              <a:avLst/>
              <a:gdLst>
                <a:gd name="connsiteX0" fmla="*/ 0 w 2499857"/>
                <a:gd name="connsiteY0" fmla="*/ 0 h 2267370"/>
                <a:gd name="connsiteX1" fmla="*/ 2499857 w 2499857"/>
                <a:gd name="connsiteY1" fmla="*/ 0 h 2267370"/>
                <a:gd name="connsiteX2" fmla="*/ 2499857 w 2499857"/>
                <a:gd name="connsiteY2" fmla="*/ 2267370 h 2267370"/>
                <a:gd name="connsiteX3" fmla="*/ 0 w 2499857"/>
                <a:gd name="connsiteY3" fmla="*/ 2267370 h 2267370"/>
                <a:gd name="connsiteX4" fmla="*/ 0 w 2499857"/>
                <a:gd name="connsiteY4" fmla="*/ 0 h 226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9857" h="2267370">
                  <a:moveTo>
                    <a:pt x="0" y="0"/>
                  </a:moveTo>
                  <a:lnTo>
                    <a:pt x="2499857" y="0"/>
                  </a:lnTo>
                  <a:lnTo>
                    <a:pt x="2499857" y="2267370"/>
                  </a:lnTo>
                  <a:lnTo>
                    <a:pt x="0" y="2267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49784" bIns="56007" numCol="1" spcCol="1270" anchor="t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1.1. Изображать человека и окружающую предметно-пространственную среду средствами академического рисунка и живописи.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1.2. Создавать художественно-графические проекты изделий декоративно-прикладного искусства индивидуального и интерьерного значения и воплощать их в материале.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1.3. Собирать, анализировать и систематизировать подготовительный материал при проектировании изделий декоративно-прикладного искусства.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1.4. Воплощать в материале самостоятельно разработанный проект изделия декоративно-прикладного искусства (по видам).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1.5. Выполнять эскизы и проекты с использованием различных графических средств и приемов.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1.6. Самостоятельно разрабатывать колористические решения художественно-графических проектов изделий декоративно-прикладного и народного искусства.</a:t>
              </a:r>
              <a:endParaRPr lang="ru-RU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kern="1200" dirty="0" smtClean="0"/>
                <a:t> ПК 1.7. Владеть культурой устной и письменной речи, профессиональной терминологией</a:t>
              </a:r>
              <a:r>
                <a:rPr lang="ru-RU" sz="700" b="0" i="1" kern="1200" dirty="0" smtClean="0"/>
                <a:t>.</a:t>
              </a:r>
              <a:endParaRPr lang="ru-RU" sz="700" b="0" i="1" kern="1200" dirty="0"/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852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389" y="420872"/>
            <a:ext cx="8150415" cy="5529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Профессиональные компетенции специальности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54.02.02 Декоративно-прикладное искусство и народные промыслы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15389" y="1108123"/>
            <a:ext cx="8212975" cy="4976792"/>
            <a:chOff x="515389" y="1962009"/>
            <a:chExt cx="2519045" cy="3375302"/>
          </a:xfrm>
        </p:grpSpPr>
        <p:sp>
          <p:nvSpPr>
            <p:cNvPr id="7" name="Полилиния 6"/>
            <p:cNvSpPr/>
            <p:nvPr/>
          </p:nvSpPr>
          <p:spPr>
            <a:xfrm>
              <a:off x="515389" y="1962009"/>
              <a:ext cx="2499857" cy="331269"/>
            </a:xfrm>
            <a:custGeom>
              <a:avLst/>
              <a:gdLst>
                <a:gd name="connsiteX0" fmla="*/ 0 w 2499857"/>
                <a:gd name="connsiteY0" fmla="*/ 0 h 201600"/>
                <a:gd name="connsiteX1" fmla="*/ 2499857 w 2499857"/>
                <a:gd name="connsiteY1" fmla="*/ 0 h 201600"/>
                <a:gd name="connsiteX2" fmla="*/ 2499857 w 2499857"/>
                <a:gd name="connsiteY2" fmla="*/ 201600 h 201600"/>
                <a:gd name="connsiteX3" fmla="*/ 0 w 2499857"/>
                <a:gd name="connsiteY3" fmla="*/ 201600 h 201600"/>
                <a:gd name="connsiteX4" fmla="*/ 0 w 2499857"/>
                <a:gd name="connsiteY4" fmla="*/ 0 h 2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9857" h="201600">
                  <a:moveTo>
                    <a:pt x="0" y="0"/>
                  </a:moveTo>
                  <a:lnTo>
                    <a:pt x="2499857" y="0"/>
                  </a:lnTo>
                  <a:lnTo>
                    <a:pt x="2499857" y="201600"/>
                  </a:lnTo>
                  <a:lnTo>
                    <a:pt x="0" y="201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84" tIns="28448" rIns="49784" bIns="28448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Производственно-технологическая </a:t>
              </a:r>
              <a:r>
                <a:rPr lang="ru-RU" sz="2000" b="1" dirty="0" smtClean="0"/>
                <a:t>деятельность</a:t>
              </a:r>
              <a:endParaRPr lang="ru-RU" sz="20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34577" y="2475403"/>
              <a:ext cx="2499857" cy="2861908"/>
            </a:xfrm>
            <a:custGeom>
              <a:avLst/>
              <a:gdLst>
                <a:gd name="connsiteX0" fmla="*/ 0 w 2499857"/>
                <a:gd name="connsiteY0" fmla="*/ 0 h 2267370"/>
                <a:gd name="connsiteX1" fmla="*/ 2499857 w 2499857"/>
                <a:gd name="connsiteY1" fmla="*/ 0 h 2267370"/>
                <a:gd name="connsiteX2" fmla="*/ 2499857 w 2499857"/>
                <a:gd name="connsiteY2" fmla="*/ 2267370 h 2267370"/>
                <a:gd name="connsiteX3" fmla="*/ 0 w 2499857"/>
                <a:gd name="connsiteY3" fmla="*/ 2267370 h 2267370"/>
                <a:gd name="connsiteX4" fmla="*/ 0 w 2499857"/>
                <a:gd name="connsiteY4" fmla="*/ 0 h 226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9857" h="2267370">
                  <a:moveTo>
                    <a:pt x="0" y="0"/>
                  </a:moveTo>
                  <a:lnTo>
                    <a:pt x="2499857" y="0"/>
                  </a:lnTo>
                  <a:lnTo>
                    <a:pt x="2499857" y="2267370"/>
                  </a:lnTo>
                  <a:lnTo>
                    <a:pt x="0" y="2267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49784" bIns="56007" numCol="1" spcCol="1270" anchor="t" anchorCtr="0">
              <a:noAutofit/>
            </a:bodyPr>
            <a:lstStyle/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/>
                <a:t> ПК 2.1. Копировать бытовые изделия традиционного прикладного искусства.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 smtClean="0"/>
                <a:t> ПК </a:t>
              </a:r>
              <a:r>
                <a:rPr lang="ru-RU" dirty="0"/>
                <a:t>2.2. Варьировать изделия декоративно-прикладного и народного искусства с новыми технологическими и колористическими решениями.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 smtClean="0"/>
                <a:t> ПК </a:t>
              </a:r>
              <a:r>
                <a:rPr lang="ru-RU" dirty="0"/>
                <a:t>2.3. Составлять технологические карты исполнения изделий декоративно-прикладного и народного искусства.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/>
                <a:t>ПК 2.4. Использовать компьютерные технологии при реализации замысла в изготовлении изделия традиционно-прикладного искусства.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 smtClean="0"/>
                <a:t> ПК </a:t>
              </a:r>
              <a:r>
                <a:rPr lang="ru-RU" dirty="0"/>
                <a:t>2.5. Планировать работу коллектива исполнителей и собственную деятельность.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 smtClean="0"/>
                <a:t> ПК </a:t>
              </a:r>
              <a:r>
                <a:rPr lang="ru-RU" dirty="0"/>
                <a:t>2.6. Контролировать изготовление изделий на предмет соответствия требованиям, предъявляемым к изделиям декоративно-прикладного и народного искусства.</a:t>
              </a:r>
            </a:p>
            <a:p>
              <a:pPr marL="57150" lvl="1" indent="-5715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 smtClean="0"/>
                <a:t> ПК </a:t>
              </a:r>
              <a:r>
                <a:rPr lang="ru-RU" dirty="0"/>
                <a:t>2.7. Обеспечивать и соблюдать правила и нормы безопасности в профессиональной деятельности.</a:t>
              </a:r>
              <a:endParaRPr lang="ru-RU" sz="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16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976180"/>
              </p:ext>
            </p:extLst>
          </p:nvPr>
        </p:nvGraphicFramePr>
        <p:xfrm>
          <a:off x="457201" y="423951"/>
          <a:ext cx="8196349" cy="5320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6936">
                  <a:extLst>
                    <a:ext uri="{9D8B030D-6E8A-4147-A177-3AD203B41FA5}">
                      <a16:colId xmlns:a16="http://schemas.microsoft.com/office/drawing/2014/main" val="2162508745"/>
                    </a:ext>
                  </a:extLst>
                </a:gridCol>
                <a:gridCol w="6579413">
                  <a:extLst>
                    <a:ext uri="{9D8B030D-6E8A-4147-A177-3AD203B41FA5}">
                      <a16:colId xmlns:a16="http://schemas.microsoft.com/office/drawing/2014/main" val="3167276035"/>
                    </a:ext>
                  </a:extLst>
                </a:gridCol>
              </a:tblGrid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Общепрофессиональные дисциплины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310900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ОП.01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Рисунок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18392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ОП.02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Живопись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558454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ОП.03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</a:rPr>
                        <a:t>Цветоведение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370473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ОП.08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Компьютерная графика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7090175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ОП.09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Скульптура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373325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ПМ.01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Творческая и исполнительская деятельность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681116"/>
                  </a:ext>
                </a:extLst>
              </a:tr>
              <a:tr h="636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МДК.01.01.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Художественное проектирование изделий декоративно-прикладного и народного искусства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920448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УП.01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Учебная практика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493499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ПП.01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Производственная практика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470614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ПМ.02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Производственно-технологическая деятельность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530140"/>
                  </a:ext>
                </a:extLst>
              </a:tr>
              <a:tr h="636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МДК.02.01.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Технология исполнения изделий декоративно-прикладного и народного искусства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6548726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УП.02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Учебная практика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0343238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ПП.02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Производственная практика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7304512"/>
                  </a:ext>
                </a:extLst>
              </a:tr>
              <a:tr h="311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ПДП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Производственная (преддипломная) практика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3038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95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6787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+mn-lt"/>
              </a:rPr>
              <a:t>График учебного процесса очной формы обучения</a:t>
            </a:r>
            <a:br>
              <a:rPr lang="ru-RU" sz="1600" b="1" dirty="0">
                <a:latin typeface="+mn-lt"/>
              </a:rPr>
            </a:br>
            <a:r>
              <a:rPr lang="ru-RU" sz="1600" b="1" dirty="0">
                <a:latin typeface="+mn-lt"/>
              </a:rPr>
              <a:t>государственного бюджетного профессионального образовательного учреждения "Южно-Уральский государственный колледж"</a:t>
            </a:r>
            <a:br>
              <a:rPr lang="ru-RU" sz="1600" b="1" dirty="0">
                <a:latin typeface="+mn-lt"/>
              </a:rPr>
            </a:br>
            <a:r>
              <a:rPr lang="ru-RU" sz="1600" b="1" dirty="0">
                <a:latin typeface="+mn-lt"/>
              </a:rPr>
              <a:t>на 2020-2021 учебный </a:t>
            </a:r>
            <a:r>
              <a:rPr lang="ru-RU" sz="1600" b="1" dirty="0" smtClean="0">
                <a:latin typeface="+mn-lt"/>
              </a:rPr>
              <a:t>год</a:t>
            </a:r>
            <a:endParaRPr lang="ru-RU" sz="1600" b="1" dirty="0"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624855"/>
              </p:ext>
            </p:extLst>
          </p:nvPr>
        </p:nvGraphicFramePr>
        <p:xfrm>
          <a:off x="423947" y="1928551"/>
          <a:ext cx="8470676" cy="3726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10">
                  <a:extLst>
                    <a:ext uri="{9D8B030D-6E8A-4147-A177-3AD203B41FA5}">
                      <a16:colId xmlns:a16="http://schemas.microsoft.com/office/drawing/2014/main" val="767918827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783231706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704178797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298396638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4062389752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809903611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086649971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4217104727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2659524503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938458122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64165921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504529448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1895538032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345996324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823956794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43396488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396739515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1762602886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3892642666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995888513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195386285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816511900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40384015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07757584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1223913633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4066123161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640150655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610871117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526502583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478229344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3580526262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240922436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333506738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541270023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676109361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237110955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95706816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896501448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607645223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1697696234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97965759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9798466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404012387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825917828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998080798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129432215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301657996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370494638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601942707"/>
                    </a:ext>
                  </a:extLst>
                </a:gridCol>
                <a:gridCol w="136180">
                  <a:extLst>
                    <a:ext uri="{9D8B030D-6E8A-4147-A177-3AD203B41FA5}">
                      <a16:colId xmlns:a16="http://schemas.microsoft.com/office/drawing/2014/main" val="3967712775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1592515596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969274324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181528159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362206459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3216995844"/>
                    </a:ext>
                  </a:extLst>
                </a:gridCol>
                <a:gridCol w="95516">
                  <a:extLst>
                    <a:ext uri="{9D8B030D-6E8A-4147-A177-3AD203B41FA5}">
                      <a16:colId xmlns:a16="http://schemas.microsoft.com/office/drawing/2014/main" val="3315503293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3127885802"/>
                    </a:ext>
                  </a:extLst>
                </a:gridCol>
                <a:gridCol w="163010">
                  <a:extLst>
                    <a:ext uri="{9D8B030D-6E8A-4147-A177-3AD203B41FA5}">
                      <a16:colId xmlns:a16="http://schemas.microsoft.com/office/drawing/2014/main" val="2206075297"/>
                    </a:ext>
                  </a:extLst>
                </a:gridCol>
              </a:tblGrid>
              <a:tr h="256089">
                <a:tc rowSpan="4"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Год обучения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2020 учебный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2021 учебный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62258"/>
                  </a:ext>
                </a:extLst>
              </a:tr>
              <a:tr h="50367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сентябрь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октябрь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ноябрь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декабрь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январь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февраль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март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апрель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май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+mn-lt"/>
                        </a:rPr>
                        <a:t>июнь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</a:rPr>
                        <a:t>июль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590279"/>
                  </a:ext>
                </a:extLst>
              </a:tr>
              <a:tr h="22383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УЧЕБНАЯ НЕДЕЛЯ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154540"/>
                  </a:ext>
                </a:extLst>
              </a:tr>
              <a:tr h="53763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extLst>
                  <a:ext uri="{0D108BD9-81ED-4DB2-BD59-A6C34878D82A}">
                    <a16:rowId xmlns:a16="http://schemas.microsoft.com/office/drawing/2014/main" val="1356268319"/>
                  </a:ext>
                </a:extLst>
              </a:tr>
              <a:tr h="615142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b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extLst>
                  <a:ext uri="{0D108BD9-81ED-4DB2-BD59-A6C34878D82A}">
                    <a16:rowId xmlns:a16="http://schemas.microsoft.com/office/drawing/2014/main" val="561064662"/>
                  </a:ext>
                </a:extLst>
              </a:tr>
              <a:tr h="83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extLst>
                  <a:ext uri="{0D108BD9-81ED-4DB2-BD59-A6C34878D82A}">
                    <a16:rowId xmlns:a16="http://schemas.microsoft.com/office/drawing/2014/main" val="2323539069"/>
                  </a:ext>
                </a:extLst>
              </a:tr>
              <a:tr h="75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ПП1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ПА/К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УП2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УП2/ПП2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ПП2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ПП2/ПА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9" marR="61179" marT="0" marB="0" anchor="ctr"/>
                </a:tc>
                <a:extLst>
                  <a:ext uri="{0D108BD9-81ED-4DB2-BD59-A6C34878D82A}">
                    <a16:rowId xmlns:a16="http://schemas.microsoft.com/office/drawing/2014/main" val="3963441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02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05623" y="270665"/>
            <a:ext cx="7204761" cy="5681248"/>
            <a:chOff x="864059" y="395356"/>
            <a:chExt cx="7204761" cy="5681248"/>
          </a:xfrm>
        </p:grpSpPr>
        <p:sp>
          <p:nvSpPr>
            <p:cNvPr id="6" name="Полилиния 5"/>
            <p:cNvSpPr/>
            <p:nvPr/>
          </p:nvSpPr>
          <p:spPr>
            <a:xfrm>
              <a:off x="1350795" y="1637167"/>
              <a:ext cx="1136586" cy="619847"/>
            </a:xfrm>
            <a:custGeom>
              <a:avLst/>
              <a:gdLst>
                <a:gd name="connsiteX0" fmla="*/ 0 w 1136586"/>
                <a:gd name="connsiteY0" fmla="*/ 0 h 568157"/>
                <a:gd name="connsiteX1" fmla="*/ 1136586 w 1136586"/>
                <a:gd name="connsiteY1" fmla="*/ 0 h 568157"/>
                <a:gd name="connsiteX2" fmla="*/ 1136586 w 1136586"/>
                <a:gd name="connsiteY2" fmla="*/ 568157 h 568157"/>
                <a:gd name="connsiteX3" fmla="*/ 0 w 1136586"/>
                <a:gd name="connsiteY3" fmla="*/ 568157 h 568157"/>
                <a:gd name="connsiteX4" fmla="*/ 0 w 1136586"/>
                <a:gd name="connsiteY4" fmla="*/ 0 h 5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586" h="568157">
                  <a:moveTo>
                    <a:pt x="0" y="0"/>
                  </a:moveTo>
                  <a:lnTo>
                    <a:pt x="1136586" y="0"/>
                  </a:lnTo>
                  <a:lnTo>
                    <a:pt x="1136586" y="568157"/>
                  </a:lnTo>
                  <a:lnTo>
                    <a:pt x="0" y="568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215409" y="2667122"/>
              <a:ext cx="1136586" cy="568157"/>
            </a:xfrm>
            <a:custGeom>
              <a:avLst/>
              <a:gdLst>
                <a:gd name="connsiteX0" fmla="*/ 0 w 1136586"/>
                <a:gd name="connsiteY0" fmla="*/ 0 h 568157"/>
                <a:gd name="connsiteX1" fmla="*/ 1136586 w 1136586"/>
                <a:gd name="connsiteY1" fmla="*/ 0 h 568157"/>
                <a:gd name="connsiteX2" fmla="*/ 1136586 w 1136586"/>
                <a:gd name="connsiteY2" fmla="*/ 568157 h 568157"/>
                <a:gd name="connsiteX3" fmla="*/ 0 w 1136586"/>
                <a:gd name="connsiteY3" fmla="*/ 568157 h 568157"/>
                <a:gd name="connsiteX4" fmla="*/ 0 w 1136586"/>
                <a:gd name="connsiteY4" fmla="*/ 0 h 5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586" h="568157">
                  <a:moveTo>
                    <a:pt x="0" y="0"/>
                  </a:moveTo>
                  <a:lnTo>
                    <a:pt x="1136586" y="0"/>
                  </a:lnTo>
                  <a:lnTo>
                    <a:pt x="1136586" y="568157"/>
                  </a:lnTo>
                  <a:lnTo>
                    <a:pt x="0" y="568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502836" y="4038904"/>
              <a:ext cx="1136586" cy="568157"/>
            </a:xfrm>
            <a:custGeom>
              <a:avLst/>
              <a:gdLst>
                <a:gd name="connsiteX0" fmla="*/ 0 w 1136586"/>
                <a:gd name="connsiteY0" fmla="*/ 0 h 568157"/>
                <a:gd name="connsiteX1" fmla="*/ 1136586 w 1136586"/>
                <a:gd name="connsiteY1" fmla="*/ 0 h 568157"/>
                <a:gd name="connsiteX2" fmla="*/ 1136586 w 1136586"/>
                <a:gd name="connsiteY2" fmla="*/ 568157 h 568157"/>
                <a:gd name="connsiteX3" fmla="*/ 0 w 1136586"/>
                <a:gd name="connsiteY3" fmla="*/ 568157 h 568157"/>
                <a:gd name="connsiteX4" fmla="*/ 0 w 1136586"/>
                <a:gd name="connsiteY4" fmla="*/ 0 h 5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586" h="568157">
                  <a:moveTo>
                    <a:pt x="0" y="0"/>
                  </a:moveTo>
                  <a:lnTo>
                    <a:pt x="1136586" y="0"/>
                  </a:lnTo>
                  <a:lnTo>
                    <a:pt x="1136586" y="568157"/>
                  </a:lnTo>
                  <a:lnTo>
                    <a:pt x="0" y="568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b="1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277568" y="1594718"/>
              <a:ext cx="1334102" cy="568157"/>
            </a:xfrm>
            <a:custGeom>
              <a:avLst/>
              <a:gdLst>
                <a:gd name="connsiteX0" fmla="*/ 0 w 1334102"/>
                <a:gd name="connsiteY0" fmla="*/ 0 h 568157"/>
                <a:gd name="connsiteX1" fmla="*/ 1334102 w 1334102"/>
                <a:gd name="connsiteY1" fmla="*/ 0 h 568157"/>
                <a:gd name="connsiteX2" fmla="*/ 1334102 w 1334102"/>
                <a:gd name="connsiteY2" fmla="*/ 568157 h 568157"/>
                <a:gd name="connsiteX3" fmla="*/ 0 w 1334102"/>
                <a:gd name="connsiteY3" fmla="*/ 568157 h 568157"/>
                <a:gd name="connsiteX4" fmla="*/ 0 w 1334102"/>
                <a:gd name="connsiteY4" fmla="*/ 0 h 5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102" h="568157">
                  <a:moveTo>
                    <a:pt x="0" y="0"/>
                  </a:moveTo>
                  <a:lnTo>
                    <a:pt x="1334102" y="0"/>
                  </a:lnTo>
                  <a:lnTo>
                    <a:pt x="1334102" y="568157"/>
                  </a:lnTo>
                  <a:lnTo>
                    <a:pt x="0" y="568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044217" y="2686695"/>
              <a:ext cx="2725786" cy="1352209"/>
            </a:xfrm>
            <a:custGeom>
              <a:avLst/>
              <a:gdLst>
                <a:gd name="connsiteX0" fmla="*/ 0 w 1498588"/>
                <a:gd name="connsiteY0" fmla="*/ 0 h 568157"/>
                <a:gd name="connsiteX1" fmla="*/ 1498588 w 1498588"/>
                <a:gd name="connsiteY1" fmla="*/ 0 h 568157"/>
                <a:gd name="connsiteX2" fmla="*/ 1498588 w 1498588"/>
                <a:gd name="connsiteY2" fmla="*/ 568157 h 568157"/>
                <a:gd name="connsiteX3" fmla="*/ 0 w 1498588"/>
                <a:gd name="connsiteY3" fmla="*/ 568157 h 568157"/>
                <a:gd name="connsiteX4" fmla="*/ 0 w 1498588"/>
                <a:gd name="connsiteY4" fmla="*/ 0 h 5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588" h="568157">
                  <a:moveTo>
                    <a:pt x="0" y="0"/>
                  </a:moveTo>
                  <a:lnTo>
                    <a:pt x="1498588" y="0"/>
                  </a:lnTo>
                  <a:lnTo>
                    <a:pt x="1498588" y="568157"/>
                  </a:lnTo>
                  <a:lnTo>
                    <a:pt x="0" y="568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/>
                <a:t>ПМ 01, ПМ 02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/>
                <a:t>Учебная практика Производственная практика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/>
                <a:t>Курсовое проектирование</a:t>
              </a:r>
              <a:endParaRPr lang="ru-RU" sz="16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155987" y="395356"/>
              <a:ext cx="2341406" cy="1678066"/>
            </a:xfrm>
            <a:custGeom>
              <a:avLst/>
              <a:gdLst>
                <a:gd name="connsiteX0" fmla="*/ 0 w 2341406"/>
                <a:gd name="connsiteY0" fmla="*/ 839033 h 1678066"/>
                <a:gd name="connsiteX1" fmla="*/ 1170703 w 2341406"/>
                <a:gd name="connsiteY1" fmla="*/ 0 h 1678066"/>
                <a:gd name="connsiteX2" fmla="*/ 2341406 w 2341406"/>
                <a:gd name="connsiteY2" fmla="*/ 839033 h 1678066"/>
                <a:gd name="connsiteX3" fmla="*/ 1170703 w 2341406"/>
                <a:gd name="connsiteY3" fmla="*/ 1678066 h 1678066"/>
                <a:gd name="connsiteX4" fmla="*/ 0 w 2341406"/>
                <a:gd name="connsiteY4" fmla="*/ 839033 h 167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406" h="1678066">
                  <a:moveTo>
                    <a:pt x="0" y="839033"/>
                  </a:moveTo>
                  <a:cubicBezTo>
                    <a:pt x="0" y="375648"/>
                    <a:pt x="524142" y="0"/>
                    <a:pt x="1170703" y="0"/>
                  </a:cubicBezTo>
                  <a:cubicBezTo>
                    <a:pt x="1817264" y="0"/>
                    <a:pt x="2341406" y="375648"/>
                    <a:pt x="2341406" y="839033"/>
                  </a:cubicBezTo>
                  <a:cubicBezTo>
                    <a:pt x="2341406" y="1302418"/>
                    <a:pt x="1817264" y="1678066"/>
                    <a:pt x="1170703" y="1678066"/>
                  </a:cubicBezTo>
                  <a:cubicBezTo>
                    <a:pt x="524142" y="1678066"/>
                    <a:pt x="0" y="1302418"/>
                    <a:pt x="0" y="83903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481" tIns="267337" rIns="364481" bIns="26733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smtClean="0"/>
                <a:t>Живопись</a:t>
              </a:r>
              <a:endParaRPr lang="ru-RU" sz="1700" kern="1200" dirty="0"/>
            </a:p>
          </p:txBody>
        </p:sp>
        <p:sp>
          <p:nvSpPr>
            <p:cNvPr id="24" name="Полилиния 23"/>
            <p:cNvSpPr/>
            <p:nvPr/>
          </p:nvSpPr>
          <p:spPr>
            <a:xfrm rot="2396625">
              <a:off x="5394527" y="1641084"/>
              <a:ext cx="650072" cy="566347"/>
            </a:xfrm>
            <a:custGeom>
              <a:avLst/>
              <a:gdLst>
                <a:gd name="connsiteX0" fmla="*/ 0 w 650072"/>
                <a:gd name="connsiteY0" fmla="*/ 113269 h 566347"/>
                <a:gd name="connsiteX1" fmla="*/ 366899 w 650072"/>
                <a:gd name="connsiteY1" fmla="*/ 113269 h 566347"/>
                <a:gd name="connsiteX2" fmla="*/ 366899 w 650072"/>
                <a:gd name="connsiteY2" fmla="*/ 0 h 566347"/>
                <a:gd name="connsiteX3" fmla="*/ 650072 w 650072"/>
                <a:gd name="connsiteY3" fmla="*/ 283174 h 566347"/>
                <a:gd name="connsiteX4" fmla="*/ 366899 w 650072"/>
                <a:gd name="connsiteY4" fmla="*/ 566347 h 566347"/>
                <a:gd name="connsiteX5" fmla="*/ 366899 w 650072"/>
                <a:gd name="connsiteY5" fmla="*/ 453078 h 566347"/>
                <a:gd name="connsiteX6" fmla="*/ 0 w 650072"/>
                <a:gd name="connsiteY6" fmla="*/ 453078 h 566347"/>
                <a:gd name="connsiteX7" fmla="*/ 0 w 650072"/>
                <a:gd name="connsiteY7" fmla="*/ 113269 h 5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072" h="566347">
                  <a:moveTo>
                    <a:pt x="0" y="113269"/>
                  </a:moveTo>
                  <a:lnTo>
                    <a:pt x="366899" y="113269"/>
                  </a:lnTo>
                  <a:lnTo>
                    <a:pt x="366899" y="0"/>
                  </a:lnTo>
                  <a:lnTo>
                    <a:pt x="650072" y="283174"/>
                  </a:lnTo>
                  <a:lnTo>
                    <a:pt x="366899" y="566347"/>
                  </a:lnTo>
                  <a:lnTo>
                    <a:pt x="366899" y="453078"/>
                  </a:lnTo>
                  <a:lnTo>
                    <a:pt x="0" y="453078"/>
                  </a:lnTo>
                  <a:lnTo>
                    <a:pt x="0" y="11326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3269" rIns="169903" bIns="1132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5770003" y="1756459"/>
              <a:ext cx="2298817" cy="1860472"/>
            </a:xfrm>
            <a:custGeom>
              <a:avLst/>
              <a:gdLst>
                <a:gd name="connsiteX0" fmla="*/ 0 w 2298817"/>
                <a:gd name="connsiteY0" fmla="*/ 930236 h 1860472"/>
                <a:gd name="connsiteX1" fmla="*/ 1149409 w 2298817"/>
                <a:gd name="connsiteY1" fmla="*/ 0 h 1860472"/>
                <a:gd name="connsiteX2" fmla="*/ 2298818 w 2298817"/>
                <a:gd name="connsiteY2" fmla="*/ 930236 h 1860472"/>
                <a:gd name="connsiteX3" fmla="*/ 1149409 w 2298817"/>
                <a:gd name="connsiteY3" fmla="*/ 1860472 h 1860472"/>
                <a:gd name="connsiteX4" fmla="*/ 0 w 2298817"/>
                <a:gd name="connsiteY4" fmla="*/ 930236 h 186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8817" h="1860472">
                  <a:moveTo>
                    <a:pt x="0" y="930236"/>
                  </a:moveTo>
                  <a:cubicBezTo>
                    <a:pt x="0" y="416481"/>
                    <a:pt x="514608" y="0"/>
                    <a:pt x="1149409" y="0"/>
                  </a:cubicBezTo>
                  <a:cubicBezTo>
                    <a:pt x="1784210" y="0"/>
                    <a:pt x="2298818" y="416481"/>
                    <a:pt x="2298818" y="930236"/>
                  </a:cubicBezTo>
                  <a:cubicBezTo>
                    <a:pt x="2298818" y="1443991"/>
                    <a:pt x="1784210" y="1860472"/>
                    <a:pt x="1149409" y="1860472"/>
                  </a:cubicBezTo>
                  <a:cubicBezTo>
                    <a:pt x="514608" y="1860472"/>
                    <a:pt x="0" y="1443991"/>
                    <a:pt x="0" y="93023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244" tIns="294050" rIns="358244" bIns="29405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err="1" smtClean="0"/>
                <a:t>Цветоведение</a:t>
              </a:r>
              <a:endParaRPr lang="ru-RU" sz="1700" kern="1200" dirty="0"/>
            </a:p>
          </p:txBody>
        </p:sp>
        <p:sp>
          <p:nvSpPr>
            <p:cNvPr id="26" name="Полилиния 25"/>
            <p:cNvSpPr/>
            <p:nvPr/>
          </p:nvSpPr>
          <p:spPr>
            <a:xfrm rot="17181317">
              <a:off x="6226439" y="3728894"/>
              <a:ext cx="657398" cy="566348"/>
            </a:xfrm>
            <a:custGeom>
              <a:avLst/>
              <a:gdLst>
                <a:gd name="connsiteX0" fmla="*/ 0 w 477544"/>
                <a:gd name="connsiteY0" fmla="*/ 113269 h 566347"/>
                <a:gd name="connsiteX1" fmla="*/ 238772 w 477544"/>
                <a:gd name="connsiteY1" fmla="*/ 113269 h 566347"/>
                <a:gd name="connsiteX2" fmla="*/ 238772 w 477544"/>
                <a:gd name="connsiteY2" fmla="*/ 0 h 566347"/>
                <a:gd name="connsiteX3" fmla="*/ 477544 w 477544"/>
                <a:gd name="connsiteY3" fmla="*/ 283174 h 566347"/>
                <a:gd name="connsiteX4" fmla="*/ 238772 w 477544"/>
                <a:gd name="connsiteY4" fmla="*/ 566347 h 566347"/>
                <a:gd name="connsiteX5" fmla="*/ 238772 w 477544"/>
                <a:gd name="connsiteY5" fmla="*/ 453078 h 566347"/>
                <a:gd name="connsiteX6" fmla="*/ 0 w 477544"/>
                <a:gd name="connsiteY6" fmla="*/ 453078 h 566347"/>
                <a:gd name="connsiteX7" fmla="*/ 0 w 477544"/>
                <a:gd name="connsiteY7" fmla="*/ 113269 h 5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544" h="566347">
                  <a:moveTo>
                    <a:pt x="477544" y="453078"/>
                  </a:moveTo>
                  <a:lnTo>
                    <a:pt x="238772" y="453078"/>
                  </a:lnTo>
                  <a:lnTo>
                    <a:pt x="238772" y="566347"/>
                  </a:lnTo>
                  <a:lnTo>
                    <a:pt x="0" y="283173"/>
                  </a:lnTo>
                  <a:lnTo>
                    <a:pt x="238772" y="0"/>
                  </a:lnTo>
                  <a:lnTo>
                    <a:pt x="238772" y="113269"/>
                  </a:lnTo>
                  <a:lnTo>
                    <a:pt x="477544" y="113269"/>
                  </a:lnTo>
                  <a:lnTo>
                    <a:pt x="477544" y="45307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262" tIns="113269" rIns="1" bIns="1132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5070764" y="4322982"/>
              <a:ext cx="2213514" cy="1678066"/>
            </a:xfrm>
            <a:custGeom>
              <a:avLst/>
              <a:gdLst>
                <a:gd name="connsiteX0" fmla="*/ 0 w 2097046"/>
                <a:gd name="connsiteY0" fmla="*/ 839033 h 1678066"/>
                <a:gd name="connsiteX1" fmla="*/ 1048523 w 2097046"/>
                <a:gd name="connsiteY1" fmla="*/ 0 h 1678066"/>
                <a:gd name="connsiteX2" fmla="*/ 2097046 w 2097046"/>
                <a:gd name="connsiteY2" fmla="*/ 839033 h 1678066"/>
                <a:gd name="connsiteX3" fmla="*/ 1048523 w 2097046"/>
                <a:gd name="connsiteY3" fmla="*/ 1678066 h 1678066"/>
                <a:gd name="connsiteX4" fmla="*/ 0 w 2097046"/>
                <a:gd name="connsiteY4" fmla="*/ 839033 h 167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046" h="1678066">
                  <a:moveTo>
                    <a:pt x="0" y="839033"/>
                  </a:moveTo>
                  <a:cubicBezTo>
                    <a:pt x="0" y="375648"/>
                    <a:pt x="469440" y="0"/>
                    <a:pt x="1048523" y="0"/>
                  </a:cubicBezTo>
                  <a:cubicBezTo>
                    <a:pt x="1627606" y="0"/>
                    <a:pt x="2097046" y="375648"/>
                    <a:pt x="2097046" y="839033"/>
                  </a:cubicBezTo>
                  <a:cubicBezTo>
                    <a:pt x="2097046" y="1302418"/>
                    <a:pt x="1627606" y="1678066"/>
                    <a:pt x="1048523" y="1678066"/>
                  </a:cubicBezTo>
                  <a:cubicBezTo>
                    <a:pt x="469440" y="1678066"/>
                    <a:pt x="0" y="1302418"/>
                    <a:pt x="0" y="83903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8695" tIns="267337" rIns="328695" bIns="26733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smtClean="0"/>
                <a:t>Компьютерная графика </a:t>
              </a:r>
              <a:endParaRPr lang="ru-RU" sz="1700" kern="1200" dirty="0"/>
            </a:p>
          </p:txBody>
        </p:sp>
        <p:sp>
          <p:nvSpPr>
            <p:cNvPr id="28" name="Полилиния 27"/>
            <p:cNvSpPr/>
            <p:nvPr/>
          </p:nvSpPr>
          <p:spPr>
            <a:xfrm rot="9971">
              <a:off x="4102063" y="5090605"/>
              <a:ext cx="847203" cy="566348"/>
            </a:xfrm>
            <a:custGeom>
              <a:avLst/>
              <a:gdLst>
                <a:gd name="connsiteX0" fmla="*/ 0 w 847203"/>
                <a:gd name="connsiteY0" fmla="*/ 113269 h 566347"/>
                <a:gd name="connsiteX1" fmla="*/ 564030 w 847203"/>
                <a:gd name="connsiteY1" fmla="*/ 113269 h 566347"/>
                <a:gd name="connsiteX2" fmla="*/ 564030 w 847203"/>
                <a:gd name="connsiteY2" fmla="*/ 0 h 566347"/>
                <a:gd name="connsiteX3" fmla="*/ 847203 w 847203"/>
                <a:gd name="connsiteY3" fmla="*/ 283174 h 566347"/>
                <a:gd name="connsiteX4" fmla="*/ 564030 w 847203"/>
                <a:gd name="connsiteY4" fmla="*/ 566347 h 566347"/>
                <a:gd name="connsiteX5" fmla="*/ 564030 w 847203"/>
                <a:gd name="connsiteY5" fmla="*/ 453078 h 566347"/>
                <a:gd name="connsiteX6" fmla="*/ 0 w 847203"/>
                <a:gd name="connsiteY6" fmla="*/ 453078 h 566347"/>
                <a:gd name="connsiteX7" fmla="*/ 0 w 847203"/>
                <a:gd name="connsiteY7" fmla="*/ 113269 h 5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7203" h="566347">
                  <a:moveTo>
                    <a:pt x="847203" y="453078"/>
                  </a:moveTo>
                  <a:lnTo>
                    <a:pt x="283173" y="453078"/>
                  </a:lnTo>
                  <a:lnTo>
                    <a:pt x="283173" y="566347"/>
                  </a:lnTo>
                  <a:lnTo>
                    <a:pt x="0" y="283173"/>
                  </a:lnTo>
                  <a:lnTo>
                    <a:pt x="283173" y="0"/>
                  </a:lnTo>
                  <a:lnTo>
                    <a:pt x="283173" y="113269"/>
                  </a:lnTo>
                  <a:lnTo>
                    <a:pt x="847203" y="113269"/>
                  </a:lnTo>
                  <a:lnTo>
                    <a:pt x="847203" y="45307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904" tIns="113269" rIns="-1" bIns="1132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1697098" y="4322982"/>
              <a:ext cx="2209883" cy="1753622"/>
            </a:xfrm>
            <a:custGeom>
              <a:avLst/>
              <a:gdLst>
                <a:gd name="connsiteX0" fmla="*/ 0 w 2104832"/>
                <a:gd name="connsiteY0" fmla="*/ 839033 h 1678066"/>
                <a:gd name="connsiteX1" fmla="*/ 1052416 w 2104832"/>
                <a:gd name="connsiteY1" fmla="*/ 0 h 1678066"/>
                <a:gd name="connsiteX2" fmla="*/ 2104832 w 2104832"/>
                <a:gd name="connsiteY2" fmla="*/ 839033 h 1678066"/>
                <a:gd name="connsiteX3" fmla="*/ 1052416 w 2104832"/>
                <a:gd name="connsiteY3" fmla="*/ 1678066 h 1678066"/>
                <a:gd name="connsiteX4" fmla="*/ 0 w 2104832"/>
                <a:gd name="connsiteY4" fmla="*/ 839033 h 167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832" h="1678066">
                  <a:moveTo>
                    <a:pt x="0" y="839033"/>
                  </a:moveTo>
                  <a:cubicBezTo>
                    <a:pt x="0" y="375648"/>
                    <a:pt x="471183" y="0"/>
                    <a:pt x="1052416" y="0"/>
                  </a:cubicBezTo>
                  <a:cubicBezTo>
                    <a:pt x="1633649" y="0"/>
                    <a:pt x="2104832" y="375648"/>
                    <a:pt x="2104832" y="839033"/>
                  </a:cubicBezTo>
                  <a:cubicBezTo>
                    <a:pt x="2104832" y="1302418"/>
                    <a:pt x="1633649" y="1678066"/>
                    <a:pt x="1052416" y="1678066"/>
                  </a:cubicBezTo>
                  <a:cubicBezTo>
                    <a:pt x="471183" y="1678066"/>
                    <a:pt x="0" y="1302418"/>
                    <a:pt x="0" y="83903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9836" tIns="267337" rIns="329836" bIns="26733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smtClean="0"/>
                <a:t>Скульптура</a:t>
              </a:r>
              <a:endParaRPr lang="ru-RU" sz="1700" kern="1200" dirty="0"/>
            </a:p>
          </p:txBody>
        </p:sp>
        <p:sp>
          <p:nvSpPr>
            <p:cNvPr id="30" name="Полилиния 29"/>
            <p:cNvSpPr/>
            <p:nvPr/>
          </p:nvSpPr>
          <p:spPr>
            <a:xfrm rot="4399725">
              <a:off x="1969894" y="3650245"/>
              <a:ext cx="602845" cy="566348"/>
            </a:xfrm>
            <a:custGeom>
              <a:avLst/>
              <a:gdLst>
                <a:gd name="connsiteX0" fmla="*/ 0 w 602844"/>
                <a:gd name="connsiteY0" fmla="*/ 113269 h 566347"/>
                <a:gd name="connsiteX1" fmla="*/ 319671 w 602844"/>
                <a:gd name="connsiteY1" fmla="*/ 113269 h 566347"/>
                <a:gd name="connsiteX2" fmla="*/ 319671 w 602844"/>
                <a:gd name="connsiteY2" fmla="*/ 0 h 566347"/>
                <a:gd name="connsiteX3" fmla="*/ 602844 w 602844"/>
                <a:gd name="connsiteY3" fmla="*/ 283174 h 566347"/>
                <a:gd name="connsiteX4" fmla="*/ 319671 w 602844"/>
                <a:gd name="connsiteY4" fmla="*/ 566347 h 566347"/>
                <a:gd name="connsiteX5" fmla="*/ 319671 w 602844"/>
                <a:gd name="connsiteY5" fmla="*/ 453078 h 566347"/>
                <a:gd name="connsiteX6" fmla="*/ 0 w 602844"/>
                <a:gd name="connsiteY6" fmla="*/ 453078 h 566347"/>
                <a:gd name="connsiteX7" fmla="*/ 0 w 602844"/>
                <a:gd name="connsiteY7" fmla="*/ 113269 h 5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844" h="566347">
                  <a:moveTo>
                    <a:pt x="602844" y="453078"/>
                  </a:moveTo>
                  <a:lnTo>
                    <a:pt x="283173" y="453078"/>
                  </a:lnTo>
                  <a:lnTo>
                    <a:pt x="283173" y="566347"/>
                  </a:lnTo>
                  <a:lnTo>
                    <a:pt x="0" y="283173"/>
                  </a:lnTo>
                  <a:lnTo>
                    <a:pt x="283173" y="0"/>
                  </a:lnTo>
                  <a:lnTo>
                    <a:pt x="283173" y="113269"/>
                  </a:lnTo>
                  <a:lnTo>
                    <a:pt x="602844" y="113269"/>
                  </a:lnTo>
                  <a:lnTo>
                    <a:pt x="602844" y="45307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904" tIns="113269" rIns="0" bIns="1132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64059" y="1959026"/>
              <a:ext cx="2246562" cy="1678066"/>
            </a:xfrm>
            <a:custGeom>
              <a:avLst/>
              <a:gdLst>
                <a:gd name="connsiteX0" fmla="*/ 0 w 2246562"/>
                <a:gd name="connsiteY0" fmla="*/ 839033 h 1678066"/>
                <a:gd name="connsiteX1" fmla="*/ 1123281 w 2246562"/>
                <a:gd name="connsiteY1" fmla="*/ 0 h 1678066"/>
                <a:gd name="connsiteX2" fmla="*/ 2246562 w 2246562"/>
                <a:gd name="connsiteY2" fmla="*/ 839033 h 1678066"/>
                <a:gd name="connsiteX3" fmla="*/ 1123281 w 2246562"/>
                <a:gd name="connsiteY3" fmla="*/ 1678066 h 1678066"/>
                <a:gd name="connsiteX4" fmla="*/ 0 w 2246562"/>
                <a:gd name="connsiteY4" fmla="*/ 839033 h 167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6562" h="1678066">
                  <a:moveTo>
                    <a:pt x="0" y="839033"/>
                  </a:moveTo>
                  <a:cubicBezTo>
                    <a:pt x="0" y="375648"/>
                    <a:pt x="502910" y="0"/>
                    <a:pt x="1123281" y="0"/>
                  </a:cubicBezTo>
                  <a:cubicBezTo>
                    <a:pt x="1743652" y="0"/>
                    <a:pt x="2246562" y="375648"/>
                    <a:pt x="2246562" y="839033"/>
                  </a:cubicBezTo>
                  <a:cubicBezTo>
                    <a:pt x="2246562" y="1302418"/>
                    <a:pt x="1743652" y="1678066"/>
                    <a:pt x="1123281" y="1678066"/>
                  </a:cubicBezTo>
                  <a:cubicBezTo>
                    <a:pt x="502910" y="1678066"/>
                    <a:pt x="0" y="1302418"/>
                    <a:pt x="0" y="83903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591" tIns="267337" rIns="350591" bIns="26733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smtClean="0"/>
                <a:t>Рисунок</a:t>
              </a:r>
              <a:endParaRPr lang="ru-RU" sz="1700" kern="1200" dirty="0"/>
            </a:p>
          </p:txBody>
        </p:sp>
        <p:sp>
          <p:nvSpPr>
            <p:cNvPr id="32" name="Полилиния 31"/>
            <p:cNvSpPr/>
            <p:nvPr/>
          </p:nvSpPr>
          <p:spPr>
            <a:xfrm rot="19285382">
              <a:off x="2515285" y="1390754"/>
              <a:ext cx="761538" cy="566347"/>
            </a:xfrm>
            <a:custGeom>
              <a:avLst/>
              <a:gdLst>
                <a:gd name="connsiteX0" fmla="*/ 0 w 761538"/>
                <a:gd name="connsiteY0" fmla="*/ 113269 h 566347"/>
                <a:gd name="connsiteX1" fmla="*/ 478365 w 761538"/>
                <a:gd name="connsiteY1" fmla="*/ 113269 h 566347"/>
                <a:gd name="connsiteX2" fmla="*/ 478365 w 761538"/>
                <a:gd name="connsiteY2" fmla="*/ 0 h 566347"/>
                <a:gd name="connsiteX3" fmla="*/ 761538 w 761538"/>
                <a:gd name="connsiteY3" fmla="*/ 283174 h 566347"/>
                <a:gd name="connsiteX4" fmla="*/ 478365 w 761538"/>
                <a:gd name="connsiteY4" fmla="*/ 566347 h 566347"/>
                <a:gd name="connsiteX5" fmla="*/ 478365 w 761538"/>
                <a:gd name="connsiteY5" fmla="*/ 453078 h 566347"/>
                <a:gd name="connsiteX6" fmla="*/ 0 w 761538"/>
                <a:gd name="connsiteY6" fmla="*/ 453078 h 566347"/>
                <a:gd name="connsiteX7" fmla="*/ 0 w 761538"/>
                <a:gd name="connsiteY7" fmla="*/ 113269 h 5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538" h="566347">
                  <a:moveTo>
                    <a:pt x="0" y="113269"/>
                  </a:moveTo>
                  <a:lnTo>
                    <a:pt x="478365" y="113269"/>
                  </a:lnTo>
                  <a:lnTo>
                    <a:pt x="478365" y="0"/>
                  </a:lnTo>
                  <a:lnTo>
                    <a:pt x="761538" y="283174"/>
                  </a:lnTo>
                  <a:lnTo>
                    <a:pt x="478365" y="566347"/>
                  </a:lnTo>
                  <a:lnTo>
                    <a:pt x="478365" y="453078"/>
                  </a:lnTo>
                  <a:lnTo>
                    <a:pt x="0" y="453078"/>
                  </a:lnTo>
                  <a:lnTo>
                    <a:pt x="0" y="11326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13268" rIns="169904" bIns="1132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9298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23702"/>
            <a:ext cx="7543800" cy="101415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Курсовое проектирование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700" dirty="0">
                <a:solidFill>
                  <a:schemeClr val="tx1"/>
                </a:solidFill>
              </a:rPr>
              <a:t>ПМ.01 Творческая и исполнительская </a:t>
            </a:r>
            <a:r>
              <a:rPr lang="ru-RU" sz="2700" dirty="0" smtClean="0">
                <a:solidFill>
                  <a:schemeClr val="tx1"/>
                </a:solidFill>
              </a:rPr>
              <a:t>деятельность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961" y="1845735"/>
            <a:ext cx="7306886" cy="8309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МДК.01.01.</a:t>
            </a:r>
            <a:endParaRPr lang="ru-RU" b="1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Художественное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проектирование изделий декоративно-прикладного и народного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искусства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856069"/>
            <a:ext cx="5650257" cy="3012717"/>
          </a:xfr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683433" y="2856068"/>
            <a:ext cx="2044931" cy="30127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Пояснительная записка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Теоретическая  часть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Практическая часть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Проект изделия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программе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CorelDRAW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3778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529</TotalTime>
  <Words>824</Words>
  <Application>Microsoft Office PowerPoint</Application>
  <PresentationFormat>Экран (4:3)</PresentationFormat>
  <Paragraphs>337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Times New Roman</vt:lpstr>
      <vt:lpstr>Ретро</vt:lpstr>
      <vt:lpstr>Особенности профессионального обучения по специальности 54.02.02 Декоративно-прикладное искусство и народные промыслы (по видам)  в Южно-Уральском государственном колледже</vt:lpstr>
      <vt:lpstr>Специальности  УГС 54.00.00 Изобразительное и прикладные виды искусств в Южно-Уральском государственном колледже </vt:lpstr>
      <vt:lpstr>Специальность 54.02.02 Декоративно-прикладное искусство и народные промыслы</vt:lpstr>
      <vt:lpstr>Профессиональные компетенции специальности  54.02.02 Декоративно-прикладное искусство и народные промыслы</vt:lpstr>
      <vt:lpstr>Профессиональные компетенции специальности  54.02.02 Декоративно-прикладное искусство и народные промыслы</vt:lpstr>
      <vt:lpstr>Презентация PowerPoint</vt:lpstr>
      <vt:lpstr>График учебного процесса очной формы обучения государственного бюджетного профессионального образовательного учреждения "Южно-Уральский государственный колледж" на 2020-2021 учебный год</vt:lpstr>
      <vt:lpstr>Презентация PowerPoint</vt:lpstr>
      <vt:lpstr>Курсовое проектирование ПМ.01 Творческая и исполнительская деятельность</vt:lpstr>
      <vt:lpstr>Презентация PowerPoint</vt:lpstr>
      <vt:lpstr>Презентация PowerPoint</vt:lpstr>
      <vt:lpstr>Курсовое проектирование ПМ.02 Производственно-технологическая деятельность</vt:lpstr>
      <vt:lpstr>Презентация PowerPoint</vt:lpstr>
      <vt:lpstr>Презентация PowerPoint</vt:lpstr>
      <vt:lpstr>Выпускная квалификационная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обучения по специальности 54.02.02 «Декоративно-прикладное искусство и народные промыслы (по видам) в Южно-Уральском государственном колледже.</dc:title>
  <dc:creator>Пользователь</dc:creator>
  <cp:lastModifiedBy>Пользователь</cp:lastModifiedBy>
  <cp:revision>39</cp:revision>
  <dcterms:created xsi:type="dcterms:W3CDTF">2021-04-25T15:43:43Z</dcterms:created>
  <dcterms:modified xsi:type="dcterms:W3CDTF">2021-04-28T19:22:35Z</dcterms:modified>
</cp:coreProperties>
</file>