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3" r:id="rId3"/>
    <p:sldId id="282" r:id="rId4"/>
    <p:sldId id="259" r:id="rId5"/>
    <p:sldId id="269" r:id="rId6"/>
    <p:sldId id="278" r:id="rId7"/>
    <p:sldId id="277" r:id="rId8"/>
    <p:sldId id="279" r:id="rId9"/>
    <p:sldId id="273" r:id="rId10"/>
    <p:sldId id="274" r:id="rId11"/>
    <p:sldId id="275" r:id="rId12"/>
    <p:sldId id="276" r:id="rId13"/>
    <p:sldId id="293" r:id="rId14"/>
    <p:sldId id="298" r:id="rId15"/>
    <p:sldId id="270" r:id="rId16"/>
    <p:sldId id="300" r:id="rId17"/>
    <p:sldId id="264" r:id="rId18"/>
    <p:sldId id="288" r:id="rId19"/>
    <p:sldId id="284" r:id="rId20"/>
    <p:sldId id="280" r:id="rId21"/>
    <p:sldId id="285" r:id="rId22"/>
    <p:sldId id="289" r:id="rId23"/>
    <p:sldId id="299" r:id="rId24"/>
    <p:sldId id="286" r:id="rId25"/>
    <p:sldId id="287" r:id="rId26"/>
    <p:sldId id="290" r:id="rId27"/>
    <p:sldId id="291" r:id="rId28"/>
    <p:sldId id="292" r:id="rId29"/>
    <p:sldId id="295" r:id="rId30"/>
    <p:sldId id="281" r:id="rId31"/>
    <p:sldId id="294" r:id="rId32"/>
    <p:sldId id="296" r:id="rId33"/>
    <p:sldId id="297" r:id="rId34"/>
    <p:sldId id="301" r:id="rId35"/>
    <p:sldId id="272" r:id="rId3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10" autoAdjust="0"/>
  </p:normalViewPr>
  <p:slideViewPr>
    <p:cSldViewPr>
      <p:cViewPr varScale="1">
        <p:scale>
          <a:sx n="87" d="100"/>
          <a:sy n="87" d="100"/>
        </p:scale>
        <p:origin x="-25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55ED4-5007-4D7A-A3C6-9CD21EC53FD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BB9B9-EBF2-40F4-95B4-9B71ADBF0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059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2334F-BCD9-4648-9808-2DE770EA682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D67B2-1295-42FC-A3F8-272E33EEE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33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1079;&#1076;%20&#1084;&#1086;&#1076;&#1077;&#1083;&#1100;%20&#1082;&#1072;&#1088;&#1082;&#1072;&#1089;&#1085;&#1086;&#1075;&#1086;%20&#1079;&#1076;&#1072;&#1085;&#1080;&#1103;-&#1089;&#1090;&#1088;&#1086;&#1081;&#1075;&#1077;&#1085;&#1087;&#1083;&#1072;&#1085;.mp4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&#1057;&#1058;&#1056;&#1054;&#1049;&#1043;&#1045;&#1053;&#1055;&#1051;&#1040;&#1053;%20&#1055;&#1077;&#1090;&#1088;&#1086;&#1074;&#1072;%20&#1040;&#1085;&#1103;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&#1074;&#1061;&#1054;&#1044;&#1053;&#1067;&#1045;%20&#1043;&#1056;&#1059;&#1055;&#1055;&#1067;%20&#1044;&#1051;&#1071;%20&#1052;&#1043;&#1053;.pptx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0880" y="2060848"/>
            <a:ext cx="9036496" cy="1874639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>Кружковая работа и исследовательская деятельность студентов как способ формирования общих компетенций будущих строителей 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>(</a:t>
            </a:r>
            <a:r>
              <a:rPr lang="ru-RU" sz="6000" b="1" dirty="0"/>
              <a:t>из опыта работы) 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25352" y="5877272"/>
            <a:ext cx="72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НАСЛЕДОВА Ольга Владимировна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8" y="476672"/>
            <a:ext cx="8928103" cy="5976664"/>
          </a:xfrm>
        </p:spPr>
      </p:pic>
    </p:spTree>
    <p:extLst>
      <p:ext uri="{BB962C8B-B14F-4D97-AF65-F5344CB8AC3E}">
        <p14:creationId xmlns:p14="http://schemas.microsoft.com/office/powerpoint/2010/main" val="24679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40"/>
            <a:ext cx="8962709" cy="6120680"/>
          </a:xfrm>
        </p:spPr>
      </p:pic>
    </p:spTree>
    <p:extLst>
      <p:ext uri="{BB962C8B-B14F-4D97-AF65-F5344CB8AC3E}">
        <p14:creationId xmlns:p14="http://schemas.microsoft.com/office/powerpoint/2010/main" val="819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98" y="116632"/>
            <a:ext cx="9209898" cy="6165304"/>
          </a:xfrm>
        </p:spPr>
      </p:pic>
    </p:spTree>
    <p:extLst>
      <p:ext uri="{BB962C8B-B14F-4D97-AF65-F5344CB8AC3E}">
        <p14:creationId xmlns:p14="http://schemas.microsoft.com/office/powerpoint/2010/main" val="179936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0"/>
            <a:ext cx="6984776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5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859"/>
            <a:ext cx="6900734" cy="690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848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638" y="1536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9188" y="188640"/>
            <a:ext cx="8827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Разработка  3Д </a:t>
            </a:r>
            <a:r>
              <a:rPr lang="ru-RU" sz="3200" dirty="0" smtClean="0"/>
              <a:t>моделей зданий в </a:t>
            </a:r>
            <a:r>
              <a:rPr lang="ru-RU" sz="3200" dirty="0"/>
              <a:t>программе </a:t>
            </a:r>
            <a:r>
              <a:rPr lang="ru-RU" sz="3200" dirty="0" err="1"/>
              <a:t>АutoCаd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t="17122" r="35680" b="15137"/>
          <a:stretch/>
        </p:blipFill>
        <p:spPr bwMode="auto">
          <a:xfrm>
            <a:off x="1174848" y="1265858"/>
            <a:ext cx="7429600" cy="55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6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638" y="1536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9" y="3237038"/>
            <a:ext cx="3312368" cy="349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06479"/>
            <a:ext cx="3288280" cy="368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578" y="3645024"/>
            <a:ext cx="3412132" cy="30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9188" y="188640"/>
            <a:ext cx="8827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Разработка  3Д </a:t>
            </a:r>
            <a:r>
              <a:rPr lang="ru-RU" sz="3200" dirty="0" smtClean="0"/>
              <a:t>моделей ППР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в программе </a:t>
            </a:r>
            <a:r>
              <a:rPr lang="ru-RU" sz="3200" dirty="0" err="1"/>
              <a:t>АutoCаd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008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712" cy="214625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 крана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Анастасия\Desktop\Screenshot_11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0970"/>
            <a:ext cx="5122283" cy="4394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33056"/>
            <a:ext cx="3312368" cy="261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63875"/>
            <a:ext cx="3140682" cy="281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9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582828"/>
              </p:ext>
            </p:extLst>
          </p:nvPr>
        </p:nvGraphicFramePr>
        <p:xfrm>
          <a:off x="179513" y="274638"/>
          <a:ext cx="8712966" cy="6322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6215"/>
                <a:gridCol w="2164224"/>
                <a:gridCol w="3168352"/>
                <a:gridCol w="1584175"/>
              </a:tblGrid>
              <a:tr h="77406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Критерии оценки: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74" marR="5697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74" marR="56974" marT="0" marB="0"/>
                </a:tc>
              </a:tr>
              <a:tr h="55486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- работа имеет паспорт сообщения, презентации, макета (модели):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74" marR="569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-работа выполнена самостоятельно и в срок, установленный руководителем кружка.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74" marR="569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Сопроводительный лист: тема, размеры, конструктивные решения, материалы, масштаб, принцип действия (на 1 листе формата А5).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74" marR="56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студент посещал  не менее 80% занятий кружка.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74" marR="5697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98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71" y="301678"/>
            <a:ext cx="8399093" cy="630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98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ПЛАВНЫЙ ПЕРЕХОД ОБЕСПЕЧИВАЕТСЯ РОСТОМ ВОЗМОЖНОСТЕЙ СТУДЕНТОВ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85" t="5010" r="2500" b="3514"/>
          <a:stretch/>
        </p:blipFill>
        <p:spPr>
          <a:xfrm>
            <a:off x="107504" y="188640"/>
            <a:ext cx="8663880" cy="56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9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1" y="188640"/>
            <a:ext cx="8726157" cy="6544618"/>
          </a:xfrm>
        </p:spPr>
      </p:pic>
    </p:spTree>
    <p:extLst>
      <p:ext uri="{BB962C8B-B14F-4D97-AF65-F5344CB8AC3E}">
        <p14:creationId xmlns:p14="http://schemas.microsoft.com/office/powerpoint/2010/main" val="406952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0" y="249086"/>
            <a:ext cx="8170658" cy="6127994"/>
          </a:xfrm>
        </p:spPr>
      </p:pic>
    </p:spTree>
    <p:extLst>
      <p:ext uri="{BB962C8B-B14F-4D97-AF65-F5344CB8AC3E}">
        <p14:creationId xmlns:p14="http://schemas.microsoft.com/office/powerpoint/2010/main" val="351077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22196" cy="20162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/>
              <a:t>секция </a:t>
            </a:r>
            <a:r>
              <a:rPr lang="ru-RU" sz="4000" b="1" dirty="0"/>
              <a:t>НОУ </a:t>
            </a:r>
            <a:endParaRPr lang="ru-RU" sz="4000" b="1" dirty="0" smtClean="0"/>
          </a:p>
          <a:p>
            <a:pPr marL="0" indent="0" algn="ctr">
              <a:buNone/>
            </a:pPr>
            <a:r>
              <a:rPr lang="ru-RU" sz="4000" b="1" dirty="0" smtClean="0"/>
              <a:t>«</a:t>
            </a:r>
            <a:r>
              <a:rPr lang="ru-RU" sz="4000" b="1" dirty="0"/>
              <a:t>Технология, полезная модель, дизайн».</a:t>
            </a:r>
            <a:endParaRPr lang="ru-RU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20026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292" y="289112"/>
            <a:ext cx="8722196" cy="60922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/>
              <a:t>Цель </a:t>
            </a:r>
            <a:r>
              <a:rPr lang="ru-RU" b="1" dirty="0" smtClean="0"/>
              <a:t>НОУ</a:t>
            </a:r>
            <a:r>
              <a:rPr lang="ru-RU" b="1" dirty="0"/>
              <a:t>: </a:t>
            </a:r>
            <a:endParaRPr lang="ru-RU" b="1" dirty="0" smtClean="0"/>
          </a:p>
          <a:p>
            <a:pPr marL="0" indent="0">
              <a:buNone/>
            </a:pPr>
            <a:r>
              <a:rPr lang="ru-RU" sz="2800" b="1" dirty="0" smtClean="0"/>
              <a:t>- </a:t>
            </a:r>
            <a:r>
              <a:rPr lang="ru-RU" b="1" dirty="0"/>
              <a:t>Раскрытие исследовательского, творческого потенциала студентов, </a:t>
            </a:r>
            <a:r>
              <a:rPr lang="ru-RU" b="1" dirty="0" smtClean="0"/>
              <a:t> повышение </a:t>
            </a:r>
            <a:r>
              <a:rPr lang="ru-RU" b="1" dirty="0"/>
              <a:t>качества подготовки специалистов, способных к самостоятельному творческому участию в инновационных процессах, развертывающихся в различных образовательных учреждениях на конференциях различного уровня, в том числе и международных; участие в городских и областных конкурсах исследовательских работ и проектов</a:t>
            </a:r>
            <a:r>
              <a:rPr lang="ru-RU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79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Задачи  научно-исследовательской работы студентов: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овладение </a:t>
            </a:r>
            <a:r>
              <a:rPr lang="ru-RU" dirty="0"/>
              <a:t>студентами научным методом познания, углубленное и творческое освоение учебного материала;</a:t>
            </a:r>
          </a:p>
          <a:p>
            <a:r>
              <a:rPr lang="ru-RU" dirty="0" smtClean="0"/>
              <a:t>обучение </a:t>
            </a:r>
            <a:r>
              <a:rPr lang="ru-RU" dirty="0"/>
              <a:t>методологии и средствам самостоятельного решения научных задач;</a:t>
            </a:r>
          </a:p>
          <a:p>
            <a:r>
              <a:rPr lang="ru-RU" dirty="0" smtClean="0"/>
              <a:t>привитие </a:t>
            </a:r>
            <a:r>
              <a:rPr lang="ru-RU" dirty="0"/>
              <a:t>навыков работы в научных коллективах, ознакомление с методами и приемами организации НИР.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913" y="116632"/>
            <a:ext cx="8229600" cy="72293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Планирование результата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92" t="21315" r="17186" b="8681"/>
          <a:stretch/>
        </p:blipFill>
        <p:spPr>
          <a:xfrm>
            <a:off x="1" y="697327"/>
            <a:ext cx="9203424" cy="604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97" t="18133" r="15197" b="10272"/>
          <a:stretch/>
        </p:blipFill>
        <p:spPr>
          <a:xfrm>
            <a:off x="-26545" y="261278"/>
            <a:ext cx="9163257" cy="58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8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80" t="19724" r="19175" b="8681"/>
          <a:stretch/>
        </p:blipFill>
        <p:spPr>
          <a:xfrm>
            <a:off x="107503" y="0"/>
            <a:ext cx="903467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3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85" t="19724" r="18180" b="7090"/>
          <a:stretch/>
        </p:blipFill>
        <p:spPr>
          <a:xfrm>
            <a:off x="179512" y="192660"/>
            <a:ext cx="8948358" cy="63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r>
              <a:rPr lang="ru-RU" dirty="0" smtClean="0">
                <a:hlinkClick r:id="rId2" action="ppaction://hlinkfile"/>
              </a:rPr>
              <a:t>СТРОЙГЕНПЛАН Петрова Аня.</a:t>
            </a:r>
            <a:r>
              <a:rPr lang="en-US" dirty="0" smtClean="0">
                <a:hlinkClick r:id="rId2" action="ppaction://hlinkfile"/>
              </a:rPr>
              <a:t>pdf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72" y="2482725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874639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Из кружка СЮТС-</a:t>
            </a:r>
            <a:r>
              <a:rPr lang="ru-RU" sz="4800" dirty="0" smtClean="0"/>
              <a:t>СООБЩЕСТВО ЮНЫХ ТЕХНИКОВ СТРОИТЕЛЕЙ-</a:t>
            </a:r>
            <a:br>
              <a:rPr lang="ru-RU" sz="4800" dirty="0" smtClean="0"/>
            </a:br>
            <a:r>
              <a:rPr lang="ru-RU" sz="4800" dirty="0" smtClean="0"/>
              <a:t>в </a:t>
            </a:r>
            <a:r>
              <a:rPr lang="ru-RU" sz="4800" b="1" dirty="0" smtClean="0"/>
              <a:t>секцию НОУ «Технология</a:t>
            </a:r>
            <a:r>
              <a:rPr lang="ru-RU" sz="4800" b="1" dirty="0"/>
              <a:t>, полезная модель, дизайн»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9967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91201"/>
            <a:ext cx="3570168" cy="4760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5590" y="2530892"/>
            <a:ext cx="4912467" cy="368435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9"/>
            <a:ext cx="4843640" cy="68318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39" y="1470453"/>
            <a:ext cx="3790713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4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8188" y="649755"/>
            <a:ext cx="5198038" cy="38985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7151" y="681012"/>
            <a:ext cx="5380489" cy="4035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7418" y="698655"/>
            <a:ext cx="5589240" cy="4191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9" b="22796"/>
          <a:stretch/>
        </p:blipFill>
        <p:spPr>
          <a:xfrm>
            <a:off x="-70268" y="3429000"/>
            <a:ext cx="914846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2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Схема  структурно – функциональной зоны входной группы по созданию доступной среды для МГН </a:t>
            </a:r>
          </a:p>
        </p:txBody>
      </p:sp>
      <p:pic>
        <p:nvPicPr>
          <p:cNvPr id="4" name="Объект 3">
            <a:hlinkClick r:id="rId2" action="ppaction://hlinkpres?slideindex=1&amp;slidetitle=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441278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95850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4"/>
            <a:ext cx="5302698" cy="68503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27" y="0"/>
            <a:ext cx="6439873" cy="4885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6" y="2928312"/>
            <a:ext cx="2929254" cy="39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ведения кружковой работы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 деятельности студентов является: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развитие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личности, способной к глубокому изучению профессиональных модулей, а также овладение общими и профессиональными компетенциями по специальности/профессии;</a:t>
            </a:r>
            <a:endParaRPr lang="ru-RU" sz="2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развитие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самостоятельности, мобильности, творческого мышления, как одного из главных компонентов подготовки качественных специалистов;</a:t>
            </a:r>
            <a:endParaRPr lang="ru-RU" sz="2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овладение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методикой учебно-исследовательской работы, умением самостоятельно и творчески мыслить, использовать полученные знания на практике.</a:t>
            </a:r>
            <a:r>
              <a:rPr lang="ru-RU" sz="2400" dirty="0">
                <a:ea typeface="Calibri"/>
                <a:cs typeface="Times New Roman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394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3240360" cy="158417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6678" y="88850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292" y="289113"/>
            <a:ext cx="8424936" cy="2736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КРУЖКА: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3д-моделей,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Макетов демонстрационного типа архитектурных рисунков, презентаций и т.д. </a:t>
            </a:r>
          </a:p>
        </p:txBody>
      </p:sp>
    </p:spTree>
    <p:extLst>
      <p:ext uri="{BB962C8B-B14F-4D97-AF65-F5344CB8AC3E}">
        <p14:creationId xmlns:p14="http://schemas.microsoft.com/office/powerpoint/2010/main" val="4590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5373216"/>
            <a:ext cx="5904656" cy="1354162"/>
          </a:xfrm>
        </p:spPr>
        <p:txBody>
          <a:bodyPr>
            <a:noAutofit/>
          </a:bodyPr>
          <a:lstStyle/>
          <a:p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Визуализация в строительстве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" y="3429000"/>
            <a:ext cx="8229600" cy="161704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4251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62" y="404664"/>
            <a:ext cx="8712075" cy="5832050"/>
          </a:xfrm>
        </p:spPr>
      </p:pic>
    </p:spTree>
    <p:extLst>
      <p:ext uri="{BB962C8B-B14F-4D97-AF65-F5344CB8AC3E}">
        <p14:creationId xmlns:p14="http://schemas.microsoft.com/office/powerpoint/2010/main" val="416795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9" y="404664"/>
            <a:ext cx="9014771" cy="6034682"/>
          </a:xfrm>
        </p:spPr>
      </p:pic>
    </p:spTree>
    <p:extLst>
      <p:ext uri="{BB962C8B-B14F-4D97-AF65-F5344CB8AC3E}">
        <p14:creationId xmlns:p14="http://schemas.microsoft.com/office/powerpoint/2010/main" val="28405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9" y="548680"/>
            <a:ext cx="8733935" cy="5846684"/>
          </a:xfrm>
        </p:spPr>
      </p:pic>
    </p:spTree>
    <p:extLst>
      <p:ext uri="{BB962C8B-B14F-4D97-AF65-F5344CB8AC3E}">
        <p14:creationId xmlns:p14="http://schemas.microsoft.com/office/powerpoint/2010/main" val="74338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9" y="404664"/>
            <a:ext cx="9102330" cy="6093296"/>
          </a:xfrm>
        </p:spPr>
      </p:pic>
    </p:spTree>
    <p:extLst>
      <p:ext uri="{BB962C8B-B14F-4D97-AF65-F5344CB8AC3E}">
        <p14:creationId xmlns:p14="http://schemas.microsoft.com/office/powerpoint/2010/main" val="13010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317</Words>
  <Application>Microsoft Office PowerPoint</Application>
  <PresentationFormat>Экран (4:3)</PresentationFormat>
  <Paragraphs>39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Кружковая работа и исследовательская деятельность студентов как способ формирования общих компетенций будущих строителей  (из опыта работы) </vt:lpstr>
      <vt:lpstr>ПЛАВНЫЙ ПЕРЕХОД ОБЕСПЕЧИВАЕТСЯ РОСТОМ ВОЗМОЖНОСТЕЙ СТУДЕНТОВ</vt:lpstr>
      <vt:lpstr>Из кружка СЮТС-СООБЩЕСТВО ЮНЫХ ТЕХНИКОВ СТРОИТЕЛЕЙ- в секцию НОУ «Технология, полезная модель, дизайн»</vt:lpstr>
      <vt:lpstr> </vt:lpstr>
      <vt:lpstr>Визуализация в строительстве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Выбор крана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Задачи  научно-исследовательской работы студентов: </vt:lpstr>
      <vt:lpstr>Планирование результата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 структурно – функциональной зоны входной группы по созданию доступной среды для МГН </vt:lpstr>
      <vt:lpstr>Презентация PowerPoint</vt:lpstr>
      <vt:lpstr>Результатом ведения кружковой работы и исследовательской деятельности студентов является: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3D модели (AUTOCAD) гражданского здания «Дом культуры» в процессе привязки строительных механизмов при разработке проекта производства работ (ППР)</dc:title>
  <dc:creator>Анастасия Тюрина</dc:creator>
  <cp:lastModifiedBy>СЕМЬЯ</cp:lastModifiedBy>
  <cp:revision>48</cp:revision>
  <cp:lastPrinted>2016-03-14T15:54:46Z</cp:lastPrinted>
  <dcterms:created xsi:type="dcterms:W3CDTF">2016-03-12T13:14:49Z</dcterms:created>
  <dcterms:modified xsi:type="dcterms:W3CDTF">2021-10-19T18:03:13Z</dcterms:modified>
</cp:coreProperties>
</file>