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9" r:id="rId2"/>
    <p:sldId id="322" r:id="rId3"/>
    <p:sldId id="309" r:id="rId4"/>
    <p:sldId id="343" r:id="rId5"/>
    <p:sldId id="344" r:id="rId6"/>
    <p:sldId id="305" r:id="rId7"/>
    <p:sldId id="311" r:id="rId8"/>
    <p:sldId id="307" r:id="rId9"/>
    <p:sldId id="312" r:id="rId10"/>
    <p:sldId id="337" r:id="rId11"/>
    <p:sldId id="338" r:id="rId12"/>
    <p:sldId id="339" r:id="rId13"/>
    <p:sldId id="340" r:id="rId14"/>
    <p:sldId id="341" r:id="rId15"/>
    <p:sldId id="342" r:id="rId16"/>
    <p:sldId id="306" r:id="rId17"/>
    <p:sldId id="347" r:id="rId18"/>
    <p:sldId id="324" r:id="rId19"/>
    <p:sldId id="323" r:id="rId20"/>
    <p:sldId id="326" r:id="rId21"/>
    <p:sldId id="350" r:id="rId22"/>
    <p:sldId id="351" r:id="rId23"/>
    <p:sldId id="352" r:id="rId24"/>
    <p:sldId id="353" r:id="rId25"/>
    <p:sldId id="358" r:id="rId26"/>
    <p:sldId id="354" r:id="rId27"/>
    <p:sldId id="355" r:id="rId28"/>
    <p:sldId id="356" r:id="rId29"/>
    <p:sldId id="357" r:id="rId30"/>
    <p:sldId id="335" r:id="rId31"/>
    <p:sldId id="334" r:id="rId32"/>
    <p:sldId id="336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DFF3BB"/>
    <a:srgbClr val="FFE1E1"/>
    <a:srgbClr val="FF9999"/>
    <a:srgbClr val="A7DF41"/>
    <a:srgbClr val="025588"/>
    <a:srgbClr val="EADDE2"/>
    <a:srgbClr val="EEF7FC"/>
    <a:srgbClr val="036CA1"/>
    <a:srgbClr val="C4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6374" autoAdjust="0"/>
  </p:normalViewPr>
  <p:slideViewPr>
    <p:cSldViewPr snapToGrid="0" showGuides="1">
      <p:cViewPr varScale="1">
        <p:scale>
          <a:sx n="76" d="100"/>
          <a:sy n="76" d="100"/>
        </p:scale>
        <p:origin x="126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0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7065C-15CB-4BA1-8BE4-D9704B3CB617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8D707346-1271-40BE-BB13-1799A4099A0D}">
      <dgm:prSet phldrT="[Текст]"/>
      <dgm:spPr>
        <a:solidFill>
          <a:srgbClr val="FF8181"/>
        </a:solidFill>
      </dgm:spPr>
      <dgm:t>
        <a:bodyPr/>
        <a:lstStyle/>
        <a:p>
          <a:endParaRPr lang="ru-RU" b="1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</a:t>
          </a: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уровень</a:t>
          </a: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</a:t>
          </a: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просвещения РФ</a:t>
          </a:r>
        </a:p>
        <a:p>
          <a:endParaRPr lang="ru-RU" dirty="0"/>
        </a:p>
      </dgm:t>
    </dgm:pt>
    <dgm:pt modelId="{2802CA45-28EF-476C-8D87-C06FD578D511}" type="parTrans" cxnId="{0CF439C4-6EAD-4CA6-B576-DB859D9401B1}">
      <dgm:prSet/>
      <dgm:spPr/>
      <dgm:t>
        <a:bodyPr/>
        <a:lstStyle/>
        <a:p>
          <a:endParaRPr lang="ru-RU"/>
        </a:p>
      </dgm:t>
    </dgm:pt>
    <dgm:pt modelId="{8C40B33F-608D-4506-B6A2-E7E97CAB0D76}" type="sibTrans" cxnId="{0CF439C4-6EAD-4CA6-B576-DB859D9401B1}">
      <dgm:prSet/>
      <dgm:spPr/>
      <dgm:t>
        <a:bodyPr/>
        <a:lstStyle/>
        <a:p>
          <a:endParaRPr lang="ru-RU"/>
        </a:p>
      </dgm:t>
    </dgm:pt>
    <dgm:pt modelId="{1492A5C2-A2D3-4253-830A-AC15151A7C9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уровень</a:t>
          </a: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образования и науки Челябинской области</a:t>
          </a:r>
        </a:p>
      </dgm:t>
    </dgm:pt>
    <dgm:pt modelId="{C30BBB81-5A16-462E-9A86-77EFECD5C81A}" type="parTrans" cxnId="{273B4693-00E1-4A21-8D17-309EED31994E}">
      <dgm:prSet/>
      <dgm:spPr/>
      <dgm:t>
        <a:bodyPr/>
        <a:lstStyle/>
        <a:p>
          <a:endParaRPr lang="ru-RU"/>
        </a:p>
      </dgm:t>
    </dgm:pt>
    <dgm:pt modelId="{4517E133-EB51-4EAF-AFDB-36171A4A609C}" type="sibTrans" cxnId="{273B4693-00E1-4A21-8D17-309EED31994E}">
      <dgm:prSet/>
      <dgm:spPr/>
      <dgm:t>
        <a:bodyPr/>
        <a:lstStyle/>
        <a:p>
          <a:endParaRPr lang="ru-RU"/>
        </a:p>
      </dgm:t>
    </dgm:pt>
    <dgm:pt modelId="{F275E12D-9114-493E-B6C1-1A066FE7E7B0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Уровень учреждения</a:t>
          </a:r>
        </a:p>
        <a:p>
          <a:r>
            <a:rPr lang="ru-RU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ГБПОУ «Южно-Уральский государственный технический колледж»</a:t>
          </a:r>
        </a:p>
      </dgm:t>
    </dgm:pt>
    <dgm:pt modelId="{81DDFB28-BBBD-442C-9B20-C85079D56D04}" type="parTrans" cxnId="{52B9224B-2058-4232-80A7-099D44B0EF4A}">
      <dgm:prSet/>
      <dgm:spPr/>
      <dgm:t>
        <a:bodyPr/>
        <a:lstStyle/>
        <a:p>
          <a:endParaRPr lang="ru-RU"/>
        </a:p>
      </dgm:t>
    </dgm:pt>
    <dgm:pt modelId="{93AF3143-D02A-4BC3-A180-F2298E0D32A9}" type="sibTrans" cxnId="{52B9224B-2058-4232-80A7-099D44B0EF4A}">
      <dgm:prSet/>
      <dgm:spPr/>
      <dgm:t>
        <a:bodyPr/>
        <a:lstStyle/>
        <a:p>
          <a:endParaRPr lang="ru-RU"/>
        </a:p>
      </dgm:t>
    </dgm:pt>
    <dgm:pt modelId="{B1360F70-38AF-4D4B-8F57-D7DA9FDD2714}" type="pres">
      <dgm:prSet presAssocID="{4967065C-15CB-4BA1-8BE4-D9704B3CB617}" presName="Name0" presStyleCnt="0">
        <dgm:presLayoutVars>
          <dgm:dir/>
          <dgm:animLvl val="lvl"/>
          <dgm:resizeHandles val="exact"/>
        </dgm:presLayoutVars>
      </dgm:prSet>
      <dgm:spPr/>
    </dgm:pt>
    <dgm:pt modelId="{2FD43FE9-55F3-4C61-A0FF-5E2EBCDDA132}" type="pres">
      <dgm:prSet presAssocID="{8D707346-1271-40BE-BB13-1799A4099A0D}" presName="Name8" presStyleCnt="0"/>
      <dgm:spPr/>
    </dgm:pt>
    <dgm:pt modelId="{E4902789-0260-4906-8FE7-378995D086D6}" type="pres">
      <dgm:prSet presAssocID="{8D707346-1271-40BE-BB13-1799A4099A0D}" presName="level" presStyleLbl="node1" presStyleIdx="0" presStyleCnt="3">
        <dgm:presLayoutVars>
          <dgm:chMax val="1"/>
          <dgm:bulletEnabled val="1"/>
        </dgm:presLayoutVars>
      </dgm:prSet>
      <dgm:spPr/>
    </dgm:pt>
    <dgm:pt modelId="{BDF4F496-4BDB-4AD2-9D8C-266DFABBB637}" type="pres">
      <dgm:prSet presAssocID="{8D707346-1271-40BE-BB13-1799A4099A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ADE670-B72A-472B-B907-88FFA1ED5B6A}" type="pres">
      <dgm:prSet presAssocID="{1492A5C2-A2D3-4253-830A-AC15151A7C9F}" presName="Name8" presStyleCnt="0"/>
      <dgm:spPr/>
    </dgm:pt>
    <dgm:pt modelId="{1FBF4F30-A737-45CE-889D-DDFBDD77667D}" type="pres">
      <dgm:prSet presAssocID="{1492A5C2-A2D3-4253-830A-AC15151A7C9F}" presName="level" presStyleLbl="node1" presStyleIdx="1" presStyleCnt="3" custLinFactNeighborX="-47" custLinFactNeighborY="-1605">
        <dgm:presLayoutVars>
          <dgm:chMax val="1"/>
          <dgm:bulletEnabled val="1"/>
        </dgm:presLayoutVars>
      </dgm:prSet>
      <dgm:spPr/>
    </dgm:pt>
    <dgm:pt modelId="{EEFEF1AD-639D-44E6-82DA-5FE6CD1DD08A}" type="pres">
      <dgm:prSet presAssocID="{1492A5C2-A2D3-4253-830A-AC15151A7C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BED6D40-287E-4D78-8F22-7F28EEF7C45B}" type="pres">
      <dgm:prSet presAssocID="{F275E12D-9114-493E-B6C1-1A066FE7E7B0}" presName="Name8" presStyleCnt="0"/>
      <dgm:spPr/>
    </dgm:pt>
    <dgm:pt modelId="{D6D07625-9446-49AB-B2EA-7D1E7C77F430}" type="pres">
      <dgm:prSet presAssocID="{F275E12D-9114-493E-B6C1-1A066FE7E7B0}" presName="level" presStyleLbl="node1" presStyleIdx="2" presStyleCnt="3" custLinFactNeighborY="-1214">
        <dgm:presLayoutVars>
          <dgm:chMax val="1"/>
          <dgm:bulletEnabled val="1"/>
        </dgm:presLayoutVars>
      </dgm:prSet>
      <dgm:spPr/>
    </dgm:pt>
    <dgm:pt modelId="{ED3884BA-25EC-4899-8B6B-6D7E06C2EE83}" type="pres">
      <dgm:prSet presAssocID="{F275E12D-9114-493E-B6C1-1A066FE7E7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9D9E0C-DE78-46A9-BD4A-19E710D28967}" type="presOf" srcId="{F275E12D-9114-493E-B6C1-1A066FE7E7B0}" destId="{D6D07625-9446-49AB-B2EA-7D1E7C77F430}" srcOrd="0" destOrd="0" presId="urn:microsoft.com/office/officeart/2005/8/layout/pyramid1"/>
    <dgm:cxn modelId="{A957C50C-5CCE-47C9-A8CF-5144DCA968A6}" type="presOf" srcId="{1492A5C2-A2D3-4253-830A-AC15151A7C9F}" destId="{1FBF4F30-A737-45CE-889D-DDFBDD77667D}" srcOrd="0" destOrd="0" presId="urn:microsoft.com/office/officeart/2005/8/layout/pyramid1"/>
    <dgm:cxn modelId="{DA12A241-68DF-408C-B7C9-8E94F21CB1AE}" type="presOf" srcId="{4967065C-15CB-4BA1-8BE4-D9704B3CB617}" destId="{B1360F70-38AF-4D4B-8F57-D7DA9FDD2714}" srcOrd="0" destOrd="0" presId="urn:microsoft.com/office/officeart/2005/8/layout/pyramid1"/>
    <dgm:cxn modelId="{52B9224B-2058-4232-80A7-099D44B0EF4A}" srcId="{4967065C-15CB-4BA1-8BE4-D9704B3CB617}" destId="{F275E12D-9114-493E-B6C1-1A066FE7E7B0}" srcOrd="2" destOrd="0" parTransId="{81DDFB28-BBBD-442C-9B20-C85079D56D04}" sibTransId="{93AF3143-D02A-4BC3-A180-F2298E0D32A9}"/>
    <dgm:cxn modelId="{F5A0188E-723B-48D8-9018-BAF6F6FBAC0A}" type="presOf" srcId="{F275E12D-9114-493E-B6C1-1A066FE7E7B0}" destId="{ED3884BA-25EC-4899-8B6B-6D7E06C2EE83}" srcOrd="1" destOrd="0" presId="urn:microsoft.com/office/officeart/2005/8/layout/pyramid1"/>
    <dgm:cxn modelId="{273B4693-00E1-4A21-8D17-309EED31994E}" srcId="{4967065C-15CB-4BA1-8BE4-D9704B3CB617}" destId="{1492A5C2-A2D3-4253-830A-AC15151A7C9F}" srcOrd="1" destOrd="0" parTransId="{C30BBB81-5A16-462E-9A86-77EFECD5C81A}" sibTransId="{4517E133-EB51-4EAF-AFDB-36171A4A609C}"/>
    <dgm:cxn modelId="{EECA7DA5-99DA-42F4-A38C-706B8609DE89}" type="presOf" srcId="{8D707346-1271-40BE-BB13-1799A4099A0D}" destId="{BDF4F496-4BDB-4AD2-9D8C-266DFABBB637}" srcOrd="1" destOrd="0" presId="urn:microsoft.com/office/officeart/2005/8/layout/pyramid1"/>
    <dgm:cxn modelId="{0CF439C4-6EAD-4CA6-B576-DB859D9401B1}" srcId="{4967065C-15CB-4BA1-8BE4-D9704B3CB617}" destId="{8D707346-1271-40BE-BB13-1799A4099A0D}" srcOrd="0" destOrd="0" parTransId="{2802CA45-28EF-476C-8D87-C06FD578D511}" sibTransId="{8C40B33F-608D-4506-B6A2-E7E97CAB0D76}"/>
    <dgm:cxn modelId="{62E6F7CA-52BB-4C31-A0BC-C4AE1588694A}" type="presOf" srcId="{8D707346-1271-40BE-BB13-1799A4099A0D}" destId="{E4902789-0260-4906-8FE7-378995D086D6}" srcOrd="0" destOrd="0" presId="urn:microsoft.com/office/officeart/2005/8/layout/pyramid1"/>
    <dgm:cxn modelId="{B2B528D9-6384-4990-8924-4740FB40F7E0}" type="presOf" srcId="{1492A5C2-A2D3-4253-830A-AC15151A7C9F}" destId="{EEFEF1AD-639D-44E6-82DA-5FE6CD1DD08A}" srcOrd="1" destOrd="0" presId="urn:microsoft.com/office/officeart/2005/8/layout/pyramid1"/>
    <dgm:cxn modelId="{32316721-3561-4C7A-8AD7-C46490D22B8A}" type="presParOf" srcId="{B1360F70-38AF-4D4B-8F57-D7DA9FDD2714}" destId="{2FD43FE9-55F3-4C61-A0FF-5E2EBCDDA132}" srcOrd="0" destOrd="0" presId="urn:microsoft.com/office/officeart/2005/8/layout/pyramid1"/>
    <dgm:cxn modelId="{62D22374-C7DA-4D1C-9184-25B6D60F9D3A}" type="presParOf" srcId="{2FD43FE9-55F3-4C61-A0FF-5E2EBCDDA132}" destId="{E4902789-0260-4906-8FE7-378995D086D6}" srcOrd="0" destOrd="0" presId="urn:microsoft.com/office/officeart/2005/8/layout/pyramid1"/>
    <dgm:cxn modelId="{4CFDBED9-936F-437D-9D4C-CA42D8D35905}" type="presParOf" srcId="{2FD43FE9-55F3-4C61-A0FF-5E2EBCDDA132}" destId="{BDF4F496-4BDB-4AD2-9D8C-266DFABBB637}" srcOrd="1" destOrd="0" presId="urn:microsoft.com/office/officeart/2005/8/layout/pyramid1"/>
    <dgm:cxn modelId="{42591FF6-995A-49F9-A977-8E61D44E9F8B}" type="presParOf" srcId="{B1360F70-38AF-4D4B-8F57-D7DA9FDD2714}" destId="{90ADE670-B72A-472B-B907-88FFA1ED5B6A}" srcOrd="1" destOrd="0" presId="urn:microsoft.com/office/officeart/2005/8/layout/pyramid1"/>
    <dgm:cxn modelId="{22F876B2-A329-4120-93E3-20E6CB9B5906}" type="presParOf" srcId="{90ADE670-B72A-472B-B907-88FFA1ED5B6A}" destId="{1FBF4F30-A737-45CE-889D-DDFBDD77667D}" srcOrd="0" destOrd="0" presId="urn:microsoft.com/office/officeart/2005/8/layout/pyramid1"/>
    <dgm:cxn modelId="{FF0B6C14-BC7D-40B9-9247-70A555131CCA}" type="presParOf" srcId="{90ADE670-B72A-472B-B907-88FFA1ED5B6A}" destId="{EEFEF1AD-639D-44E6-82DA-5FE6CD1DD08A}" srcOrd="1" destOrd="0" presId="urn:microsoft.com/office/officeart/2005/8/layout/pyramid1"/>
    <dgm:cxn modelId="{3009706E-9A04-49B2-96FB-040F270C08D8}" type="presParOf" srcId="{B1360F70-38AF-4D4B-8F57-D7DA9FDD2714}" destId="{BBED6D40-287E-4D78-8F22-7F28EEF7C45B}" srcOrd="2" destOrd="0" presId="urn:microsoft.com/office/officeart/2005/8/layout/pyramid1"/>
    <dgm:cxn modelId="{C91659A0-E082-4FA1-90B5-E4F81EBD4E96}" type="presParOf" srcId="{BBED6D40-287E-4D78-8F22-7F28EEF7C45B}" destId="{D6D07625-9446-49AB-B2EA-7D1E7C77F430}" srcOrd="0" destOrd="0" presId="urn:microsoft.com/office/officeart/2005/8/layout/pyramid1"/>
    <dgm:cxn modelId="{94EFF008-77A8-4195-AF77-ADADC7BCA8AE}" type="presParOf" srcId="{BBED6D40-287E-4D78-8F22-7F28EEF7C45B}" destId="{ED3884BA-25EC-4899-8B6B-6D7E06C2EE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2789-0260-4906-8FE7-378995D086D6}">
      <dsp:nvSpPr>
        <dsp:cNvPr id="0" name=""/>
        <dsp:cNvSpPr/>
      </dsp:nvSpPr>
      <dsp:spPr>
        <a:xfrm>
          <a:off x="1977282" y="0"/>
          <a:ext cx="1977282" cy="2030490"/>
        </a:xfrm>
        <a:prstGeom prst="trapezoid">
          <a:avLst>
            <a:gd name="adj" fmla="val 50000"/>
          </a:avLst>
        </a:prstGeom>
        <a:solidFill>
          <a:srgbClr val="FF81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1" kern="1200" dirty="0">
            <a:solidFill>
              <a:schemeClr val="tx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уровень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просвещения РФ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1977282" y="0"/>
        <a:ext cx="1977282" cy="2030490"/>
      </dsp:txXfrm>
    </dsp:sp>
    <dsp:sp modelId="{1FBF4F30-A737-45CE-889D-DDFBDD77667D}">
      <dsp:nvSpPr>
        <dsp:cNvPr id="0" name=""/>
        <dsp:cNvSpPr/>
      </dsp:nvSpPr>
      <dsp:spPr>
        <a:xfrm>
          <a:off x="986782" y="1997900"/>
          <a:ext cx="3954564" cy="2030490"/>
        </a:xfrm>
        <a:prstGeom prst="trapezoid">
          <a:avLst>
            <a:gd name="adj" fmla="val 4869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Региональный уровень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Министерство образования и науки Челябинской области</a:t>
          </a:r>
        </a:p>
      </dsp:txBody>
      <dsp:txXfrm>
        <a:off x="1678831" y="1997900"/>
        <a:ext cx="2570467" cy="2030490"/>
      </dsp:txXfrm>
    </dsp:sp>
    <dsp:sp modelId="{D6D07625-9446-49AB-B2EA-7D1E7C77F430}">
      <dsp:nvSpPr>
        <dsp:cNvPr id="0" name=""/>
        <dsp:cNvSpPr/>
      </dsp:nvSpPr>
      <dsp:spPr>
        <a:xfrm>
          <a:off x="0" y="4036329"/>
          <a:ext cx="5931847" cy="2030490"/>
        </a:xfrm>
        <a:prstGeom prst="trapezoid">
          <a:avLst>
            <a:gd name="adj" fmla="val 4869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Уровень учреждения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ГБПОУ «Южно-Уральский государственный технический колледж»</a:t>
          </a:r>
        </a:p>
      </dsp:txBody>
      <dsp:txXfrm>
        <a:off x="1038073" y="4036329"/>
        <a:ext cx="3855700" cy="203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FBB469-F265-4E92-9517-EEAC7D764713}" type="datetime1">
              <a:rPr lang="ru-RU" smtClean="0"/>
              <a:t>14.08.2024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42A9F-EB4A-4976-901B-F47991B5E1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5DD1-5E80-4BCF-9B63-24689B47A738}" type="datetime1">
              <a:rPr lang="ru-RU" smtClean="0"/>
              <a:pPr/>
              <a:t>14.08.2024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AC6CC0-914F-4A6F-B8FE-1137B7ABBBE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9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DAC6CC0-914F-4A6F-B8FE-1137B7ABBBE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8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мка из кру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EAB23-9C50-4E21-80EB-531057D00F73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 rtlCol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 rtl="0"/>
            <a:r>
              <a:rPr lang="ru-RU" noProof="0" dirty="0"/>
              <a:t>Миллиард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050615-84F8-43C8-8B94-1337669963D2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 rtlCol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 rtlCol="0"/>
          <a:lstStyle/>
          <a:p>
            <a:pPr rtl="0"/>
            <a:fld id="{4DE74897-CABE-46A1-936E-11594ED6C02D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2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2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3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1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4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3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5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4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8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5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29" name="Рисунок 11" descr="Квадрант с логотипами конкурентов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pPr rtl="0"/>
            <a:r>
              <a:rPr lang="ru-RU" noProof="0" dirty="0"/>
              <a:t>Конкурент 6</a:t>
            </a:r>
          </a:p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Дороже</a:t>
            </a:r>
          </a:p>
        </p:txBody>
      </p:sp>
      <p:cxnSp>
        <p:nvCxnSpPr>
          <p:cNvPr id="34" name="Прямая со стрелкой 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 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Дешевле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Менее удобно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ru-RU" noProof="0" dirty="0"/>
              <a:t>Более удобно</a:t>
            </a:r>
          </a:p>
        </p:txBody>
      </p: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рех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C095B-77EC-4C8C-B4F2-F36303A6FAD0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288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8328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 rtlCol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6CFF9-6ED9-410B-AE1A-12323C54ED4F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308EE-7741-4615-B633-B2958A2A9414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Заполнитель таблицы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11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груп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2" name="Рисунок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3" name="Рисунок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3D1F1-2A95-4F38-B27C-D23EF8C5E468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4" name="Текст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 rtlCol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rtlCol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образец текста</a:t>
            </a:r>
          </a:p>
        </p:txBody>
      </p:sp>
      <p:sp>
        <p:nvSpPr>
          <p:cNvPr id="2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0CEF55-CE3F-479C-AEB2-81ABE8761F2C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8" name="Текст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49" name="Рисунок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5" name="Рисунок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8" name="Рисунок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60" name="Текст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61" name="Рисунок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 rtlCol="0">
            <a:no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92BDC-A620-40A6-88DB-C46EA54B24C3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Заполнитель диаграммы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3" name="Текст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1 500 000 долларов США</a:t>
            </a:r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 dirty="0"/>
              <a:t>Описание категории</a:t>
            </a:r>
          </a:p>
        </p:txBody>
      </p:sp>
      <p:sp>
        <p:nvSpPr>
          <p:cNvPr id="3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rtlCol="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274E15FD-ED14-4856-8C04-EACC126827D2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svetlana@fabrikam.com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rtl="0"/>
            <a:r>
              <a:rPr lang="ru-RU" noProof="0" dirty="0"/>
              <a:t>404-555-01-15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Веб-сайт: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4151A-F2C3-4EDA-A857-6E0FBF25D956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46" name="Текст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rtlCol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51" name="Текст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 rtlCol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Текст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1B7D974-9B1F-4BFD-A0F1-B7E5C998F977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елефон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7A8C7-7ED6-4661-AEB4-F0847FC58415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rtlCol="0"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rtlCol="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39"/>
            <a:ext cx="10515600" cy="3874709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F62BA-2050-48CF-9650-C2F7275AF695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C7616D-B363-409D-AB51-4133A2B8E8DB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4823F-ABA4-4658-83A8-7DB50CC5132B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4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</p:spPr>
        <p:txBody>
          <a:bodyPr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4467"/>
            <a:ext cx="4817357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790" y="2614467"/>
            <a:ext cx="4859598" cy="2667396"/>
          </a:xfrm>
        </p:spPr>
        <p:txBody>
          <a:bodyPr rtlCol="0"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Щелкните, чтобы изменить название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893E4FF4-65A9-4799-8DF2-B525DB780323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/>
          <a:p>
            <a:pPr rtl="0"/>
            <a:fld id="{0A2CCFA2-02BD-4DCC-A568-F5776D82A43A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F3DE0221-DA13-484E-A760-8C9BD129C7C2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199"/>
            <a:ext cx="5653088" cy="5403851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Вставьте название здесь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38592985-9024-4AE7-850B-F2836A3175DA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9E2179B-C9DF-4ADF-B081-2861E97C1A43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Рисунок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17" name="Рисунок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  <a:br>
              <a:rPr lang="ru-RU" noProof="0" dirty="0"/>
            </a:br>
            <a:r>
              <a:rPr lang="ru-RU" noProof="0" dirty="0"/>
              <a:t>стили</a:t>
            </a:r>
          </a:p>
        </p:txBody>
      </p:sp>
      <p:sp>
        <p:nvSpPr>
          <p:cNvPr id="24" name="Рисунок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idx="13"/>
          </p:nvPr>
        </p:nvSpPr>
        <p:spPr>
          <a:xfrm>
            <a:off x="5755285" y="-17270"/>
            <a:ext cx="6504387" cy="6071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635000" y="1270000"/>
            <a:ext cx="4594016" cy="132312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2999866"/>
            <a:ext cx="4774903" cy="27251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Базовый центр подготовки кадров"/>
          <p:cNvSpPr txBox="1"/>
          <p:nvPr/>
        </p:nvSpPr>
        <p:spPr>
          <a:xfrm>
            <a:off x="1078621" y="6321508"/>
            <a:ext cx="1257831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825500">
              <a:lnSpc>
                <a:spcPct val="90000"/>
              </a:lnSpc>
              <a:spcBef>
                <a:spcPts val="4000"/>
              </a:spcBef>
              <a:defRPr sz="2000" b="0">
                <a:solidFill>
                  <a:srgbClr val="01408F"/>
                </a:solidFill>
                <a:latin typeface="PancettaSerifPro-Medium"/>
                <a:ea typeface="PancettaSerifPro-Medium"/>
                <a:cs typeface="PancettaSerifPro-Medium"/>
                <a:sym typeface="PancettaSerifPro-Medium"/>
              </a:defRPr>
            </a:lvl1pPr>
          </a:lstStyle>
          <a:p>
            <a:r>
              <a:rPr sz="1000"/>
              <a:t>Базовый центр подготовки кадров</a:t>
            </a:r>
          </a:p>
        </p:txBody>
      </p:sp>
      <p:pic>
        <p:nvPicPr>
          <p:cNvPr id="90" name="Group 2.png" descr="Group 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75" y="6255765"/>
            <a:ext cx="467457" cy="45971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9274" y="6409531"/>
            <a:ext cx="236588" cy="2301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9364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fld id="{4CB6159E-5FDA-434C-9976-C2D944203706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 rtlCol="0"/>
          <a:lstStyle/>
          <a:p>
            <a:pPr rtl="0"/>
            <a:r>
              <a:rPr lang="ru-RU" noProof="0" dirty="0"/>
              <a:t>Щелкните, чтобы изменить стиль названия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rtlCol="0"/>
          <a:lstStyle/>
          <a:p>
            <a:pPr rtl="0"/>
            <a:fld id="{29EE997C-0E03-43C7-ADC5-2EF6FB58BA40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5" name="Рисунок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CA450-34D0-4B9B-9941-816FCDA5E28F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1" name="Рисунок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4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итор и два бло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6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698AF-8661-4543-8D60-1EF1AA3EB9E0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Изменить текст</a:t>
            </a:r>
          </a:p>
        </p:txBody>
      </p:sp>
      <p:sp>
        <p:nvSpPr>
          <p:cNvPr id="32" name="Текст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35" name="Рисунок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пуляр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F2810C-B753-4586-979D-ED22B4A141CC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 rtlCol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8" name="Рисунок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610A9B49-43AB-48C8-A18A-36A0D8A1A792}" type="datetime1">
              <a:rPr lang="ru-RU" noProof="0" smtClean="0"/>
              <a:t>14.08.2024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3CE5352E-9B9F-4EDC-8769-7FA3D3F814C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  <p:sldLayoutId id="2147483697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6DF0B8-33DE-483F-B2F7-41905956C177}"/>
              </a:ext>
            </a:extLst>
          </p:cNvPr>
          <p:cNvGrpSpPr/>
          <p:nvPr/>
        </p:nvGrpSpPr>
        <p:grpSpPr>
          <a:xfrm>
            <a:off x="0" y="0"/>
            <a:ext cx="12192000" cy="4181848"/>
            <a:chOff x="458724" y="455607"/>
            <a:chExt cx="11274552" cy="3546270"/>
          </a:xfrm>
        </p:grpSpPr>
        <p:pic>
          <p:nvPicPr>
            <p:cNvPr id="9" name="Picture 2" descr="Hexagon Science And Technology Background Download Free | Banner Background  Image on Lovepik | 400166677">
              <a:extLst>
                <a:ext uri="{FF2B5EF4-FFF2-40B4-BE49-F238E27FC236}">
                  <a16:creationId xmlns:a16="http://schemas.microsoft.com/office/drawing/2014/main" id="{42EC8FE3-AD6B-4EC5-93A5-58F2FF8E2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9"/>
            <a:stretch/>
          </p:blipFill>
          <p:spPr bwMode="auto">
            <a:xfrm>
              <a:off x="458724" y="455607"/>
              <a:ext cx="11274552" cy="354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19">
              <a:extLst>
                <a:ext uri="{FF2B5EF4-FFF2-40B4-BE49-F238E27FC236}">
                  <a16:creationId xmlns:a16="http://schemas.microsoft.com/office/drawing/2014/main" id="{32F3E6D6-12AB-4855-A0B2-D518B664976E}"/>
                </a:ext>
              </a:extLst>
            </p:cNvPr>
            <p:cNvSpPr/>
            <p:nvPr/>
          </p:nvSpPr>
          <p:spPr>
            <a:xfrm>
              <a:off x="3841090" y="2814191"/>
              <a:ext cx="3897842" cy="1144810"/>
            </a:xfrm>
            <a:custGeom>
              <a:avLst/>
              <a:gdLst>
                <a:gd name="connsiteX0" fmla="*/ 0 w 2452914"/>
                <a:gd name="connsiteY0" fmla="*/ 0 h 569686"/>
                <a:gd name="connsiteX1" fmla="*/ 2452914 w 2452914"/>
                <a:gd name="connsiteY1" fmla="*/ 0 h 569686"/>
                <a:gd name="connsiteX2" fmla="*/ 2452914 w 2452914"/>
                <a:gd name="connsiteY2" fmla="*/ 569686 h 569686"/>
                <a:gd name="connsiteX3" fmla="*/ 0 w 2452914"/>
                <a:gd name="connsiteY3" fmla="*/ 569686 h 569686"/>
                <a:gd name="connsiteX4" fmla="*/ 0 w 2452914"/>
                <a:gd name="connsiteY4" fmla="*/ 0 h 569686"/>
                <a:gd name="connsiteX0" fmla="*/ 0 w 2452914"/>
                <a:gd name="connsiteY0" fmla="*/ 0 h 569686"/>
                <a:gd name="connsiteX1" fmla="*/ 2336799 w 2452914"/>
                <a:gd name="connsiteY1" fmla="*/ 0 h 569686"/>
                <a:gd name="connsiteX2" fmla="*/ 2452914 w 2452914"/>
                <a:gd name="connsiteY2" fmla="*/ 569686 h 569686"/>
                <a:gd name="connsiteX3" fmla="*/ 0 w 2452914"/>
                <a:gd name="connsiteY3" fmla="*/ 569686 h 569686"/>
                <a:gd name="connsiteX4" fmla="*/ 0 w 2452914"/>
                <a:gd name="connsiteY4" fmla="*/ 0 h 569686"/>
                <a:gd name="connsiteX0" fmla="*/ 0 w 2612571"/>
                <a:gd name="connsiteY0" fmla="*/ 0 h 569686"/>
                <a:gd name="connsiteX1" fmla="*/ 2336799 w 2612571"/>
                <a:gd name="connsiteY1" fmla="*/ 0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612571"/>
                <a:gd name="connsiteY0" fmla="*/ 0 h 569686"/>
                <a:gd name="connsiteX1" fmla="*/ 2095202 w 2612571"/>
                <a:gd name="connsiteY1" fmla="*/ 7463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612571"/>
                <a:gd name="connsiteY0" fmla="*/ 0 h 569686"/>
                <a:gd name="connsiteX1" fmla="*/ 2175735 w 2612571"/>
                <a:gd name="connsiteY1" fmla="*/ 7463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840747"/>
                <a:gd name="connsiteY0" fmla="*/ 0 h 569686"/>
                <a:gd name="connsiteX1" fmla="*/ 2175735 w 2840747"/>
                <a:gd name="connsiteY1" fmla="*/ 7463 h 569686"/>
                <a:gd name="connsiteX2" fmla="*/ 2840747 w 2840747"/>
                <a:gd name="connsiteY2" fmla="*/ 569686 h 569686"/>
                <a:gd name="connsiteX3" fmla="*/ 0 w 2840747"/>
                <a:gd name="connsiteY3" fmla="*/ 569686 h 569686"/>
                <a:gd name="connsiteX4" fmla="*/ 0 w 2840747"/>
                <a:gd name="connsiteY4" fmla="*/ 0 h 569686"/>
                <a:gd name="connsiteX0" fmla="*/ 0 w 2840747"/>
                <a:gd name="connsiteY0" fmla="*/ 0 h 569686"/>
                <a:gd name="connsiteX1" fmla="*/ 2337807 w 2840747"/>
                <a:gd name="connsiteY1" fmla="*/ 46642 h 569686"/>
                <a:gd name="connsiteX2" fmla="*/ 2840747 w 2840747"/>
                <a:gd name="connsiteY2" fmla="*/ 569686 h 569686"/>
                <a:gd name="connsiteX3" fmla="*/ 0 w 2840747"/>
                <a:gd name="connsiteY3" fmla="*/ 569686 h 569686"/>
                <a:gd name="connsiteX4" fmla="*/ 0 w 2840747"/>
                <a:gd name="connsiteY4" fmla="*/ 0 h 569686"/>
                <a:gd name="connsiteX0" fmla="*/ 0 w 2840747"/>
                <a:gd name="connsiteY0" fmla="*/ 8068 h 577754"/>
                <a:gd name="connsiteX1" fmla="*/ 1827312 w 2840747"/>
                <a:gd name="connsiteY1" fmla="*/ 3647 h 577754"/>
                <a:gd name="connsiteX2" fmla="*/ 2337807 w 2840747"/>
                <a:gd name="connsiteY2" fmla="*/ 54710 h 577754"/>
                <a:gd name="connsiteX3" fmla="*/ 2840747 w 2840747"/>
                <a:gd name="connsiteY3" fmla="*/ 577754 h 577754"/>
                <a:gd name="connsiteX4" fmla="*/ 0 w 2840747"/>
                <a:gd name="connsiteY4" fmla="*/ 577754 h 577754"/>
                <a:gd name="connsiteX5" fmla="*/ 0 w 2840747"/>
                <a:gd name="connsiteY5" fmla="*/ 8068 h 577754"/>
                <a:gd name="connsiteX0" fmla="*/ 1191410 w 4032157"/>
                <a:gd name="connsiteY0" fmla="*/ 8068 h 577754"/>
                <a:gd name="connsiteX1" fmla="*/ 3018722 w 4032157"/>
                <a:gd name="connsiteY1" fmla="*/ 3647 h 577754"/>
                <a:gd name="connsiteX2" fmla="*/ 3529217 w 4032157"/>
                <a:gd name="connsiteY2" fmla="*/ 54710 h 577754"/>
                <a:gd name="connsiteX3" fmla="*/ 4032157 w 4032157"/>
                <a:gd name="connsiteY3" fmla="*/ 577754 h 577754"/>
                <a:gd name="connsiteX4" fmla="*/ 0 w 4032157"/>
                <a:gd name="connsiteY4" fmla="*/ 577754 h 577754"/>
                <a:gd name="connsiteX5" fmla="*/ 1191410 w 4032157"/>
                <a:gd name="connsiteY5" fmla="*/ 8068 h 577754"/>
                <a:gd name="connsiteX0" fmla="*/ 1464849 w 4032157"/>
                <a:gd name="connsiteY0" fmla="*/ 8068 h 577754"/>
                <a:gd name="connsiteX1" fmla="*/ 3018722 w 4032157"/>
                <a:gd name="connsiteY1" fmla="*/ 3647 h 577754"/>
                <a:gd name="connsiteX2" fmla="*/ 3529217 w 4032157"/>
                <a:gd name="connsiteY2" fmla="*/ 54710 h 577754"/>
                <a:gd name="connsiteX3" fmla="*/ 4032157 w 4032157"/>
                <a:gd name="connsiteY3" fmla="*/ 577754 h 577754"/>
                <a:gd name="connsiteX4" fmla="*/ 0 w 4032157"/>
                <a:gd name="connsiteY4" fmla="*/ 577754 h 577754"/>
                <a:gd name="connsiteX5" fmla="*/ 1464849 w 4032157"/>
                <a:gd name="connsiteY5" fmla="*/ 8068 h 577754"/>
                <a:gd name="connsiteX0" fmla="*/ 673831 w 3241139"/>
                <a:gd name="connsiteY0" fmla="*/ 8068 h 577754"/>
                <a:gd name="connsiteX1" fmla="*/ 2227704 w 3241139"/>
                <a:gd name="connsiteY1" fmla="*/ 3647 h 577754"/>
                <a:gd name="connsiteX2" fmla="*/ 2738199 w 3241139"/>
                <a:gd name="connsiteY2" fmla="*/ 54710 h 577754"/>
                <a:gd name="connsiteX3" fmla="*/ 3241139 w 3241139"/>
                <a:gd name="connsiteY3" fmla="*/ 577754 h 577754"/>
                <a:gd name="connsiteX4" fmla="*/ 0 w 3241139"/>
                <a:gd name="connsiteY4" fmla="*/ 577754 h 577754"/>
                <a:gd name="connsiteX5" fmla="*/ 673831 w 3241139"/>
                <a:gd name="connsiteY5" fmla="*/ 8068 h 5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1139" h="577754">
                  <a:moveTo>
                    <a:pt x="673831" y="8068"/>
                  </a:moveTo>
                  <a:cubicBezTo>
                    <a:pt x="1285284" y="22266"/>
                    <a:pt x="1616251" y="-10551"/>
                    <a:pt x="2227704" y="3647"/>
                  </a:cubicBezTo>
                  <a:lnTo>
                    <a:pt x="2738199" y="54710"/>
                  </a:lnTo>
                  <a:lnTo>
                    <a:pt x="3241139" y="577754"/>
                  </a:lnTo>
                  <a:lnTo>
                    <a:pt x="0" y="577754"/>
                  </a:lnTo>
                  <a:lnTo>
                    <a:pt x="673831" y="8068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8E5550-88D9-4933-BEA3-06913CE54281}"/>
              </a:ext>
            </a:extLst>
          </p:cNvPr>
          <p:cNvSpPr/>
          <p:nvPr/>
        </p:nvSpPr>
        <p:spPr>
          <a:xfrm>
            <a:off x="1941463" y="244908"/>
            <a:ext cx="7647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Министерство образования и науки Челябинской области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EE86A5-D1B1-4727-ABEB-40E43FA8260A}"/>
              </a:ext>
            </a:extLst>
          </p:cNvPr>
          <p:cNvSpPr/>
          <p:nvPr/>
        </p:nvSpPr>
        <p:spPr>
          <a:xfrm>
            <a:off x="451725" y="1505401"/>
            <a:ext cx="112885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организационно-методического сопровождения адаптации молодых специалистов в ГБПОУ «Южно-Уральский государственный технический колледж»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77D7F0-FB39-450D-A263-4AA48BD62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13" y="4754466"/>
            <a:ext cx="2661314" cy="19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35B445-A524-49A6-9922-F12C8F080510}"/>
              </a:ext>
            </a:extLst>
          </p:cNvPr>
          <p:cNvSpPr/>
          <p:nvPr/>
        </p:nvSpPr>
        <p:spPr>
          <a:xfrm>
            <a:off x="0" y="4396169"/>
            <a:ext cx="12192000" cy="338740"/>
          </a:xfrm>
          <a:prstGeom prst="rect">
            <a:avLst/>
          </a:prstGeom>
          <a:solidFill>
            <a:srgbClr val="EE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AC9B2E-40E8-4AF4-84C8-1FE6B54BB2F7}"/>
              </a:ext>
            </a:extLst>
          </p:cNvPr>
          <p:cNvSpPr/>
          <p:nvPr/>
        </p:nvSpPr>
        <p:spPr>
          <a:xfrm>
            <a:off x="0" y="4181848"/>
            <a:ext cx="12192000" cy="228378"/>
          </a:xfrm>
          <a:prstGeom prst="rect">
            <a:avLst/>
          </a:prstGeom>
          <a:solidFill>
            <a:srgbClr val="EA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8E5550-88D9-4933-BEA3-06913CE54281}"/>
              </a:ext>
            </a:extLst>
          </p:cNvPr>
          <p:cNvSpPr/>
          <p:nvPr/>
        </p:nvSpPr>
        <p:spPr>
          <a:xfrm>
            <a:off x="3848669" y="4903319"/>
            <a:ext cx="7642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Государственное бюджетное профессиональное образовательное учреждение «Южно-Уральский государственный 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53341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5165"/>
            <a:ext cx="12192000" cy="5917231"/>
          </a:xfrm>
          <a:prstGeom prst="rect">
            <a:avLst/>
          </a:prstGeom>
        </p:spPr>
      </p:pic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822278" y="45460"/>
            <a:ext cx="12064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текущего состояния процесса организационно-методического сопровождения адаптации молодых специалистов в ГБПОУ «ЮУрГТК»</a:t>
            </a:r>
          </a:p>
        </p:txBody>
      </p:sp>
    </p:spTree>
    <p:extLst>
      <p:ext uri="{BB962C8B-B14F-4D97-AF65-F5344CB8AC3E}">
        <p14:creationId xmlns:p14="http://schemas.microsoft.com/office/powerpoint/2010/main" val="107183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29481"/>
              </p:ext>
            </p:extLst>
          </p:nvPr>
        </p:nvGraphicFramePr>
        <p:xfrm>
          <a:off x="34212" y="413332"/>
          <a:ext cx="12192002" cy="62745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1152969457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793482634"/>
                    </a:ext>
                  </a:extLst>
                </a:gridCol>
              </a:tblGrid>
              <a:tr h="6357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ПРОБЛЕМЫ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25227"/>
                  </a:ext>
                </a:extLst>
              </a:tr>
              <a:tr h="67050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Отсутствие оперативной информации у подразделений о приеме на работу молодого специалиста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Автоматическое уведомление учебной части, учебно-методического центра, учебного отделения, библиотеки и информатизационного центра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15880"/>
                  </a:ext>
                </a:extLst>
              </a:tr>
              <a:tr h="40155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Отсутствие информации о механизме взаимодействия по рабочим вопросам со структурными подразделениями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Инструкция для вновь-принятого преподавателя о взаимодействии со структурными подразделениями колледжа с целью оптимального "вхождения" в процесс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48294"/>
                  </a:ext>
                </a:extLst>
              </a:tr>
              <a:tr h="401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Отсутствие обратной связи от молодого специалиста (умалчивание проблемных вопросов)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Закрепление наставника, мотивированного на эффективную адаптацию молодого преподавателя, утверждение программы наставничества, поддержка наставника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06809"/>
                  </a:ext>
                </a:extLst>
              </a:tr>
              <a:tr h="40155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Проблема взаимодействия со студентами, коллегами и родителями студентов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Закрепление наставника, мотивированного на эффективную адаптацию молодого преподавателя, утверждение программы наставничества, поддержка наставника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9040"/>
                  </a:ext>
                </a:extLst>
              </a:tr>
              <a:tr h="4015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Новая модель школы молодого педагога, Положение о ШПМ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2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06446"/>
              </p:ext>
            </p:extLst>
          </p:nvPr>
        </p:nvGraphicFramePr>
        <p:xfrm>
          <a:off x="-2" y="522514"/>
          <a:ext cx="12192002" cy="61764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90868">
                  <a:extLst>
                    <a:ext uri="{9D8B030D-6E8A-4147-A177-3AD203B41FA5}">
                      <a16:colId xmlns:a16="http://schemas.microsoft.com/office/drawing/2014/main" val="1152969457"/>
                    </a:ext>
                  </a:extLst>
                </a:gridCol>
                <a:gridCol w="6801134">
                  <a:extLst>
                    <a:ext uri="{9D8B030D-6E8A-4147-A177-3AD203B41FA5}">
                      <a16:colId xmlns:a16="http://schemas.microsoft.com/office/drawing/2014/main" val="793482634"/>
                    </a:ext>
                  </a:extLst>
                </a:gridCol>
              </a:tblGrid>
              <a:tr h="6357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ПРОБЛЕМЫ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25227"/>
                  </a:ext>
                </a:extLst>
              </a:tr>
              <a:tr h="670500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Проблема разработки календарно-тематического планирования, планов занятий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Электронная база УМК, сборник локальных нормативных документов  и форм (КТП),  обучающий электронный учебный курс для молодого педагога ( Инструкции, видео-инструкции, методические рекомендации), анкеты и опросники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15880"/>
                  </a:ext>
                </a:extLst>
              </a:tr>
              <a:tr h="560861">
                <a:tc v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Новая модель школы молодого педагога, Положение о ШПМ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48294"/>
                  </a:ext>
                </a:extLst>
              </a:tr>
              <a:tr h="401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Отсутствие навыков организации он-лайн обучения 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Обучение работе в ЭОС колледжа, база инструкций и обучающих материалов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06809"/>
                  </a:ext>
                </a:extLst>
              </a:tr>
              <a:tr h="436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Отсутствие учебников и информационных ресурсов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DFF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9040"/>
                  </a:ext>
                </a:extLst>
              </a:tr>
              <a:tr h="93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Отсутствие культуры поведения в информационном пространстве 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Правила работы в ЭОС колледжа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31157"/>
                  </a:ext>
                </a:extLst>
              </a:tr>
              <a:tr h="53226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 Отсутствие мотивации к самообразованию и повышению квалификации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5. Новая модель школы молодого педагога, Положение о ШПМ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86848"/>
                  </a:ext>
                </a:extLst>
              </a:tr>
              <a:tr h="80310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8. Организация работы творческих (проектных) лабораторий, положение о творческой (проектной) лаборатории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7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70161"/>
              </p:ext>
            </p:extLst>
          </p:nvPr>
        </p:nvGraphicFramePr>
        <p:xfrm>
          <a:off x="0" y="522514"/>
          <a:ext cx="12192002" cy="57670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31309">
                  <a:extLst>
                    <a:ext uri="{9D8B030D-6E8A-4147-A177-3AD203B41FA5}">
                      <a16:colId xmlns:a16="http://schemas.microsoft.com/office/drawing/2014/main" val="1152969457"/>
                    </a:ext>
                  </a:extLst>
                </a:gridCol>
                <a:gridCol w="7360693">
                  <a:extLst>
                    <a:ext uri="{9D8B030D-6E8A-4147-A177-3AD203B41FA5}">
                      <a16:colId xmlns:a16="http://schemas.microsoft.com/office/drawing/2014/main" val="793482634"/>
                    </a:ext>
                  </a:extLst>
                </a:gridCol>
              </a:tblGrid>
              <a:tr h="6357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ПРОБЛЕМЫ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25227"/>
                  </a:ext>
                </a:extLst>
              </a:tr>
              <a:tr h="670500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 Проблема в оценивании образовательных достижений студентов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Закрепление наставника, мотивированного на эффективную адаптацию молодого преподавателя, утверждение программы наставничества, поддержка наставника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15880"/>
                  </a:ext>
                </a:extLst>
              </a:tr>
              <a:tr h="401551">
                <a:tc v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Новая модель школы молодого педагога, Положение о ШПМ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48294"/>
                  </a:ext>
                </a:extLst>
              </a:tr>
              <a:tr h="40155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11.Трудности в разработке и актуализации учебно-методического обеспечения, планов учебных занятий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ru-RU" sz="2000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Электронная база УМК, сборник локальных нормативных документов  и форм (КТП),  обучающий электронный учебный курс для молодого педагога ( Инструкции, видео-инструкции, методические рекомендации), анкеты и опросники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06809"/>
                  </a:ext>
                </a:extLst>
              </a:tr>
              <a:tr h="4015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Закрепление наставника, мотивированного на эффективную адаптацию молодого преподавателя, утверждение программы наставничества, поддержка наставника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9040"/>
                  </a:ext>
                </a:extLst>
              </a:tr>
              <a:tr h="4015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Новая модель школы молодого педагога, Положение о ШПМ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6947"/>
                  </a:ext>
                </a:extLst>
              </a:tr>
              <a:tr h="401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12. Низкие показатели в рейтинге оценки эффективности деятельности преподавателя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8.Организация работы творческих (проектных) лабораторий, положение о творческой (проектной) лаборатории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96456"/>
                  </a:ext>
                </a:extLst>
              </a:tr>
            </a:tbl>
          </a:graphicData>
        </a:graphic>
      </p:graphicFrame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5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612" y="807820"/>
            <a:ext cx="9843043" cy="58827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501252" y="1"/>
            <a:ext cx="10495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ЦЕЛЕВОГО состояния процесса организационно-методического сопровождения адаптации молодых специалистов в ГБПОУ «ЮУрГТК»</a:t>
            </a:r>
          </a:p>
          <a:p>
            <a:pPr marR="433705" algn="ctr">
              <a:tabLst>
                <a:tab pos="355600" algn="l"/>
                <a:tab pos="356235" algn="l"/>
              </a:tabLst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885856" y="2885858"/>
            <a:ext cx="6825597" cy="10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98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948" y="11139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22759864"/>
              </p:ext>
            </p:extLst>
          </p:nvPr>
        </p:nvGraphicFramePr>
        <p:xfrm>
          <a:off x="2961564" y="473103"/>
          <a:ext cx="5931847" cy="609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8949" y="4430372"/>
            <a:ext cx="556358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Отсутствие оперативной информации у подразделений о приеме на работу молодого специалиста		</a:t>
            </a:r>
            <a:b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Отсутствие информации о механизме взаимодействия по рабочим вопросам со структурными подразделениями	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Отсутствие обратной связи от молодого специалиста (умалчивание проблемных вопросов)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Проблема взаимодействия со студентами, коллегами и родителями студентов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Проблема разработки календарно-тематического планирования, планов занятий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Отсутствие навыков организации он-</a:t>
            </a:r>
            <a:r>
              <a:rPr lang="ru-RU" sz="1050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обучения 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Отсутствие учебников по учебной дисциплине и модулю и информационных ресурсов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Отсутствие культуры поведения в информационном пространстве 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Отсутствие мотивации к самообразованию и повышению квалификации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Проблема в оценивании  образовательных достижений студентов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Трудности в разработке и актуализации учебно-методического обеспечения, планов учебных занятий			</a:t>
            </a:r>
          </a:p>
          <a:p>
            <a:pPr fontAlgn="b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Низкие показатели в рейтинге оценки эффективности деятельности преподавателя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79695" y="-24511"/>
            <a:ext cx="11832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Пирамида проблем</a:t>
            </a:r>
          </a:p>
        </p:txBody>
      </p:sp>
      <p:sp>
        <p:nvSpPr>
          <p:cNvPr id="8" name="TextBox 7"/>
          <p:cNvSpPr txBox="1"/>
          <p:nvPr/>
        </p:nvSpPr>
        <p:spPr>
          <a:xfrm rot="18253341">
            <a:off x="1039807" y="2161637"/>
            <a:ext cx="3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sp>
        <p:nvSpPr>
          <p:cNvPr id="9" name="TextBox 8"/>
          <p:cNvSpPr txBox="1"/>
          <p:nvPr/>
        </p:nvSpPr>
        <p:spPr>
          <a:xfrm rot="3443480">
            <a:off x="8624330" y="3702534"/>
            <a:ext cx="3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850" y="4430372"/>
            <a:ext cx="545000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Автоматическое уведомление подразделений о приеме молодого специалиста на работу в колледж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Инструкция для вновь-принятого преподавателя о взаимодействии со структурными подразделениями колледжа с целью оптимального "вхождения" в процесс 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Электронная база учебно-методических комплексов образовательной программы, сборник локальных нормативных документов и форм (КТП),  обучающий электронный учебный курс для молодого педагога (Инструкции, видео-инструкции, методические рекомендации), анкеты и опросники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Закрепление наставника, мотивированного на эффективную адаптацию молодого преподавателя, утверждение программы наставничества, поддержка наставника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Новая модель школы молодого педагога, Положение о ШПМ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Обучение работе в электронной образовательной среде колледжа, база инструкций и обучающих материалов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Правила работы в электронной образовательной среде колледжа </a:t>
            </a:r>
          </a:p>
          <a:p>
            <a:pPr fontAlgn="base"/>
            <a:r>
              <a:rPr lang="ru-RU" sz="105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Организация работы творческих (проектных) лабораторий (мастерских), положение о творческой (проектной) лаборатории (мастерской)</a:t>
            </a:r>
          </a:p>
        </p:txBody>
      </p:sp>
    </p:spTree>
    <p:extLst>
      <p:ext uri="{BB962C8B-B14F-4D97-AF65-F5344CB8AC3E}">
        <p14:creationId xmlns:p14="http://schemas.microsoft.com/office/powerpoint/2010/main" val="397085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495255" y="6148"/>
            <a:ext cx="1110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b="1" dirty="0">
                <a:solidFill>
                  <a:srgbClr val="025588"/>
                </a:solidFill>
              </a:rPr>
              <a:t>Утвержденный план мероприятий </a:t>
            </a:r>
          </a:p>
        </p:txBody>
      </p:sp>
      <p:pic>
        <p:nvPicPr>
          <p:cNvPr id="6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035" y="904161"/>
            <a:ext cx="4272892" cy="26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9110" y="3602087"/>
            <a:ext cx="4224742" cy="27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6408" y="550261"/>
            <a:ext cx="4742151" cy="314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6408" y="3721560"/>
            <a:ext cx="4523123" cy="30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5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8381" y="109182"/>
            <a:ext cx="4447828" cy="29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8381" y="3207225"/>
            <a:ext cx="4560460" cy="305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0791" y="2129051"/>
            <a:ext cx="5251563" cy="29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41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6DF0B8-33DE-483F-B2F7-41905956C177}"/>
              </a:ext>
            </a:extLst>
          </p:cNvPr>
          <p:cNvGrpSpPr/>
          <p:nvPr/>
        </p:nvGrpSpPr>
        <p:grpSpPr>
          <a:xfrm>
            <a:off x="0" y="0"/>
            <a:ext cx="12192000" cy="4181848"/>
            <a:chOff x="458724" y="455607"/>
            <a:chExt cx="11274552" cy="3546270"/>
          </a:xfrm>
        </p:grpSpPr>
        <p:pic>
          <p:nvPicPr>
            <p:cNvPr id="9" name="Picture 2" descr="Hexagon Science And Technology Background Download Free | Banner Background  Image on Lovepik | 400166677">
              <a:extLst>
                <a:ext uri="{FF2B5EF4-FFF2-40B4-BE49-F238E27FC236}">
                  <a16:creationId xmlns:a16="http://schemas.microsoft.com/office/drawing/2014/main" id="{42EC8FE3-AD6B-4EC5-93A5-58F2FF8E2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9"/>
            <a:stretch/>
          </p:blipFill>
          <p:spPr bwMode="auto">
            <a:xfrm>
              <a:off x="458724" y="455607"/>
              <a:ext cx="11274552" cy="354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19">
              <a:extLst>
                <a:ext uri="{FF2B5EF4-FFF2-40B4-BE49-F238E27FC236}">
                  <a16:creationId xmlns:a16="http://schemas.microsoft.com/office/drawing/2014/main" id="{32F3E6D6-12AB-4855-A0B2-D518B664976E}"/>
                </a:ext>
              </a:extLst>
            </p:cNvPr>
            <p:cNvSpPr/>
            <p:nvPr/>
          </p:nvSpPr>
          <p:spPr>
            <a:xfrm>
              <a:off x="3841090" y="2814191"/>
              <a:ext cx="3897842" cy="1144810"/>
            </a:xfrm>
            <a:custGeom>
              <a:avLst/>
              <a:gdLst>
                <a:gd name="connsiteX0" fmla="*/ 0 w 2452914"/>
                <a:gd name="connsiteY0" fmla="*/ 0 h 569686"/>
                <a:gd name="connsiteX1" fmla="*/ 2452914 w 2452914"/>
                <a:gd name="connsiteY1" fmla="*/ 0 h 569686"/>
                <a:gd name="connsiteX2" fmla="*/ 2452914 w 2452914"/>
                <a:gd name="connsiteY2" fmla="*/ 569686 h 569686"/>
                <a:gd name="connsiteX3" fmla="*/ 0 w 2452914"/>
                <a:gd name="connsiteY3" fmla="*/ 569686 h 569686"/>
                <a:gd name="connsiteX4" fmla="*/ 0 w 2452914"/>
                <a:gd name="connsiteY4" fmla="*/ 0 h 569686"/>
                <a:gd name="connsiteX0" fmla="*/ 0 w 2452914"/>
                <a:gd name="connsiteY0" fmla="*/ 0 h 569686"/>
                <a:gd name="connsiteX1" fmla="*/ 2336799 w 2452914"/>
                <a:gd name="connsiteY1" fmla="*/ 0 h 569686"/>
                <a:gd name="connsiteX2" fmla="*/ 2452914 w 2452914"/>
                <a:gd name="connsiteY2" fmla="*/ 569686 h 569686"/>
                <a:gd name="connsiteX3" fmla="*/ 0 w 2452914"/>
                <a:gd name="connsiteY3" fmla="*/ 569686 h 569686"/>
                <a:gd name="connsiteX4" fmla="*/ 0 w 2452914"/>
                <a:gd name="connsiteY4" fmla="*/ 0 h 569686"/>
                <a:gd name="connsiteX0" fmla="*/ 0 w 2612571"/>
                <a:gd name="connsiteY0" fmla="*/ 0 h 569686"/>
                <a:gd name="connsiteX1" fmla="*/ 2336799 w 2612571"/>
                <a:gd name="connsiteY1" fmla="*/ 0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612571"/>
                <a:gd name="connsiteY0" fmla="*/ 0 h 569686"/>
                <a:gd name="connsiteX1" fmla="*/ 2095202 w 2612571"/>
                <a:gd name="connsiteY1" fmla="*/ 7463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612571"/>
                <a:gd name="connsiteY0" fmla="*/ 0 h 569686"/>
                <a:gd name="connsiteX1" fmla="*/ 2175735 w 2612571"/>
                <a:gd name="connsiteY1" fmla="*/ 7463 h 569686"/>
                <a:gd name="connsiteX2" fmla="*/ 2612571 w 2612571"/>
                <a:gd name="connsiteY2" fmla="*/ 569686 h 569686"/>
                <a:gd name="connsiteX3" fmla="*/ 0 w 2612571"/>
                <a:gd name="connsiteY3" fmla="*/ 569686 h 569686"/>
                <a:gd name="connsiteX4" fmla="*/ 0 w 2612571"/>
                <a:gd name="connsiteY4" fmla="*/ 0 h 569686"/>
                <a:gd name="connsiteX0" fmla="*/ 0 w 2840747"/>
                <a:gd name="connsiteY0" fmla="*/ 0 h 569686"/>
                <a:gd name="connsiteX1" fmla="*/ 2175735 w 2840747"/>
                <a:gd name="connsiteY1" fmla="*/ 7463 h 569686"/>
                <a:gd name="connsiteX2" fmla="*/ 2840747 w 2840747"/>
                <a:gd name="connsiteY2" fmla="*/ 569686 h 569686"/>
                <a:gd name="connsiteX3" fmla="*/ 0 w 2840747"/>
                <a:gd name="connsiteY3" fmla="*/ 569686 h 569686"/>
                <a:gd name="connsiteX4" fmla="*/ 0 w 2840747"/>
                <a:gd name="connsiteY4" fmla="*/ 0 h 569686"/>
                <a:gd name="connsiteX0" fmla="*/ 0 w 2840747"/>
                <a:gd name="connsiteY0" fmla="*/ 0 h 569686"/>
                <a:gd name="connsiteX1" fmla="*/ 2337807 w 2840747"/>
                <a:gd name="connsiteY1" fmla="*/ 46642 h 569686"/>
                <a:gd name="connsiteX2" fmla="*/ 2840747 w 2840747"/>
                <a:gd name="connsiteY2" fmla="*/ 569686 h 569686"/>
                <a:gd name="connsiteX3" fmla="*/ 0 w 2840747"/>
                <a:gd name="connsiteY3" fmla="*/ 569686 h 569686"/>
                <a:gd name="connsiteX4" fmla="*/ 0 w 2840747"/>
                <a:gd name="connsiteY4" fmla="*/ 0 h 569686"/>
                <a:gd name="connsiteX0" fmla="*/ 0 w 2840747"/>
                <a:gd name="connsiteY0" fmla="*/ 8068 h 577754"/>
                <a:gd name="connsiteX1" fmla="*/ 1827312 w 2840747"/>
                <a:gd name="connsiteY1" fmla="*/ 3647 h 577754"/>
                <a:gd name="connsiteX2" fmla="*/ 2337807 w 2840747"/>
                <a:gd name="connsiteY2" fmla="*/ 54710 h 577754"/>
                <a:gd name="connsiteX3" fmla="*/ 2840747 w 2840747"/>
                <a:gd name="connsiteY3" fmla="*/ 577754 h 577754"/>
                <a:gd name="connsiteX4" fmla="*/ 0 w 2840747"/>
                <a:gd name="connsiteY4" fmla="*/ 577754 h 577754"/>
                <a:gd name="connsiteX5" fmla="*/ 0 w 2840747"/>
                <a:gd name="connsiteY5" fmla="*/ 8068 h 577754"/>
                <a:gd name="connsiteX0" fmla="*/ 1191410 w 4032157"/>
                <a:gd name="connsiteY0" fmla="*/ 8068 h 577754"/>
                <a:gd name="connsiteX1" fmla="*/ 3018722 w 4032157"/>
                <a:gd name="connsiteY1" fmla="*/ 3647 h 577754"/>
                <a:gd name="connsiteX2" fmla="*/ 3529217 w 4032157"/>
                <a:gd name="connsiteY2" fmla="*/ 54710 h 577754"/>
                <a:gd name="connsiteX3" fmla="*/ 4032157 w 4032157"/>
                <a:gd name="connsiteY3" fmla="*/ 577754 h 577754"/>
                <a:gd name="connsiteX4" fmla="*/ 0 w 4032157"/>
                <a:gd name="connsiteY4" fmla="*/ 577754 h 577754"/>
                <a:gd name="connsiteX5" fmla="*/ 1191410 w 4032157"/>
                <a:gd name="connsiteY5" fmla="*/ 8068 h 577754"/>
                <a:gd name="connsiteX0" fmla="*/ 1464849 w 4032157"/>
                <a:gd name="connsiteY0" fmla="*/ 8068 h 577754"/>
                <a:gd name="connsiteX1" fmla="*/ 3018722 w 4032157"/>
                <a:gd name="connsiteY1" fmla="*/ 3647 h 577754"/>
                <a:gd name="connsiteX2" fmla="*/ 3529217 w 4032157"/>
                <a:gd name="connsiteY2" fmla="*/ 54710 h 577754"/>
                <a:gd name="connsiteX3" fmla="*/ 4032157 w 4032157"/>
                <a:gd name="connsiteY3" fmla="*/ 577754 h 577754"/>
                <a:gd name="connsiteX4" fmla="*/ 0 w 4032157"/>
                <a:gd name="connsiteY4" fmla="*/ 577754 h 577754"/>
                <a:gd name="connsiteX5" fmla="*/ 1464849 w 4032157"/>
                <a:gd name="connsiteY5" fmla="*/ 8068 h 577754"/>
                <a:gd name="connsiteX0" fmla="*/ 673831 w 3241139"/>
                <a:gd name="connsiteY0" fmla="*/ 8068 h 577754"/>
                <a:gd name="connsiteX1" fmla="*/ 2227704 w 3241139"/>
                <a:gd name="connsiteY1" fmla="*/ 3647 h 577754"/>
                <a:gd name="connsiteX2" fmla="*/ 2738199 w 3241139"/>
                <a:gd name="connsiteY2" fmla="*/ 54710 h 577754"/>
                <a:gd name="connsiteX3" fmla="*/ 3241139 w 3241139"/>
                <a:gd name="connsiteY3" fmla="*/ 577754 h 577754"/>
                <a:gd name="connsiteX4" fmla="*/ 0 w 3241139"/>
                <a:gd name="connsiteY4" fmla="*/ 577754 h 577754"/>
                <a:gd name="connsiteX5" fmla="*/ 673831 w 3241139"/>
                <a:gd name="connsiteY5" fmla="*/ 8068 h 57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1139" h="577754">
                  <a:moveTo>
                    <a:pt x="673831" y="8068"/>
                  </a:moveTo>
                  <a:cubicBezTo>
                    <a:pt x="1285284" y="22266"/>
                    <a:pt x="1616251" y="-10551"/>
                    <a:pt x="2227704" y="3647"/>
                  </a:cubicBezTo>
                  <a:lnTo>
                    <a:pt x="2738199" y="54710"/>
                  </a:lnTo>
                  <a:lnTo>
                    <a:pt x="3241139" y="577754"/>
                  </a:lnTo>
                  <a:lnTo>
                    <a:pt x="0" y="577754"/>
                  </a:lnTo>
                  <a:lnTo>
                    <a:pt x="673831" y="8068"/>
                  </a:lnTo>
                  <a:close/>
                </a:path>
              </a:pathLst>
            </a:custGeom>
            <a:solidFill>
              <a:srgbClr val="F2F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35B445-A524-49A6-9922-F12C8F080510}"/>
              </a:ext>
            </a:extLst>
          </p:cNvPr>
          <p:cNvSpPr/>
          <p:nvPr/>
        </p:nvSpPr>
        <p:spPr>
          <a:xfrm>
            <a:off x="0" y="4396169"/>
            <a:ext cx="12192000" cy="338740"/>
          </a:xfrm>
          <a:prstGeom prst="rect">
            <a:avLst/>
          </a:prstGeom>
          <a:solidFill>
            <a:srgbClr val="EE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AC9B2E-40E8-4AF4-84C8-1FE6B54BB2F7}"/>
              </a:ext>
            </a:extLst>
          </p:cNvPr>
          <p:cNvSpPr/>
          <p:nvPr/>
        </p:nvSpPr>
        <p:spPr>
          <a:xfrm>
            <a:off x="95535" y="4181848"/>
            <a:ext cx="12192000" cy="228378"/>
          </a:xfrm>
          <a:prstGeom prst="rect">
            <a:avLst/>
          </a:prstGeom>
          <a:solidFill>
            <a:srgbClr val="EA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EE86A5-D1B1-4727-ABEB-40E43FA8260A}"/>
              </a:ext>
            </a:extLst>
          </p:cNvPr>
          <p:cNvSpPr/>
          <p:nvPr/>
        </p:nvSpPr>
        <p:spPr>
          <a:xfrm>
            <a:off x="315248" y="2028535"/>
            <a:ext cx="112885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25588"/>
                </a:solidFill>
              </a:rPr>
              <a:t>Итоги реализации проекта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организационно-методического сопровождения адаптации молодых специалистов в ГБПОУ «Южно-Уральский государственный технический колледж»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57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518475" y="2502977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906650" y="14668"/>
            <a:ext cx="10871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сопровождение адаптации молодых специалистов </a:t>
            </a:r>
            <a:r>
              <a:rPr lang="ru-RU" sz="3200" b="1" dirty="0">
                <a:solidFill>
                  <a:srgbClr val="FF0000"/>
                </a:solidFill>
              </a:rPr>
              <a:t>ДО реализации проекта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586233" y="3925527"/>
            <a:ext cx="2088107" cy="341128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95493" y="4266655"/>
            <a:ext cx="5982525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Последствия:</a:t>
            </a:r>
          </a:p>
          <a:p>
            <a:r>
              <a:rPr lang="ru-RU" sz="1600" dirty="0"/>
              <a:t>профессиональное выгорание педагога от педагогической деятельности, некачественное выполнение должностных обязанностей педагогом, текучесть кадров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493" y="5491311"/>
            <a:ext cx="5982525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Последствия:</a:t>
            </a:r>
          </a:p>
          <a:p>
            <a:r>
              <a:rPr lang="ru-RU" sz="1600" dirty="0"/>
              <a:t>угроза невыполнения учебных планов и программ вследствие нехватки штатной численности сотрудников при распределении педагогической нагрузки во время учебного года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493" y="1063205"/>
            <a:ext cx="598252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Отсутствие оперативной информации у подразделений о приеме на работу молодого специалиста	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Отсутствие информации о механизме взаимодействия по рабочим вопросам со структурными подразделениями	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Отсутствие обратной связи от молодого специалиста (умалчивание проблемных вопросов)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Проблема взаимодействия со студентами, коллегами и родителями студентов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Проблема разработки календарно-тематического планирования, планов занятий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Отсутствие навыков организации он-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обучения 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Отсутствие учебников по учебной дисциплине и модулю и информационных ресурсов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Отсутствие культуры поведения в информационном пространстве 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Отсутствие мотивации к самообразованию и повышению квалификации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Проблема в оценивании  образовательных достижений студентов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Трудности в разработке и актуализации учебно-методического обеспечения, планов учебных занятий	</a:t>
            </a:r>
          </a:p>
          <a:p>
            <a:pPr fontAlgn="b"/>
            <a:r>
              <a:rPr lang="ru-RU" sz="1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Низкие показатели в рейтинге оценки эффективности деятельности преподавателя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90" y="1589456"/>
            <a:ext cx="5493350" cy="41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9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282451" y="1449628"/>
            <a:ext cx="4561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2825" y="522514"/>
            <a:ext cx="4898802" cy="616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38" y="2781837"/>
            <a:ext cx="6528087" cy="335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69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27737"/>
            <a:ext cx="1056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25588"/>
                </a:solidFill>
              </a:rPr>
              <a:t>Разработан и введен в действие пакет локально-нормативных актов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398" y="1738370"/>
            <a:ext cx="136191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Регламент приема молодого педагога на работу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0725" y="4840931"/>
            <a:ext cx="194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Положение о наставнике молодого педагога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0726" y="1876870"/>
            <a:ext cx="1944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Положение о школе молодого педагога (Школа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педмастерства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346" y="1204955"/>
            <a:ext cx="1957589" cy="282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0935" y="1323485"/>
            <a:ext cx="1983176" cy="27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6298" y="4175984"/>
            <a:ext cx="1861535" cy="259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9082" y="4175984"/>
            <a:ext cx="1748118" cy="26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345" y="4184982"/>
            <a:ext cx="1957589" cy="26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269" y="4890857"/>
            <a:ext cx="145604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Положение о творческой (проектной) мастерской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1001" y="4184982"/>
            <a:ext cx="1867523" cy="26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6298" y="1233332"/>
            <a:ext cx="1861535" cy="268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7833" y="1186125"/>
            <a:ext cx="1899367" cy="282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9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Разработана и введена в действие памятка-путеводитель для молодого специалиста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0432" y="2399278"/>
            <a:ext cx="6341568" cy="442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270" y="1518411"/>
            <a:ext cx="6006100" cy="40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495773" y="60502"/>
            <a:ext cx="11301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25588"/>
                </a:solidFill>
              </a:rPr>
              <a:t>Разработан и апробирован диагностический инструментарий для выявления затруднений и </a:t>
            </a:r>
            <a:r>
              <a:rPr lang="ru-RU" sz="3200" b="1" dirty="0" err="1">
                <a:solidFill>
                  <a:srgbClr val="025588"/>
                </a:solidFill>
              </a:rPr>
              <a:t>профдефицитов</a:t>
            </a:r>
            <a:r>
              <a:rPr lang="ru-RU" sz="3200" b="1" dirty="0">
                <a:solidFill>
                  <a:srgbClr val="025588"/>
                </a:solidFill>
              </a:rPr>
              <a:t> молодых педагогов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57" y="1721224"/>
            <a:ext cx="5198796" cy="4847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437" y="1710045"/>
            <a:ext cx="3328148" cy="3409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9175" y="1710045"/>
            <a:ext cx="3204075" cy="3409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705" y="5282440"/>
            <a:ext cx="5178799" cy="15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63428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https://sustec.ru/deyatelnost/metodicheskaja-rabota/professionalnye-deficity-pedagogov/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25588"/>
                </a:solidFill>
              </a:rPr>
              <a:t>Проведен анализ диагностики, определена тематика и формы проведения занятий ШМП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2246" y="1330153"/>
            <a:ext cx="7516907" cy="34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60859" y="1330153"/>
            <a:ext cx="24070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Разработка учебно-методического комплекса (практикум)</a:t>
            </a:r>
          </a:p>
          <a:p>
            <a:r>
              <a:rPr lang="ru-RU" dirty="0"/>
              <a:t>Планируем занятие: ставим цели и достигаем (деловая игра +практикум)</a:t>
            </a:r>
          </a:p>
          <a:p>
            <a:r>
              <a:rPr lang="ru-RU" dirty="0"/>
              <a:t> Самоанализ урока (</a:t>
            </a:r>
            <a:r>
              <a:rPr lang="ru-RU" dirty="0" err="1"/>
              <a:t>взаимопосещение</a:t>
            </a:r>
            <a:r>
              <a:rPr lang="ru-RU" dirty="0"/>
              <a:t>)</a:t>
            </a:r>
          </a:p>
          <a:p>
            <a:r>
              <a:rPr lang="ru-RU" dirty="0"/>
              <a:t>- Оценка образовательных результатов. Ситуация успеха (практикум по разработке оценочных средств и ролевая игра)</a:t>
            </a:r>
          </a:p>
          <a:p>
            <a:r>
              <a:rPr lang="ru-RU" dirty="0"/>
              <a:t>- Эффективное взаимодействие в образовательном процессе (тренинги)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751" y="4761716"/>
            <a:ext cx="8964402" cy="20313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/>
              <a:t>«Современные образовательные технологии»  (-  Семинар-практикум с элементами ролевой игры)</a:t>
            </a:r>
          </a:p>
          <a:p>
            <a:r>
              <a:rPr lang="ru-RU" dirty="0"/>
              <a:t>- Методика электронного обучения и обучения с применением дистанционных образовательных технологий (Он-</a:t>
            </a:r>
            <a:r>
              <a:rPr lang="ru-RU" dirty="0" err="1"/>
              <a:t>лайн</a:t>
            </a:r>
            <a:r>
              <a:rPr lang="ru-RU" dirty="0"/>
              <a:t> семинар)</a:t>
            </a:r>
          </a:p>
          <a:p>
            <a:r>
              <a:rPr lang="ru-RU" dirty="0"/>
              <a:t>- Разработка электронных учебных курсов (Практикум)</a:t>
            </a:r>
          </a:p>
          <a:p>
            <a:r>
              <a:rPr lang="ru-RU" dirty="0"/>
              <a:t>- Планирование и проведение внеклассных мероприятий предметного содержания (деловая игра)</a:t>
            </a:r>
          </a:p>
          <a:p>
            <a:r>
              <a:rPr lang="ru-RU" dirty="0"/>
              <a:t>- Проведение родительского собрания (ролевая игра)</a:t>
            </a:r>
          </a:p>
          <a:p>
            <a:r>
              <a:rPr lang="ru-RU" dirty="0"/>
              <a:t>- Электронное портфолио преподавателя – планируем аттестацию (Практикум)</a:t>
            </a:r>
          </a:p>
        </p:txBody>
      </p:sp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3" y="179275"/>
            <a:ext cx="1056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25588"/>
                </a:solidFill>
              </a:rPr>
              <a:t>Разработаны индивидуальные маршруты развития квалификации каждого педагога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0783" y="2453425"/>
            <a:ext cx="20734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32749" y="1256493"/>
            <a:ext cx="225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2023-2024 </a:t>
            </a:r>
            <a:r>
              <a:rPr lang="ru-RU" sz="2400" dirty="0" err="1"/>
              <a:t>уч.г</a:t>
            </a:r>
            <a:r>
              <a:rPr lang="ru-RU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3070" y="2367292"/>
            <a:ext cx="3000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Обучение по ДПП ПК «Содержание  и технологии реализации ФГОС СПО»</a:t>
            </a:r>
          </a:p>
          <a:p>
            <a:r>
              <a:rPr lang="ru-RU" dirty="0"/>
              <a:t>(ЧИРПО, 27.11.23-08.13.23, 72 часа)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3848" y="2398939"/>
            <a:ext cx="3000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Обучение по ДПП ПК «Инклюзия в СПО»</a:t>
            </a:r>
          </a:p>
          <a:p>
            <a:r>
              <a:rPr lang="ru-RU" dirty="0"/>
              <a:t>(БПОО – ГБПОУ «ЧГПГТ им. А.В. Яковлева», 12.04.2024 -30.04.2024, 36 часов)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63166" y="1887742"/>
            <a:ext cx="6641206" cy="2181981"/>
          </a:xfrm>
          <a:prstGeom prst="round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53070" y="2029607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Формальное повышение квалификации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1126" y="4288662"/>
            <a:ext cx="9543246" cy="23555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22041" y="4435810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Неформальное повышение квалификации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124" y="5009881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Слушатель «Школы молодого педагога» в 2023 -2024 учебном году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2415" y="5808854"/>
            <a:ext cx="371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 семинара по современным педагогическим технологиям в 2024 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6078" y="5009881"/>
            <a:ext cx="533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наставником (Шибанова В.А., руководитель УГС)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6078" y="5531855"/>
            <a:ext cx="503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в составе творческой (проектной) мастерской по проектированию ОП ФП «Профессионалитет» по специальности 09.02.07 (ВБ)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850783" y="2453425"/>
            <a:ext cx="1262130" cy="198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66078" y="5009881"/>
            <a:ext cx="327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наставником (Шибанова В.А., руководитель УГС)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1077" y="3078512"/>
            <a:ext cx="36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Шумилейко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преподаватель ПЦК специальности 09.02.07 Информационные системы и программирование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103" y="915902"/>
            <a:ext cx="1573617" cy="220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3" y="179275"/>
            <a:ext cx="1056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25588"/>
                </a:solidFill>
              </a:rPr>
              <a:t>Разработаны индивидуальные маршруты развития квалификации каждого педагога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077" y="3078512"/>
            <a:ext cx="368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Шумилейко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преподаватель ПЦК специальности 09.02.07 Информационные системы и программирование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0783" y="2453425"/>
            <a:ext cx="20734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31804" y="1316243"/>
            <a:ext cx="2253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2024-2025 </a:t>
            </a:r>
            <a:r>
              <a:rPr lang="ru-RU" sz="2400" dirty="0" err="1"/>
              <a:t>уч.г</a:t>
            </a:r>
            <a:r>
              <a:rPr lang="ru-RU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3070" y="2367292"/>
            <a:ext cx="2305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Обучение по ДПП ПК в рамках ФП «Профессионалитет» - разработка и реализация ОП-П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4" y="2373181"/>
            <a:ext cx="2410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Обучение по ДПП ПК «Информационные технологии в образовании: продвинутый уровень»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0870" y="2203224"/>
            <a:ext cx="6436659" cy="1727968"/>
          </a:xfrm>
          <a:prstGeom prst="roundRect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33501" y="1777908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Формальное повышение квалификации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2718" y="4326453"/>
            <a:ext cx="7767330" cy="23555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26912" y="4533002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Неформальное повышение квалификации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2081" y="4904053"/>
            <a:ext cx="1931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 семинара по современным педагогическим технологиям в 2025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6184" y="4948423"/>
            <a:ext cx="2075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в составе творческой (проектной) мастерской проекта «Конструктор карьеры»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850783" y="2453425"/>
            <a:ext cx="1262130" cy="198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23175" y="2453425"/>
            <a:ext cx="156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Стажировка в ООО «</a:t>
            </a:r>
            <a:r>
              <a:rPr lang="ru-RU" dirty="0" err="1"/>
              <a:t>Интерсвязь</a:t>
            </a:r>
            <a:r>
              <a:rPr lang="ru-RU" dirty="0"/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1553" y="4961870"/>
            <a:ext cx="2070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Подготовка выступления на областной </a:t>
            </a:r>
            <a:r>
              <a:rPr lang="ru-RU" dirty="0" err="1"/>
              <a:t>педНПК</a:t>
            </a:r>
            <a:r>
              <a:rPr lang="ru-RU" dirty="0"/>
              <a:t>,</a:t>
            </a:r>
          </a:p>
          <a:p>
            <a:r>
              <a:rPr lang="ru-RU" dirty="0"/>
              <a:t>Оформление публикации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2286" y="5029010"/>
            <a:ext cx="138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Участие в </a:t>
            </a:r>
            <a:r>
              <a:rPr lang="ru-RU" dirty="0" err="1"/>
              <a:t>колледжных</a:t>
            </a:r>
            <a:r>
              <a:rPr lang="ru-RU" dirty="0"/>
              <a:t> конкурсах ПМ</a:t>
            </a:r>
          </a:p>
        </p:txBody>
      </p:sp>
      <p:sp>
        <p:nvSpPr>
          <p:cNvPr id="3" name="Овал 2"/>
          <p:cNvSpPr/>
          <p:nvPr/>
        </p:nvSpPr>
        <p:spPr>
          <a:xfrm>
            <a:off x="9480176" y="4326453"/>
            <a:ext cx="2433918" cy="22461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Аттестация на 1 </a:t>
            </a:r>
            <a:r>
              <a:rPr lang="ru-RU" dirty="0" err="1">
                <a:solidFill>
                  <a:srgbClr val="FF0000"/>
                </a:solidFill>
              </a:rPr>
              <a:t>квалификацион-ную</a:t>
            </a:r>
            <a:r>
              <a:rPr lang="ru-RU" dirty="0">
                <a:solidFill>
                  <a:srgbClr val="FF0000"/>
                </a:solidFill>
              </a:rPr>
              <a:t> категорию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103" y="915902"/>
            <a:ext cx="1573617" cy="220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0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Закреплены наставники, разработаны и реализованы программы наставничества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56" y="1815351"/>
            <a:ext cx="3697942" cy="482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159" y="1658197"/>
            <a:ext cx="4150864" cy="2334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3886" y="4229098"/>
            <a:ext cx="4285341" cy="241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745" y="4254328"/>
            <a:ext cx="4247358" cy="2388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430" y="1815351"/>
            <a:ext cx="1171607" cy="16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397" y="1809750"/>
            <a:ext cx="1202980" cy="17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4392" y="2619239"/>
            <a:ext cx="1191296" cy="160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Проведено 11 занятий ШМП по актуальной тематике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102" y="1641041"/>
            <a:ext cx="3032180" cy="24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095" y="1662793"/>
            <a:ext cx="3290076" cy="24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103" y="4155140"/>
            <a:ext cx="3032180" cy="22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095" y="4155139"/>
            <a:ext cx="3290076" cy="22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489" y="1662793"/>
            <a:ext cx="2200774" cy="47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11435" y="1662793"/>
            <a:ext cx="1313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Мастер-класс</a:t>
            </a:r>
          </a:p>
          <a:p>
            <a:endParaRPr lang="ru-RU" dirty="0"/>
          </a:p>
          <a:p>
            <a:r>
              <a:rPr lang="ru-RU" dirty="0"/>
              <a:t>Творческая мастерская</a:t>
            </a:r>
          </a:p>
          <a:p>
            <a:endParaRPr lang="ru-RU" dirty="0"/>
          </a:p>
          <a:p>
            <a:r>
              <a:rPr lang="ru-RU" dirty="0"/>
              <a:t>Практикум</a:t>
            </a:r>
          </a:p>
          <a:p>
            <a:endParaRPr lang="ru-RU" dirty="0"/>
          </a:p>
          <a:p>
            <a:r>
              <a:rPr lang="ru-RU" dirty="0"/>
              <a:t>Мозговой штурм</a:t>
            </a:r>
          </a:p>
          <a:p>
            <a:endParaRPr lang="ru-RU" dirty="0"/>
          </a:p>
          <a:p>
            <a:r>
              <a:rPr lang="ru-RU" dirty="0"/>
              <a:t>Защита проектов</a:t>
            </a:r>
          </a:p>
          <a:p>
            <a:endParaRPr lang="ru-RU" dirty="0"/>
          </a:p>
          <a:p>
            <a:r>
              <a:rPr lang="ru-RU" dirty="0"/>
              <a:t>Тренинг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Разработан и введен в действие специализированный ЭОР </a:t>
            </a:r>
          </a:p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b="1" dirty="0">
                <a:solidFill>
                  <a:srgbClr val="025588"/>
                </a:solidFill>
              </a:rPr>
              <a:t>для организации педагогической деятельности в помощь молодым педагогам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334" y="1795409"/>
            <a:ext cx="8980445" cy="4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2967" y="3165495"/>
            <a:ext cx="7691718" cy="39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624084" y="194972"/>
            <a:ext cx="1056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Все молодые педагоги включены в работу творческих (проектных) мастерских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12440"/>
              </p:ext>
            </p:extLst>
          </p:nvPr>
        </p:nvGraphicFramePr>
        <p:xfrm>
          <a:off x="241836" y="1882667"/>
          <a:ext cx="8128000" cy="4389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1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ФИО педагога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творческой (проектной) мастерской, в работу которой включен с января 2024 года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Кузовников</a:t>
                      </a:r>
                      <a:r>
                        <a:rPr lang="ru-RU" dirty="0"/>
                        <a:t> В.Г.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Проектирование образовательной программы ФП «Профессионалитет» про специальности 15.02.19 Сварочное производство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Шумилейко</a:t>
                      </a:r>
                      <a:r>
                        <a:rPr lang="ru-RU" dirty="0"/>
                        <a:t> А.В.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Проектирование образовательной программы ФП «Профессионалитет» про специальности 09.02.07 Информационные системы и программирование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Щипачев В.А.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Конструктор карьеры (профессиональное самоопределение и содействие трудоустройству</a:t>
                      </a:r>
                      <a:r>
                        <a:rPr lang="ru-RU" baseline="0" dirty="0"/>
                        <a:t> обучающихся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Гибаев</a:t>
                      </a:r>
                      <a:r>
                        <a:rPr lang="ru-RU" dirty="0"/>
                        <a:t> А.Б.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«Билет в будущее» (ранняя</a:t>
                      </a:r>
                      <a:r>
                        <a:rPr lang="ru-RU" baseline="0" dirty="0"/>
                        <a:t> профессиональная ориентация школьников)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Чуяшенко</a:t>
                      </a:r>
                      <a:r>
                        <a:rPr lang="ru-RU" dirty="0"/>
                        <a:t> Д.С.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Реализация</a:t>
                      </a:r>
                      <a:r>
                        <a:rPr lang="ru-RU" baseline="0" dirty="0"/>
                        <a:t> технологии проектного обучения в рамках образовательных программ  ФП «Профессионалитет»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 descr="https://sun9-9.userapi.com/impg/fiCTg14uhUBhNxkUvGDhL8Bbih-nvQ8TUq9qbQ/N_nDV4jD9YA.jpg?size=960x1280&amp;quality=95&amp;sign=9afa097f1926671440b26e040c7dd4da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3543" y="1440485"/>
            <a:ext cx="2884868" cy="28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3543" y="4378814"/>
            <a:ext cx="2987898" cy="214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-107689" y="890108"/>
            <a:ext cx="3656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проекта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2141" y="522514"/>
            <a:ext cx="8793252" cy="62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14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626963" y="250297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720313" y="89378"/>
            <a:ext cx="1019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Итоги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05845"/>
              </p:ext>
            </p:extLst>
          </p:nvPr>
        </p:nvGraphicFramePr>
        <p:xfrm>
          <a:off x="2047890" y="1005808"/>
          <a:ext cx="9691428" cy="54241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18059">
                  <a:extLst>
                    <a:ext uri="{9D8B030D-6E8A-4147-A177-3AD203B41FA5}">
                      <a16:colId xmlns:a16="http://schemas.microsoft.com/office/drawing/2014/main" val="680795111"/>
                    </a:ext>
                  </a:extLst>
                </a:gridCol>
                <a:gridCol w="1906074">
                  <a:extLst>
                    <a:ext uri="{9D8B030D-6E8A-4147-A177-3AD203B41FA5}">
                      <a16:colId xmlns:a16="http://schemas.microsoft.com/office/drawing/2014/main" val="3123530228"/>
                    </a:ext>
                  </a:extLst>
                </a:gridCol>
                <a:gridCol w="1764405">
                  <a:extLst>
                    <a:ext uri="{9D8B030D-6E8A-4147-A177-3AD203B41FA5}">
                      <a16:colId xmlns:a16="http://schemas.microsoft.com/office/drawing/2014/main" val="4144558106"/>
                    </a:ext>
                  </a:extLst>
                </a:gridCol>
                <a:gridCol w="2002890">
                  <a:extLst>
                    <a:ext uri="{9D8B030D-6E8A-4147-A177-3AD203B41FA5}">
                      <a16:colId xmlns:a16="http://schemas.microsoft.com/office/drawing/2014/main" val="3606067127"/>
                    </a:ext>
                  </a:extLst>
                </a:gridCol>
              </a:tblGrid>
              <a:tr h="86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Текущее значение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Целевое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значение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Фактически достигнутое значение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73124"/>
                  </a:ext>
                </a:extLst>
              </a:tr>
              <a:tr h="120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Количество затруднений и проблем, которые отмечают молодые (начинающие) педагоги в своей профессиональной деятельности (по итогам анкетирования)</a:t>
                      </a:r>
                    </a:p>
                  </a:txBody>
                  <a:tcPr marL="53975" marR="539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 затруднений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0-1 затруднение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0550"/>
                  </a:ext>
                </a:extLst>
              </a:tr>
              <a:tr h="86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Процент баллов от максимально возможных 75 баллов, набранных по результатам аудитов качества проведения учебных занятий</a:t>
                      </a:r>
                    </a:p>
                  </a:txBody>
                  <a:tcPr marL="53975" marR="539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708429"/>
                  </a:ext>
                </a:extLst>
              </a:tr>
              <a:tr h="120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Процент наполнения электронного портфолио преподавателя</a:t>
                      </a:r>
                    </a:p>
                  </a:txBody>
                  <a:tcPr marL="53975" marR="539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19210"/>
                  </a:ext>
                </a:extLst>
              </a:tr>
              <a:tr h="120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Численность молодых специалистов, уволившихся в первый год работы</a:t>
                      </a:r>
                    </a:p>
                  </a:txBody>
                  <a:tcPr marL="53975" marR="5397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975" marR="5397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15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91"/>
          <a:stretch/>
        </p:blipFill>
        <p:spPr bwMode="auto">
          <a:xfrm rot="16200000">
            <a:off x="-3296050" y="3172066"/>
            <a:ext cx="6850252" cy="5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720313" y="89378"/>
            <a:ext cx="4216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ДО…</a:t>
            </a:r>
          </a:p>
        </p:txBody>
      </p:sp>
      <p:pic>
        <p:nvPicPr>
          <p:cNvPr id="6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07434" y="3315384"/>
            <a:ext cx="6850252" cy="2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7781076" y="152402"/>
            <a:ext cx="4216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25588"/>
                </a:solidFill>
              </a:rPr>
              <a:t>ПОСЛЕ…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28" y="1111212"/>
            <a:ext cx="5701553" cy="26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8933" y="1218737"/>
            <a:ext cx="5238606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728" y="4095482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Риск увольнения молодого специалиста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2000" y="4675512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Пул профессиональных проблем, затруднений, дефицитов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928" y="5196893"/>
            <a:ext cx="5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«Пустое» педагогическое портфолио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4439" y="4095482"/>
            <a:ext cx="50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молодые педагоги успешно адаптировались и планируют дальнейшую работу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0383" y="4881334"/>
            <a:ext cx="50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Незначительное количество затруднений по итогам опроса и наблюдений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5509" y="5680547"/>
            <a:ext cx="50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Готовность проходить аттестацию на квалификационную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334966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8"/>
          <a:stretch/>
        </p:blipFill>
        <p:spPr bwMode="auto">
          <a:xfrm rot="16200000">
            <a:off x="-2583747" y="2518899"/>
            <a:ext cx="6850252" cy="1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3043452" y="2982703"/>
            <a:ext cx="760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0965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4417026" y="940815"/>
            <a:ext cx="77382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трудности, с которыми сталкиваются молодые педагоги в первый год работы в колледже, является отсутствие опыта решения реальных педагогических проблем, недостаточный уровень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профессиональных компетенций, проблемы взаимодействия со всеми участниками образовательного процесса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745871" y="2418143"/>
            <a:ext cx="4338405" cy="85786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4771869" y="3403858"/>
            <a:ext cx="702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выгорание педагога, некачественное выполнение педагогом профессиональных функций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45871" y="4196766"/>
            <a:ext cx="4338405" cy="85786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4655957" y="5235476"/>
            <a:ext cx="7028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 в профессии, увольнение, текучесть кадров</a:t>
            </a:r>
          </a:p>
        </p:txBody>
      </p:sp>
      <p:pic>
        <p:nvPicPr>
          <p:cNvPr id="9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89972" l="10011" r="89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7903" y="1084082"/>
            <a:ext cx="6058393" cy="4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9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535" y="3081066"/>
            <a:ext cx="841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2. Отсутствие психологического сопровождения молодых преподавателей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82587" y="727766"/>
            <a:ext cx="11832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существующей в колледже системы  организационно-методического сопровождения адаптации молодых специалистов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40" y="3973562"/>
            <a:ext cx="841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3. Отсутствие единой базы материалов для организации самообразования молодых педагогов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1" y="2153448"/>
            <a:ext cx="841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1. Теоретический характер и недостаточное количество занятий школы молодого педагога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40" y="4939801"/>
            <a:ext cx="8413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4. Высокие временные затраты сотрудников методической службы на оказание помощи молодым педагогам по вопросам различных направлений деятельности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t3.depositphotos.com/3200537/15680/v/950/depositphotos_156800242-stock-illustration-man-andwoman-working-at-offic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4997" y="1750056"/>
            <a:ext cx="3017003" cy="25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4.depositphotos.com/1007566/25768/v/1600/depositphotos_257686728-stock-illustration-business-couple-in-the-workplac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1295" y="3904507"/>
            <a:ext cx="2703901" cy="29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839" y="6244595"/>
            <a:ext cx="8413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5. Низкая мотивация профессионального роста у молодых педагогов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0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91072" y="536167"/>
            <a:ext cx="11832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плановый эффект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22872"/>
              </p:ext>
            </p:extLst>
          </p:nvPr>
        </p:nvGraphicFramePr>
        <p:xfrm>
          <a:off x="561863" y="1352282"/>
          <a:ext cx="10522425" cy="47947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73776">
                  <a:extLst>
                    <a:ext uri="{9D8B030D-6E8A-4147-A177-3AD203B41FA5}">
                      <a16:colId xmlns:a16="http://schemas.microsoft.com/office/drawing/2014/main" val="1932910016"/>
                    </a:ext>
                  </a:extLst>
                </a:gridCol>
                <a:gridCol w="2987899">
                  <a:extLst>
                    <a:ext uri="{9D8B030D-6E8A-4147-A177-3AD203B41FA5}">
                      <a16:colId xmlns:a16="http://schemas.microsoft.com/office/drawing/2014/main" val="3910912328"/>
                    </a:ext>
                  </a:extLst>
                </a:gridCol>
                <a:gridCol w="3060750">
                  <a:extLst>
                    <a:ext uri="{9D8B030D-6E8A-4147-A177-3AD203B41FA5}">
                      <a16:colId xmlns:a16="http://schemas.microsoft.com/office/drawing/2014/main" val="3779645451"/>
                    </a:ext>
                  </a:extLst>
                </a:gridCol>
              </a:tblGrid>
              <a:tr h="856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Текущий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Целевой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26389"/>
                  </a:ext>
                </a:extLst>
              </a:tr>
              <a:tr h="13288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Количество затруднений и проблем, которые отмечают молодые (начинающие) педагоги в своей профессиональной деятельности (по итогам анкетирования)</a:t>
                      </a:r>
                    </a:p>
                  </a:txBody>
                  <a:tcPr marL="53975" marR="5397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затруднений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0-1 затруднение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7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Процент баллов от максимально возможных 75 баллов, набранных по результатам аудитов качества проведения учебных занятий</a:t>
                      </a:r>
                    </a:p>
                  </a:txBody>
                  <a:tcPr marL="53975" marR="5397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0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Процент наполнения электронного портфолио преподавателя</a:t>
                      </a:r>
                    </a:p>
                  </a:txBody>
                  <a:tcPr marL="53975" marR="5397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6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Численность молодых специалистов, уволившихся в первый год работы</a:t>
                      </a:r>
                    </a:p>
                  </a:txBody>
                  <a:tcPr marL="53975" marR="5397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3975" marR="53975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7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0" y="693723"/>
            <a:ext cx="6253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Нормативное регулирование</a:t>
            </a:r>
          </a:p>
        </p:txBody>
      </p:sp>
      <p:pic>
        <p:nvPicPr>
          <p:cNvPr id="5122" name="Picture 2" descr="https://thumbs.dreamstime.com/b/%D0%BA%D0%BE%D0%BD%D1%86%D0%B5%D0%BF%D1%86%D0%B8%D1%8F-%D1%83%D1%87%D0%B5%D1%82%D0%B0-%D0%BA%D0%BE%D0%BC%D0%B0%D0%BD%D0%B4%D0%BD%D0%B0%D1%8F-%D1%80%D0%B0%D0%B1%D0%BE%D1%82%D0%B0-%D0%BD%D0%B0-anagement-%D0%BC%D0%B0%D1%80%D0%BA%D0%B5%D1%82%D0%B8%D0%BD%D0%B3%D0%BE%D0%B2%D1%8B%D1%85-%D0%B8%D1%81%D1%81%D0%BB%D0%B5%D0%B4%D0%BE%D0%B2%D0%B0%D0%BD%D0%B8%D0%B9-1743103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797" y="3783627"/>
            <a:ext cx="4492161" cy="307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9549" y="2311876"/>
            <a:ext cx="3456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о реализации проекта с применением бережливых технологий от 03.02.2023 № 68-к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439" y="261256"/>
            <a:ext cx="4708478" cy="65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348" y="1149445"/>
            <a:ext cx="1154635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sz="2400" b="1" dirty="0"/>
              <a:t>Руководитель проекта: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Т.Ю. Крашакова – заместитель директора ГБПОУ «Южно-Уральский государственный технический колледж» по учебно-методической работе.</a:t>
            </a:r>
          </a:p>
          <a:p>
            <a:pPr algn="just" fontAlgn="base">
              <a:spcAft>
                <a:spcPts val="600"/>
              </a:spcAft>
            </a:pPr>
            <a:r>
              <a:rPr lang="ru-RU" sz="2400" b="1" dirty="0"/>
              <a:t>Куратор проекта: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Ольга Сергеевна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Пыханова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ведущий специалист-эксперт отдела оптимизации ведомственных процессов Управления государственной службы Правительства Челябинской области.</a:t>
            </a:r>
          </a:p>
          <a:p>
            <a:pPr algn="just" fontAlgn="base">
              <a:spcAft>
                <a:spcPts val="600"/>
              </a:spcAft>
            </a:pPr>
            <a:r>
              <a:rPr lang="ru-RU" sz="2400" b="1" dirty="0"/>
              <a:t>Владелец процесса: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коллектив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ГБПОУ «Южно-Уральский государственный технический колледж».</a:t>
            </a:r>
          </a:p>
          <a:p>
            <a:pPr algn="just" fontAlgn="base">
              <a:spcAft>
                <a:spcPts val="600"/>
              </a:spcAft>
            </a:pPr>
            <a:r>
              <a:rPr lang="ru-RU" sz="2400" b="1" dirty="0"/>
              <a:t>Команда проекта: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О.В. Ершова – заведующая учебно-методическим центром, Л.В. Якушева – методист, Н.В.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Ахмадеева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– методист, Ю.В. Селезнева – методист, Т.И.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Медоева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– методист, Н.В. Новицкая – инженер ИЦ, председатели Предметной (цикловой) комиссии, Л.А.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Садохина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- заведующая воспитательным отделом ГБПОУ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ЮУрГТК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 fontAlgn="base">
              <a:spcAft>
                <a:spcPts val="600"/>
              </a:spcAft>
            </a:pPr>
            <a:r>
              <a:rPr lang="ru-RU" sz="2400" b="1" dirty="0"/>
              <a:t>Периметр проекта: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ГБПОУ «Южно-Уральский государственный технический колледж».</a:t>
            </a:r>
          </a:p>
          <a:p>
            <a:pPr algn="just" fontAlgn="base">
              <a:spcAft>
                <a:spcPts val="600"/>
              </a:spcAft>
            </a:pPr>
            <a:r>
              <a:rPr lang="ru-RU" sz="2400" b="1" dirty="0"/>
              <a:t>Границы процесса: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от даты издания приказа о принятии на работу до окончания первого учебного года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8096" y="487105"/>
            <a:ext cx="11832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3705" algn="ctr">
              <a:tabLst>
                <a:tab pos="355600" algn="l"/>
                <a:tab pos="356235" algn="l"/>
              </a:tabLst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Вовлеченные лица и рамки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49821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AB157-17AB-4C93-8018-9D0B3388255C}"/>
              </a:ext>
            </a:extLst>
          </p:cNvPr>
          <p:cNvSpPr/>
          <p:nvPr/>
        </p:nvSpPr>
        <p:spPr>
          <a:xfrm>
            <a:off x="179695" y="651311"/>
            <a:ext cx="11832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</a:t>
            </a:r>
          </a:p>
        </p:txBody>
      </p:sp>
      <p:pic>
        <p:nvPicPr>
          <p:cNvPr id="5" name="Picture 2" descr="Hexagon Science And Technology Background Download Free | Banner Background  Image on Lovepik | 400166677">
            <a:extLst>
              <a:ext uri="{FF2B5EF4-FFF2-40B4-BE49-F238E27FC236}">
                <a16:creationId xmlns:a16="http://schemas.microsoft.com/office/drawing/2014/main" id="{8DED22FC-1FD0-4C7A-90EB-13B0E9B97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-images-1.medium.com/fit/t/1600/480/1*dbKjlayVnyrT_WxHoaDy6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06" y="3748739"/>
            <a:ext cx="10306374" cy="30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0" y="1552381"/>
            <a:ext cx="12260240" cy="19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2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Другая 3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566884_TF33850888" id="{2B9F82B5-FAD4-4002-BFE8-D6DDDB20E290}" vid="{8DA78603-BAC0-4CA6-8651-93ACE99172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розничной торговли</Template>
  <TotalTime>0</TotalTime>
  <Words>1842</Words>
  <Application>Microsoft Office PowerPoint</Application>
  <PresentationFormat>Широкоэкранный</PresentationFormat>
  <Paragraphs>243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PancettaSerifPro-Medium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2021-12-04T05:29:40Z</dcterms:created>
  <dcterms:modified xsi:type="dcterms:W3CDTF">2024-08-14T10:22:22Z</dcterms:modified>
</cp:coreProperties>
</file>